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94" r:id="rId2"/>
    <p:sldId id="258" r:id="rId3"/>
    <p:sldId id="339" r:id="rId4"/>
    <p:sldId id="370" r:id="rId5"/>
    <p:sldId id="369" r:id="rId6"/>
    <p:sldId id="371" r:id="rId7"/>
    <p:sldId id="372" r:id="rId8"/>
    <p:sldId id="373" r:id="rId9"/>
    <p:sldId id="374" r:id="rId10"/>
    <p:sldId id="375" r:id="rId11"/>
    <p:sldId id="376" r:id="rId12"/>
    <p:sldId id="377" r:id="rId13"/>
    <p:sldId id="378" r:id="rId14"/>
    <p:sldId id="379" r:id="rId15"/>
    <p:sldId id="380" r:id="rId16"/>
    <p:sldId id="381"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Twinkl" pitchFamily="2" charset="77"/>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D14"/>
    <a:srgbClr val="C1522C"/>
    <a:srgbClr val="7BCDC2"/>
    <a:srgbClr val="6C4BC0"/>
    <a:srgbClr val="3DB7FE"/>
    <a:srgbClr val="00C800"/>
    <a:srgbClr val="18A1DC"/>
    <a:srgbClr val="CD0165"/>
    <a:srgbClr val="EDF1F2"/>
    <a:srgbClr val="E764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7887"/>
  </p:normalViewPr>
  <p:slideViewPr>
    <p:cSldViewPr snapToGrid="0" showGuides="1">
      <p:cViewPr varScale="1">
        <p:scale>
          <a:sx n="131" d="100"/>
          <a:sy n="131" d="100"/>
        </p:scale>
        <p:origin x="2280" y="184"/>
      </p:cViewPr>
      <p:guideLst>
        <p:guide orient="horz" pos="2160"/>
        <p:guide pos="2880"/>
        <p:guide pos="363"/>
        <p:guide orient="horz" pos="3974"/>
        <p:guide pos="5397"/>
        <p:guide orient="horz" pos="346"/>
        <p:guide pos="476"/>
        <p:guide orient="horz" pos="459"/>
        <p:guide orient="horz" pos="3861"/>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a:t>
            </a:fld>
            <a:endParaRPr lang="en-GB"/>
          </a:p>
        </p:txBody>
      </p:sp>
    </p:spTree>
    <p:extLst>
      <p:ext uri="{BB962C8B-B14F-4D97-AF65-F5344CB8AC3E}">
        <p14:creationId xmlns:p14="http://schemas.microsoft.com/office/powerpoint/2010/main" val="348913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11</a:t>
            </a:fld>
            <a:endParaRPr lang="en-GB"/>
          </a:p>
        </p:txBody>
      </p:sp>
    </p:spTree>
    <p:extLst>
      <p:ext uri="{BB962C8B-B14F-4D97-AF65-F5344CB8AC3E}">
        <p14:creationId xmlns:p14="http://schemas.microsoft.com/office/powerpoint/2010/main" val="908430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414863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61607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3618150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15</a:t>
            </a:fld>
            <a:endParaRPr lang="en-GB"/>
          </a:p>
        </p:txBody>
      </p:sp>
    </p:spTree>
    <p:extLst>
      <p:ext uri="{BB962C8B-B14F-4D97-AF65-F5344CB8AC3E}">
        <p14:creationId xmlns:p14="http://schemas.microsoft.com/office/powerpoint/2010/main" val="103439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228344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4</a:t>
            </a:fld>
            <a:endParaRPr lang="en-GB"/>
          </a:p>
        </p:txBody>
      </p:sp>
    </p:spTree>
    <p:extLst>
      <p:ext uri="{BB962C8B-B14F-4D97-AF65-F5344CB8AC3E}">
        <p14:creationId xmlns:p14="http://schemas.microsoft.com/office/powerpoint/2010/main" val="198234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5</a:t>
            </a:fld>
            <a:endParaRPr lang="en-GB"/>
          </a:p>
        </p:txBody>
      </p:sp>
    </p:spTree>
    <p:extLst>
      <p:ext uri="{BB962C8B-B14F-4D97-AF65-F5344CB8AC3E}">
        <p14:creationId xmlns:p14="http://schemas.microsoft.com/office/powerpoint/2010/main" val="401800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6</a:t>
            </a:fld>
            <a:endParaRPr lang="en-GB"/>
          </a:p>
        </p:txBody>
      </p:sp>
    </p:spTree>
    <p:extLst>
      <p:ext uri="{BB962C8B-B14F-4D97-AF65-F5344CB8AC3E}">
        <p14:creationId xmlns:p14="http://schemas.microsoft.com/office/powerpoint/2010/main" val="248326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347053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19018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149393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4107054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ks2-subjects/ks2-ict/computer-science-computing-subjects-key-stage-2-year-3-4-5-6"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s/ks2-subjects/ks2-ict/ks2-ict-internet-safety"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twinkl.co.uk/resources/ks2-subjects/ks2-ict/ks2-ict-internet-safety" TargetMode="External"/><Relationship Id="rId4" Type="http://schemas.openxmlformats.org/officeDocument/2006/relationships/hyperlink" Target="https://www.twinkl.co.uk/resources/ks2-subjects/ks2-ict/computer-science-computing-subjects-key-stage-2-year-3-4-5-6"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nIt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99" y="-17924"/>
            <a:ext cx="9136802" cy="6881348"/>
          </a:xfrm>
          <a:prstGeom prst="rect">
            <a:avLst/>
          </a:prstGeom>
        </p:spPr>
      </p:pic>
      <p:sp>
        <p:nvSpPr>
          <p:cNvPr id="3" name="Rectangle 2"/>
          <p:cNvSpPr/>
          <p:nvPr userDrawn="1"/>
        </p:nvSpPr>
        <p:spPr>
          <a:xfrm>
            <a:off x="0" y="6251423"/>
            <a:ext cx="9144000" cy="612000"/>
          </a:xfrm>
          <a:prstGeom prst="rect">
            <a:avLst/>
          </a:prstGeom>
          <a:solidFill>
            <a:srgbClr val="ED7A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89489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247199" y="5862827"/>
            <a:ext cx="1042047" cy="759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4"/>
            <a:extLst>
              <a:ext uri="{FF2B5EF4-FFF2-40B4-BE49-F238E27FC236}">
                <a16:creationId xmlns:a16="http://schemas.microsoft.com/office/drawing/2014/main" id="{9B657B89-8A04-529B-2762-BA1C0D655E96}"/>
              </a:ext>
            </a:extLst>
          </p:cNvPr>
          <p:cNvSpPr/>
          <p:nvPr userDrawn="1"/>
        </p:nvSpPr>
        <p:spPr>
          <a:xfrm>
            <a:off x="247199" y="5862827"/>
            <a:ext cx="1132714" cy="759473"/>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457198" y="2930434"/>
            <a:ext cx="8220076"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457200" y="438151"/>
            <a:ext cx="8220074"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4"/>
            <a:extLst>
              <a:ext uri="{FF2B5EF4-FFF2-40B4-BE49-F238E27FC236}">
                <a16:creationId xmlns:a16="http://schemas.microsoft.com/office/drawing/2014/main" id="{17FD0E02-52DA-BCA6-C53C-5AD132405362}"/>
              </a:ext>
            </a:extLst>
          </p:cNvPr>
          <p:cNvSpPr/>
          <p:nvPr userDrawn="1"/>
        </p:nvSpPr>
        <p:spPr>
          <a:xfrm>
            <a:off x="247199" y="5862827"/>
            <a:ext cx="1042047" cy="759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5"/>
            <a:extLst>
              <a:ext uri="{FF2B5EF4-FFF2-40B4-BE49-F238E27FC236}">
                <a16:creationId xmlns:a16="http://schemas.microsoft.com/office/drawing/2014/main" id="{6BFE12D7-F5E8-FA9E-ABAB-DE07B866CBF4}"/>
              </a:ext>
            </a:extLst>
          </p:cNvPr>
          <p:cNvSpPr/>
          <p:nvPr userDrawn="1"/>
        </p:nvSpPr>
        <p:spPr>
          <a:xfrm>
            <a:off x="247199" y="5862827"/>
            <a:ext cx="1132714" cy="759473"/>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63" r:id="rId3"/>
    <p:sldLayoutId id="2147483669"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9.tif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E84D14"/>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6263" y="608013"/>
            <a:ext cx="7991475" cy="652462"/>
          </a:xfrm>
        </p:spPr>
        <p:txBody>
          <a:bodyPr>
            <a:normAutofit fontScale="90000"/>
          </a:bodyPr>
          <a:lstStyle/>
          <a:p>
            <a:pPr algn="ctr"/>
            <a:r>
              <a:rPr lang="en-GB" altLang="en-US" sz="2800" dirty="0">
                <a:solidFill>
                  <a:srgbClr val="E84D14"/>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744845"/>
            <a:ext cx="7644513" cy="2295228"/>
            <a:chOff x="743837" y="1344834"/>
            <a:chExt cx="7644513" cy="2295228"/>
          </a:xfrm>
        </p:grpSpPr>
        <p:sp>
          <p:nvSpPr>
            <p:cNvPr id="6" name="Rectangle 5"/>
            <p:cNvSpPr/>
            <p:nvPr/>
          </p:nvSpPr>
          <p:spPr>
            <a:xfrm>
              <a:off x="743837" y="1344834"/>
              <a:ext cx="1266195" cy="273960"/>
            </a:xfrm>
            <a:prstGeom prst="rect">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E84D14"/>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092383"/>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5" name="Rectangle 4">
            <a:extLst>
              <a:ext uri="{FF2B5EF4-FFF2-40B4-BE49-F238E27FC236}">
                <a16:creationId xmlns:a16="http://schemas.microsoft.com/office/drawing/2014/main" id="{B997045C-0FEA-72B5-0484-473D3D8AB3FF}"/>
              </a:ext>
            </a:extLst>
          </p:cNvPr>
          <p:cNvSpPr/>
          <p:nvPr/>
        </p:nvSpPr>
        <p:spPr>
          <a:xfrm>
            <a:off x="743837" y="4357229"/>
            <a:ext cx="1486119" cy="273960"/>
          </a:xfrm>
          <a:prstGeom prst="rect">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Social Media</a:t>
            </a:r>
          </a:p>
        </p:txBody>
      </p:sp>
      <p:sp>
        <p:nvSpPr>
          <p:cNvPr id="7" name="Rectangle 6">
            <a:extLst>
              <a:ext uri="{FF2B5EF4-FFF2-40B4-BE49-F238E27FC236}">
                <a16:creationId xmlns:a16="http://schemas.microsoft.com/office/drawing/2014/main" id="{B966109A-55A7-5E43-6FAA-25DDDD48BDB9}"/>
              </a:ext>
            </a:extLst>
          </p:cNvPr>
          <p:cNvSpPr/>
          <p:nvPr/>
        </p:nvSpPr>
        <p:spPr>
          <a:xfrm>
            <a:off x="755650" y="4631189"/>
            <a:ext cx="7632700" cy="1082550"/>
          </a:xfrm>
          <a:prstGeom prst="rect">
            <a:avLst/>
          </a:prstGeom>
          <a:solidFill>
            <a:schemeClr val="bg1"/>
          </a:solidFill>
          <a:ln w="19050">
            <a:solidFill>
              <a:srgbClr val="E84D14"/>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resource/information is not intended to encourage social media use and we cannot accept any responsibility for pupils that sign up to social media sites after using this resource/information.</a:t>
            </a:r>
          </a:p>
        </p:txBody>
      </p:sp>
    </p:spTree>
    <p:extLst>
      <p:ext uri="{BB962C8B-B14F-4D97-AF65-F5344CB8AC3E}">
        <p14:creationId xmlns:p14="http://schemas.microsoft.com/office/powerpoint/2010/main" val="2743909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4" name="CuadroTexto 63">
            <a:extLst>
              <a:ext uri="{FF2B5EF4-FFF2-40B4-BE49-F238E27FC236}">
                <a16:creationId xmlns:a16="http://schemas.microsoft.com/office/drawing/2014/main" id="{EED04D2B-41C1-E3C6-9F55-70F440D59784}"/>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6" name="CuadroTexto 63">
            <a:extLst>
              <a:ext uri="{FF2B5EF4-FFF2-40B4-BE49-F238E27FC236}">
                <a16:creationId xmlns:a16="http://schemas.microsoft.com/office/drawing/2014/main" id="{5928314D-0B65-3322-20D0-B2BEB7E04E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Deepfakes</a:t>
            </a:r>
          </a:p>
        </p:txBody>
      </p:sp>
      <p:sp>
        <p:nvSpPr>
          <p:cNvPr id="8" name="CuadroTexto 63">
            <a:extLst>
              <a:ext uri="{FF2B5EF4-FFF2-40B4-BE49-F238E27FC236}">
                <a16:creationId xmlns:a16="http://schemas.microsoft.com/office/drawing/2014/main" id="{D8329605-2729-8A91-D91E-53242FF0663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2" name="Title 1">
            <a:extLst>
              <a:ext uri="{FF2B5EF4-FFF2-40B4-BE49-F238E27FC236}">
                <a16:creationId xmlns:a16="http://schemas.microsoft.com/office/drawing/2014/main" id="{323A61AE-65DE-3722-504C-B9B2309E75FC}"/>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25" name="TextBox 24">
            <a:extLst>
              <a:ext uri="{FF2B5EF4-FFF2-40B4-BE49-F238E27FC236}">
                <a16:creationId xmlns:a16="http://schemas.microsoft.com/office/drawing/2014/main" id="{3030F50C-5264-87C9-C288-79570D415FE6}"/>
              </a:ext>
            </a:extLst>
          </p:cNvPr>
          <p:cNvSpPr txBox="1"/>
          <p:nvPr/>
        </p:nvSpPr>
        <p:spPr>
          <a:xfrm>
            <a:off x="939646" y="2175789"/>
            <a:ext cx="5801267" cy="923330"/>
          </a:xfrm>
          <a:prstGeom prst="rect">
            <a:avLst/>
          </a:prstGeom>
          <a:noFill/>
        </p:spPr>
        <p:txBody>
          <a:bodyPr wrap="square" lIns="0">
            <a:spAutoFit/>
          </a:bodyPr>
          <a:lstStyle/>
          <a:p>
            <a:pPr marL="114300" lvl="0">
              <a:buClr>
                <a:srgbClr val="FF0000"/>
              </a:buClr>
              <a:buSzPts val="1800"/>
            </a:pPr>
            <a:r>
              <a:rPr lang="en-GB" dirty="0">
                <a:solidFill>
                  <a:schemeClr val="dk1"/>
                </a:solidFill>
              </a:rPr>
              <a:t>Images, </a:t>
            </a:r>
            <a:r>
              <a:rPr lang="en-GB" dirty="0"/>
              <a:t>videos or audio files</a:t>
            </a:r>
            <a:r>
              <a:rPr lang="en-GB" dirty="0">
                <a:solidFill>
                  <a:schemeClr val="dk1"/>
                </a:solidFill>
              </a:rPr>
              <a:t> that have been digitally altered to cause someone upset or harm is a type of cyberbullying.</a:t>
            </a:r>
          </a:p>
        </p:txBody>
      </p:sp>
      <p:pic>
        <p:nvPicPr>
          <p:cNvPr id="5" name="Picture 4">
            <a:extLst>
              <a:ext uri="{FF2B5EF4-FFF2-40B4-BE49-F238E27FC236}">
                <a16:creationId xmlns:a16="http://schemas.microsoft.com/office/drawing/2014/main" id="{34048E6A-FDDE-E31E-5C3F-413D74441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014" y="1882869"/>
            <a:ext cx="7956396" cy="4228937"/>
          </a:xfrm>
          <a:prstGeom prst="rect">
            <a:avLst/>
          </a:prstGeom>
        </p:spPr>
      </p:pic>
      <p:pic>
        <p:nvPicPr>
          <p:cNvPr id="10" name="Picture 9">
            <a:extLst>
              <a:ext uri="{FF2B5EF4-FFF2-40B4-BE49-F238E27FC236}">
                <a16:creationId xmlns:a16="http://schemas.microsoft.com/office/drawing/2014/main" id="{76599FD8-AD36-D136-239E-03D68AFBF6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3206" y="2150732"/>
            <a:ext cx="1492405" cy="1134850"/>
          </a:xfrm>
          <a:prstGeom prst="rect">
            <a:avLst/>
          </a:prstGeom>
        </p:spPr>
      </p:pic>
      <p:pic>
        <p:nvPicPr>
          <p:cNvPr id="13" name="Picture 12">
            <a:extLst>
              <a:ext uri="{FF2B5EF4-FFF2-40B4-BE49-F238E27FC236}">
                <a16:creationId xmlns:a16="http://schemas.microsoft.com/office/drawing/2014/main" id="{D98C488F-BAF6-546F-F179-0C013B5CB2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3005" y="2156522"/>
            <a:ext cx="1693379" cy="653585"/>
          </a:xfrm>
          <a:prstGeom prst="rect">
            <a:avLst/>
          </a:prstGeom>
        </p:spPr>
      </p:pic>
      <p:pic>
        <p:nvPicPr>
          <p:cNvPr id="16" name="Picture 15">
            <a:extLst>
              <a:ext uri="{FF2B5EF4-FFF2-40B4-BE49-F238E27FC236}">
                <a16:creationId xmlns:a16="http://schemas.microsoft.com/office/drawing/2014/main" id="{658087D1-AEED-A96B-E51E-9B8DF648A6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4733" y="3130179"/>
            <a:ext cx="4209584" cy="2990767"/>
          </a:xfrm>
          <a:prstGeom prst="rect">
            <a:avLst/>
          </a:prstGeom>
        </p:spPr>
      </p:pic>
      <p:pic>
        <p:nvPicPr>
          <p:cNvPr id="18" name="Picture 17">
            <a:extLst>
              <a:ext uri="{FF2B5EF4-FFF2-40B4-BE49-F238E27FC236}">
                <a16:creationId xmlns:a16="http://schemas.microsoft.com/office/drawing/2014/main" id="{7CB7E799-570A-1145-BECC-574F2295A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259742">
            <a:off x="5928921" y="3020185"/>
            <a:ext cx="1126320" cy="1549184"/>
          </a:xfrm>
          <a:prstGeom prst="rect">
            <a:avLst/>
          </a:prstGeom>
        </p:spPr>
      </p:pic>
      <p:sp>
        <p:nvSpPr>
          <p:cNvPr id="2" name="TextBox 1">
            <a:extLst>
              <a:ext uri="{FF2B5EF4-FFF2-40B4-BE49-F238E27FC236}">
                <a16:creationId xmlns:a16="http://schemas.microsoft.com/office/drawing/2014/main" id="{206ED6C9-2B03-8AD6-EF46-5FC6F0FA23EC}"/>
              </a:ext>
            </a:extLst>
          </p:cNvPr>
          <p:cNvSpPr txBox="1"/>
          <p:nvPr/>
        </p:nvSpPr>
        <p:spPr>
          <a:xfrm>
            <a:off x="880946" y="4913947"/>
            <a:ext cx="7298474" cy="917513"/>
          </a:xfrm>
          <a:prstGeom prst="rect">
            <a:avLst/>
          </a:prstGeom>
          <a:solidFill>
            <a:srgbClr val="E84D14"/>
          </a:solidFill>
          <a:ln w="28575">
            <a:noFill/>
          </a:ln>
          <a:effectLst/>
        </p:spPr>
        <p:txBody>
          <a:bodyPr wrap="square" lIns="180000" tIns="180000" rIns="180000" bIns="180000">
            <a:spAutoFit/>
          </a:bodyPr>
          <a:lstStyle>
            <a:defPPr>
              <a:defRPr lang="en-US"/>
            </a:defPPr>
            <a:lvl1pPr algn="ctr">
              <a:defRPr sz="3200" b="1">
                <a:solidFill>
                  <a:schemeClr val="bg1"/>
                </a:solidFill>
                <a:latin typeface="Twinkl" pitchFamily="2" charset="77"/>
              </a:defRPr>
            </a:lvl1pPr>
          </a:lstStyle>
          <a:p>
            <a:pPr algn="l"/>
            <a:r>
              <a:rPr lang="en-GB" sz="1800" b="0" dirty="0"/>
              <a:t>Digitally altered images, videos or audio files may show people doing things that have never happened.</a:t>
            </a:r>
          </a:p>
        </p:txBody>
      </p:sp>
    </p:spTree>
    <p:extLst>
      <p:ext uri="{BB962C8B-B14F-4D97-AF65-F5344CB8AC3E}">
        <p14:creationId xmlns:p14="http://schemas.microsoft.com/office/powerpoint/2010/main" val="215425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1000"/>
                                        <p:tgtEl>
                                          <p:spTgt spid="4"/>
                                        </p:tgtEl>
                                      </p:cBhvr>
                                    </p:animEffect>
                                  </p:childTnLst>
                                </p:cTn>
                              </p:par>
                            </p:childTnLst>
                          </p:cTn>
                        </p:par>
                        <p:par>
                          <p:cTn id="15" fill="hold">
                            <p:stCondLst>
                              <p:cond delay="3500"/>
                            </p:stCondLst>
                            <p:childTnLst>
                              <p:par>
                                <p:cTn id="16" presetID="22" presetClass="entr" presetSubtype="8"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4000"/>
                            </p:stCondLst>
                            <p:childTnLst>
                              <p:par>
                                <p:cTn id="20" presetID="2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1" nodeType="clickEffect">
                                  <p:stCondLst>
                                    <p:cond delay="0"/>
                                  </p:stCondLst>
                                  <p:childTnLst>
                                    <p:animEffect transition="out" filter="wipe(right)">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par>
                          <p:cTn id="28" fill="hold">
                            <p:stCondLst>
                              <p:cond delay="500"/>
                            </p:stCondLst>
                            <p:childTnLst>
                              <p:par>
                                <p:cTn id="29" presetID="6" presetClass="entr" presetSubtype="3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out)">
                                      <p:cBhvr>
                                        <p:cTn id="31" dur="2000"/>
                                        <p:tgtEl>
                                          <p:spTgt spid="5"/>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par>
                          <p:cTn id="41" fill="hold">
                            <p:stCondLst>
                              <p:cond delay="500"/>
                            </p:stCondLst>
                            <p:childTnLst>
                              <p:par>
                                <p:cTn id="42" presetID="18" presetClass="entr" presetSubtype="1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strips(downLeft)">
                                      <p:cBhvr>
                                        <p:cTn id="44" dur="500"/>
                                        <p:tgtEl>
                                          <p:spTgt spid="13"/>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1500"/>
                            </p:stCondLst>
                            <p:childTnLst>
                              <p:par>
                                <p:cTn id="50" presetID="37" presetClass="entr" presetSubtype="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900" decel="100000" fill="hold"/>
                                        <p:tgtEl>
                                          <p:spTgt spid="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5" grpId="0"/>
      <p:bldP spid="25" grpId="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4" name="CuadroTexto 63">
            <a:extLst>
              <a:ext uri="{FF2B5EF4-FFF2-40B4-BE49-F238E27FC236}">
                <a16:creationId xmlns:a16="http://schemas.microsoft.com/office/drawing/2014/main" id="{EED04D2B-41C1-E3C6-9F55-70F440D59784}"/>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6" name="CuadroTexto 63">
            <a:extLst>
              <a:ext uri="{FF2B5EF4-FFF2-40B4-BE49-F238E27FC236}">
                <a16:creationId xmlns:a16="http://schemas.microsoft.com/office/drawing/2014/main" id="{5928314D-0B65-3322-20D0-B2BEB7E04E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Shaming</a:t>
            </a:r>
          </a:p>
        </p:txBody>
      </p:sp>
      <p:sp>
        <p:nvSpPr>
          <p:cNvPr id="8" name="CuadroTexto 63">
            <a:extLst>
              <a:ext uri="{FF2B5EF4-FFF2-40B4-BE49-F238E27FC236}">
                <a16:creationId xmlns:a16="http://schemas.microsoft.com/office/drawing/2014/main" id="{D8329605-2729-8A91-D91E-53242FF0663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2" name="Title 1">
            <a:extLst>
              <a:ext uri="{FF2B5EF4-FFF2-40B4-BE49-F238E27FC236}">
                <a16:creationId xmlns:a16="http://schemas.microsoft.com/office/drawing/2014/main" id="{323A61AE-65DE-3722-504C-B9B2309E75FC}"/>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25" name="TextBox 24">
            <a:extLst>
              <a:ext uri="{FF2B5EF4-FFF2-40B4-BE49-F238E27FC236}">
                <a16:creationId xmlns:a16="http://schemas.microsoft.com/office/drawing/2014/main" id="{3030F50C-5264-87C9-C288-79570D415FE6}"/>
              </a:ext>
            </a:extLst>
          </p:cNvPr>
          <p:cNvSpPr txBox="1"/>
          <p:nvPr/>
        </p:nvSpPr>
        <p:spPr>
          <a:xfrm>
            <a:off x="939646" y="2175789"/>
            <a:ext cx="5801267" cy="923330"/>
          </a:xfrm>
          <a:prstGeom prst="rect">
            <a:avLst/>
          </a:prstGeom>
          <a:noFill/>
        </p:spPr>
        <p:txBody>
          <a:bodyPr wrap="square" lIns="0">
            <a:spAutoFit/>
          </a:bodyPr>
          <a:lstStyle/>
          <a:p>
            <a:pPr marL="114300" lvl="0">
              <a:buClr>
                <a:srgbClr val="FF0000"/>
              </a:buClr>
              <a:buSzPts val="1800"/>
            </a:pPr>
            <a:r>
              <a:rPr lang="en-GB" dirty="0">
                <a:solidFill>
                  <a:schemeClr val="dk1"/>
                </a:solidFill>
              </a:rPr>
              <a:t>Setting up a private group or website to talk badly about someone else and spread rumours is cyberbullying.</a:t>
            </a:r>
          </a:p>
        </p:txBody>
      </p:sp>
      <p:pic>
        <p:nvPicPr>
          <p:cNvPr id="7" name="Picture 6">
            <a:extLst>
              <a:ext uri="{FF2B5EF4-FFF2-40B4-BE49-F238E27FC236}">
                <a16:creationId xmlns:a16="http://schemas.microsoft.com/office/drawing/2014/main" id="{171EA633-81A4-7CB2-7D9A-4F35A64AF7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85064" y="2315675"/>
            <a:ext cx="3830819" cy="3803200"/>
          </a:xfrm>
          <a:prstGeom prst="rect">
            <a:avLst/>
          </a:prstGeom>
        </p:spPr>
      </p:pic>
      <p:pic>
        <p:nvPicPr>
          <p:cNvPr id="9" name="Picture 8">
            <a:extLst>
              <a:ext uri="{FF2B5EF4-FFF2-40B4-BE49-F238E27FC236}">
                <a16:creationId xmlns:a16="http://schemas.microsoft.com/office/drawing/2014/main" id="{14FBC3D4-C6E8-64AC-C67B-404ADE0AF8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706"/>
          <a:stretch/>
        </p:blipFill>
        <p:spPr>
          <a:xfrm flipH="1">
            <a:off x="5380462" y="1795347"/>
            <a:ext cx="3402447" cy="4323528"/>
          </a:xfrm>
          <a:prstGeom prst="rect">
            <a:avLst/>
          </a:prstGeom>
        </p:spPr>
      </p:pic>
      <p:sp>
        <p:nvSpPr>
          <p:cNvPr id="2" name="TextBox 1">
            <a:extLst>
              <a:ext uri="{FF2B5EF4-FFF2-40B4-BE49-F238E27FC236}">
                <a16:creationId xmlns:a16="http://schemas.microsoft.com/office/drawing/2014/main" id="{206ED6C9-2B03-8AD6-EF46-5FC6F0FA23EC}"/>
              </a:ext>
            </a:extLst>
          </p:cNvPr>
          <p:cNvSpPr txBox="1"/>
          <p:nvPr/>
        </p:nvSpPr>
        <p:spPr>
          <a:xfrm>
            <a:off x="880946" y="5209454"/>
            <a:ext cx="7298474" cy="640515"/>
          </a:xfrm>
          <a:prstGeom prst="rect">
            <a:avLst/>
          </a:prstGeom>
          <a:solidFill>
            <a:srgbClr val="E84D14"/>
          </a:solidFill>
          <a:ln w="28575">
            <a:noFill/>
          </a:ln>
          <a:effectLst/>
        </p:spPr>
        <p:txBody>
          <a:bodyPr wrap="square" lIns="180000" tIns="180000" rIns="180000" bIns="180000">
            <a:spAutoFit/>
          </a:bodyPr>
          <a:lstStyle>
            <a:defPPr>
              <a:defRPr lang="en-US"/>
            </a:defPPr>
            <a:lvl1pPr algn="ctr">
              <a:defRPr sz="3200" b="1">
                <a:solidFill>
                  <a:schemeClr val="bg1"/>
                </a:solidFill>
                <a:latin typeface="Twinkl" pitchFamily="2" charset="77"/>
              </a:defRPr>
            </a:lvl1pPr>
          </a:lstStyle>
          <a:p>
            <a:pPr algn="l"/>
            <a:r>
              <a:rPr lang="en-GB" sz="1800" b="0" dirty="0"/>
              <a:t>These rumours can cause hurt and distress to the victim.</a:t>
            </a:r>
          </a:p>
        </p:txBody>
      </p:sp>
    </p:spTree>
    <p:extLst>
      <p:ext uri="{BB962C8B-B14F-4D97-AF65-F5344CB8AC3E}">
        <p14:creationId xmlns:p14="http://schemas.microsoft.com/office/powerpoint/2010/main" val="8439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1000"/>
                                        <p:tgtEl>
                                          <p:spTgt spid="4"/>
                                        </p:tgtEl>
                                      </p:cBhvr>
                                    </p:animEffect>
                                  </p:childTnLst>
                                </p:cTn>
                              </p:par>
                            </p:childTnLst>
                          </p:cTn>
                        </p:par>
                        <p:par>
                          <p:cTn id="15" fill="hold">
                            <p:stCondLst>
                              <p:cond delay="3500"/>
                            </p:stCondLst>
                            <p:childTnLst>
                              <p:par>
                                <p:cTn id="16" presetID="22" presetClass="entr" presetSubtype="8"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4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1" nodeType="clickEffect">
                                  <p:stCondLst>
                                    <p:cond delay="0"/>
                                  </p:stCondLst>
                                  <p:childTnLst>
                                    <p:animEffect transition="out" filter="wipe(right)">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1000"/>
                            </p:stCondLst>
                            <p:childTnLst>
                              <p:par>
                                <p:cTn id="33" presetID="37"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900" decel="100000" fill="hold"/>
                                        <p:tgtEl>
                                          <p:spTgt spid="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5" grpId="0"/>
      <p:bldP spid="25" grpId="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4" name="CuadroTexto 63">
            <a:extLst>
              <a:ext uri="{FF2B5EF4-FFF2-40B4-BE49-F238E27FC236}">
                <a16:creationId xmlns:a16="http://schemas.microsoft.com/office/drawing/2014/main" id="{EED04D2B-41C1-E3C6-9F55-70F440D59784}"/>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6" name="CuadroTexto 63">
            <a:extLst>
              <a:ext uri="{FF2B5EF4-FFF2-40B4-BE49-F238E27FC236}">
                <a16:creationId xmlns:a16="http://schemas.microsoft.com/office/drawing/2014/main" id="{5928314D-0B65-3322-20D0-B2BEB7E04E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Flaming</a:t>
            </a:r>
          </a:p>
        </p:txBody>
      </p:sp>
      <p:sp>
        <p:nvSpPr>
          <p:cNvPr id="8" name="CuadroTexto 63">
            <a:extLst>
              <a:ext uri="{FF2B5EF4-FFF2-40B4-BE49-F238E27FC236}">
                <a16:creationId xmlns:a16="http://schemas.microsoft.com/office/drawing/2014/main" id="{D8329605-2729-8A91-D91E-53242FF0663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2" name="Title 1">
            <a:extLst>
              <a:ext uri="{FF2B5EF4-FFF2-40B4-BE49-F238E27FC236}">
                <a16:creationId xmlns:a16="http://schemas.microsoft.com/office/drawing/2014/main" id="{323A61AE-65DE-3722-504C-B9B2309E75FC}"/>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25" name="TextBox 24">
            <a:extLst>
              <a:ext uri="{FF2B5EF4-FFF2-40B4-BE49-F238E27FC236}">
                <a16:creationId xmlns:a16="http://schemas.microsoft.com/office/drawing/2014/main" id="{3030F50C-5264-87C9-C288-79570D415FE6}"/>
              </a:ext>
            </a:extLst>
          </p:cNvPr>
          <p:cNvSpPr txBox="1"/>
          <p:nvPr/>
        </p:nvSpPr>
        <p:spPr>
          <a:xfrm>
            <a:off x="5291253" y="2075428"/>
            <a:ext cx="2994102" cy="1477328"/>
          </a:xfrm>
          <a:prstGeom prst="rect">
            <a:avLst/>
          </a:prstGeom>
          <a:noFill/>
        </p:spPr>
        <p:txBody>
          <a:bodyPr wrap="square" lIns="0">
            <a:spAutoFit/>
          </a:bodyPr>
          <a:lstStyle/>
          <a:p>
            <a:pPr marL="114300" lvl="0">
              <a:buClr>
                <a:srgbClr val="FF0000"/>
              </a:buClr>
              <a:buSzPts val="1800"/>
            </a:pPr>
            <a:r>
              <a:rPr lang="en-GB" dirty="0">
                <a:solidFill>
                  <a:schemeClr val="dk1"/>
                </a:solidFill>
              </a:rPr>
              <a:t>Repeatedly sending messages, images or comments to someone else to hurt or anger them is a type of cyberbullying.</a:t>
            </a:r>
          </a:p>
        </p:txBody>
      </p:sp>
      <p:pic>
        <p:nvPicPr>
          <p:cNvPr id="5" name="Picture 4">
            <a:extLst>
              <a:ext uri="{FF2B5EF4-FFF2-40B4-BE49-F238E27FC236}">
                <a16:creationId xmlns:a16="http://schemas.microsoft.com/office/drawing/2014/main" id="{CDF5266B-7158-2625-9E34-AE39B1604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315" y="2141035"/>
            <a:ext cx="5194339" cy="3976792"/>
          </a:xfrm>
          <a:prstGeom prst="rect">
            <a:avLst/>
          </a:prstGeom>
        </p:spPr>
      </p:pic>
      <p:pic>
        <p:nvPicPr>
          <p:cNvPr id="11" name="Picture 10">
            <a:extLst>
              <a:ext uri="{FF2B5EF4-FFF2-40B4-BE49-F238E27FC236}">
                <a16:creationId xmlns:a16="http://schemas.microsoft.com/office/drawing/2014/main" id="{BDA816DC-D3CE-F775-153E-0976B9F7A4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657435">
            <a:off x="3451303" y="2402128"/>
            <a:ext cx="1304693" cy="887481"/>
          </a:xfrm>
          <a:prstGeom prst="rect">
            <a:avLst/>
          </a:prstGeom>
        </p:spPr>
      </p:pic>
      <p:pic>
        <p:nvPicPr>
          <p:cNvPr id="13" name="Picture 12">
            <a:extLst>
              <a:ext uri="{FF2B5EF4-FFF2-40B4-BE49-F238E27FC236}">
                <a16:creationId xmlns:a16="http://schemas.microsoft.com/office/drawing/2014/main" id="{17FFA108-F094-60FF-E03D-339320D71A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381917">
            <a:off x="3851920" y="2915218"/>
            <a:ext cx="1304693" cy="887481"/>
          </a:xfrm>
          <a:prstGeom prst="rect">
            <a:avLst/>
          </a:prstGeom>
        </p:spPr>
      </p:pic>
      <p:pic>
        <p:nvPicPr>
          <p:cNvPr id="14" name="Picture 13">
            <a:extLst>
              <a:ext uri="{FF2B5EF4-FFF2-40B4-BE49-F238E27FC236}">
                <a16:creationId xmlns:a16="http://schemas.microsoft.com/office/drawing/2014/main" id="{F6A4D950-85C6-6CBE-EF90-DE0E36DA84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565073">
            <a:off x="3896422" y="3455134"/>
            <a:ext cx="1304693" cy="887481"/>
          </a:xfrm>
          <a:prstGeom prst="rect">
            <a:avLst/>
          </a:prstGeom>
        </p:spPr>
      </p:pic>
      <p:sp>
        <p:nvSpPr>
          <p:cNvPr id="2" name="TextBox 1">
            <a:extLst>
              <a:ext uri="{FF2B5EF4-FFF2-40B4-BE49-F238E27FC236}">
                <a16:creationId xmlns:a16="http://schemas.microsoft.com/office/drawing/2014/main" id="{206ED6C9-2B03-8AD6-EF46-5FC6F0FA23EC}"/>
              </a:ext>
            </a:extLst>
          </p:cNvPr>
          <p:cNvSpPr txBox="1"/>
          <p:nvPr/>
        </p:nvSpPr>
        <p:spPr>
          <a:xfrm>
            <a:off x="880946" y="4952976"/>
            <a:ext cx="7298474" cy="917513"/>
          </a:xfrm>
          <a:prstGeom prst="rect">
            <a:avLst/>
          </a:prstGeom>
          <a:solidFill>
            <a:srgbClr val="E84D14"/>
          </a:solidFill>
          <a:ln w="28575">
            <a:noFill/>
          </a:ln>
          <a:effectLst/>
        </p:spPr>
        <p:txBody>
          <a:bodyPr wrap="square" lIns="180000" tIns="180000" rIns="180000" bIns="180000">
            <a:spAutoFit/>
          </a:bodyPr>
          <a:lstStyle>
            <a:defPPr>
              <a:defRPr lang="en-US"/>
            </a:defPPr>
            <a:lvl1pPr algn="ctr">
              <a:defRPr sz="3200" b="1">
                <a:solidFill>
                  <a:schemeClr val="bg1"/>
                </a:solidFill>
                <a:latin typeface="Twinkl" pitchFamily="2" charset="77"/>
              </a:defRPr>
            </a:lvl1pPr>
          </a:lstStyle>
          <a:p>
            <a:pPr algn="l"/>
            <a:r>
              <a:rPr lang="en-GB" sz="1800" b="0" dirty="0"/>
              <a:t>This could occur in online games, chat or mobile phone chat groups and often contains insulting or intimidating language.</a:t>
            </a:r>
          </a:p>
        </p:txBody>
      </p:sp>
    </p:spTree>
    <p:extLst>
      <p:ext uri="{BB962C8B-B14F-4D97-AF65-F5344CB8AC3E}">
        <p14:creationId xmlns:p14="http://schemas.microsoft.com/office/powerpoint/2010/main" val="235975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1000"/>
                                        <p:tgtEl>
                                          <p:spTgt spid="4"/>
                                        </p:tgtEl>
                                      </p:cBhvr>
                                    </p:animEffect>
                                  </p:childTnLst>
                                </p:cTn>
                              </p:par>
                            </p:childTnLst>
                          </p:cTn>
                        </p:par>
                        <p:par>
                          <p:cTn id="15" fill="hold">
                            <p:stCondLst>
                              <p:cond delay="3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00" fill="hold"/>
                                        <p:tgtEl>
                                          <p:spTgt spid="11"/>
                                        </p:tgtEl>
                                        <p:attrNameLst>
                                          <p:attrName>ppt_w</p:attrName>
                                        </p:attrNameLst>
                                      </p:cBhvr>
                                      <p:tavLst>
                                        <p:tav tm="0">
                                          <p:val>
                                            <p:fltVal val="0"/>
                                          </p:val>
                                        </p:tav>
                                        <p:tav tm="100000">
                                          <p:val>
                                            <p:strVal val="#ppt_w"/>
                                          </p:val>
                                        </p:tav>
                                      </p:tavLst>
                                    </p:anim>
                                    <p:anim calcmode="lin" valueType="num">
                                      <p:cBhvr>
                                        <p:cTn id="28" dur="200" fill="hold"/>
                                        <p:tgtEl>
                                          <p:spTgt spid="11"/>
                                        </p:tgtEl>
                                        <p:attrNameLst>
                                          <p:attrName>ppt_h</p:attrName>
                                        </p:attrNameLst>
                                      </p:cBhvr>
                                      <p:tavLst>
                                        <p:tav tm="0">
                                          <p:val>
                                            <p:fltVal val="0"/>
                                          </p:val>
                                        </p:tav>
                                        <p:tav tm="100000">
                                          <p:val>
                                            <p:strVal val="#ppt_h"/>
                                          </p:val>
                                        </p:tav>
                                      </p:tavLst>
                                    </p:anim>
                                  </p:childTnLst>
                                </p:cTn>
                              </p:par>
                            </p:childTnLst>
                          </p:cTn>
                        </p:par>
                        <p:par>
                          <p:cTn id="29" fill="hold">
                            <p:stCondLst>
                              <p:cond delay="200"/>
                            </p:stCondLst>
                            <p:childTnLst>
                              <p:par>
                                <p:cTn id="30" presetID="2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200" fill="hold"/>
                                        <p:tgtEl>
                                          <p:spTgt spid="13"/>
                                        </p:tgtEl>
                                        <p:attrNameLst>
                                          <p:attrName>ppt_w</p:attrName>
                                        </p:attrNameLst>
                                      </p:cBhvr>
                                      <p:tavLst>
                                        <p:tav tm="0">
                                          <p:val>
                                            <p:fltVal val="0"/>
                                          </p:val>
                                        </p:tav>
                                        <p:tav tm="100000">
                                          <p:val>
                                            <p:strVal val="#ppt_w"/>
                                          </p:val>
                                        </p:tav>
                                      </p:tavLst>
                                    </p:anim>
                                    <p:anim calcmode="lin" valueType="num">
                                      <p:cBhvr>
                                        <p:cTn id="33" dur="200" fill="hold"/>
                                        <p:tgtEl>
                                          <p:spTgt spid="13"/>
                                        </p:tgtEl>
                                        <p:attrNameLst>
                                          <p:attrName>ppt_h</p:attrName>
                                        </p:attrNameLst>
                                      </p:cBhvr>
                                      <p:tavLst>
                                        <p:tav tm="0">
                                          <p:val>
                                            <p:fltVal val="0"/>
                                          </p:val>
                                        </p:tav>
                                        <p:tav tm="100000">
                                          <p:val>
                                            <p:strVal val="#ppt_h"/>
                                          </p:val>
                                        </p:tav>
                                      </p:tavLst>
                                    </p:anim>
                                  </p:childTnLst>
                                </p:cTn>
                              </p:par>
                            </p:childTnLst>
                          </p:cTn>
                        </p:par>
                        <p:par>
                          <p:cTn id="34" fill="hold">
                            <p:stCondLst>
                              <p:cond delay="400"/>
                            </p:stCondLst>
                            <p:childTnLst>
                              <p:par>
                                <p:cTn id="35" presetID="2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00" fill="hold"/>
                                        <p:tgtEl>
                                          <p:spTgt spid="14"/>
                                        </p:tgtEl>
                                        <p:attrNameLst>
                                          <p:attrName>ppt_w</p:attrName>
                                        </p:attrNameLst>
                                      </p:cBhvr>
                                      <p:tavLst>
                                        <p:tav tm="0">
                                          <p:val>
                                            <p:fltVal val="0"/>
                                          </p:val>
                                        </p:tav>
                                        <p:tav tm="100000">
                                          <p:val>
                                            <p:strVal val="#ppt_w"/>
                                          </p:val>
                                        </p:tav>
                                      </p:tavLst>
                                    </p:anim>
                                    <p:anim calcmode="lin" valueType="num">
                                      <p:cBhvr>
                                        <p:cTn id="38" dur="200" fill="hold"/>
                                        <p:tgtEl>
                                          <p:spTgt spid="14"/>
                                        </p:tgtEl>
                                        <p:attrNameLst>
                                          <p:attrName>ppt_h</p:attrName>
                                        </p:attrNameLst>
                                      </p:cBhvr>
                                      <p:tavLst>
                                        <p:tav tm="0">
                                          <p:val>
                                            <p:fltVal val="0"/>
                                          </p:val>
                                        </p:tav>
                                        <p:tav tm="100000">
                                          <p:val>
                                            <p:strVal val="#ppt_h"/>
                                          </p:val>
                                        </p:tav>
                                      </p:tavLst>
                                    </p:anim>
                                  </p:childTnLst>
                                </p:cTn>
                              </p:par>
                            </p:childTnLst>
                          </p:cTn>
                        </p:par>
                        <p:par>
                          <p:cTn id="39" fill="hold">
                            <p:stCondLst>
                              <p:cond delay="600"/>
                            </p:stCondLst>
                            <p:childTnLst>
                              <p:par>
                                <p:cTn id="40" presetID="1" presetClass="emph" presetSubtype="2" fill="hold" nodeType="afterEffect">
                                  <p:stCondLst>
                                    <p:cond delay="0"/>
                                  </p:stCondLst>
                                  <p:childTnLst>
                                    <p:animClr clrSpc="rgb" dir="cw">
                                      <p:cBhvr>
                                        <p:cTn id="41" dur="500" fill="hold"/>
                                        <p:tgtEl>
                                          <p:spTgt spid="4"/>
                                        </p:tgtEl>
                                        <p:attrNameLst>
                                          <p:attrName>fillcolor</p:attrName>
                                        </p:attrNameLst>
                                      </p:cBhvr>
                                      <p:to>
                                        <a:schemeClr val="tx1"/>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cTn>
                              </p:par>
                            </p:childTnLst>
                          </p:cTn>
                        </p:par>
                        <p:par>
                          <p:cTn id="44" fill="hold">
                            <p:stCondLst>
                              <p:cond delay="1100"/>
                            </p:stCondLst>
                            <p:childTnLst>
                              <p:par>
                                <p:cTn id="45" presetID="37"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900" decel="100000" fill="hold"/>
                                        <p:tgtEl>
                                          <p:spTgt spid="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23A61AE-65DE-3722-504C-B9B2309E75FC}"/>
              </a:ext>
            </a:extLst>
          </p:cNvPr>
          <p:cNvSpPr txBox="1">
            <a:spLocks/>
          </p:cNvSpPr>
          <p:nvPr/>
        </p:nvSpPr>
        <p:spPr>
          <a:xfrm>
            <a:off x="893189" y="728663"/>
            <a:ext cx="7357621"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Effects of Cyberbullying</a:t>
            </a:r>
          </a:p>
        </p:txBody>
      </p:sp>
      <p:sp>
        <p:nvSpPr>
          <p:cNvPr id="9" name="TextBox 8">
            <a:extLst>
              <a:ext uri="{FF2B5EF4-FFF2-40B4-BE49-F238E27FC236}">
                <a16:creationId xmlns:a16="http://schemas.microsoft.com/office/drawing/2014/main" id="{F0FF4B6F-25EC-45AE-114D-07401343849F}"/>
              </a:ext>
            </a:extLst>
          </p:cNvPr>
          <p:cNvSpPr txBox="1"/>
          <p:nvPr/>
        </p:nvSpPr>
        <p:spPr>
          <a:xfrm>
            <a:off x="3728483" y="1625113"/>
            <a:ext cx="3487490" cy="369332"/>
          </a:xfrm>
          <a:prstGeom prst="rect">
            <a:avLst/>
          </a:prstGeom>
          <a:solidFill>
            <a:srgbClr val="E84D14"/>
          </a:solidFill>
        </p:spPr>
        <p:txBody>
          <a:bodyPr wrap="square" lIns="180000">
            <a:spAutoFit/>
          </a:bodyPr>
          <a:lstStyle/>
          <a:p>
            <a:pPr lvl="0">
              <a:buSzPts val="1800"/>
            </a:pPr>
            <a:r>
              <a:rPr lang="en-GB" dirty="0">
                <a:solidFill>
                  <a:schemeClr val="bg1"/>
                </a:solidFill>
              </a:rPr>
              <a:t>feel bad about yourself;</a:t>
            </a:r>
          </a:p>
        </p:txBody>
      </p:sp>
      <p:sp>
        <p:nvSpPr>
          <p:cNvPr id="10" name="TextBox 9">
            <a:extLst>
              <a:ext uri="{FF2B5EF4-FFF2-40B4-BE49-F238E27FC236}">
                <a16:creationId xmlns:a16="http://schemas.microsoft.com/office/drawing/2014/main" id="{0ABF8DDD-A882-319A-3215-47179B2E8703}"/>
              </a:ext>
            </a:extLst>
          </p:cNvPr>
          <p:cNvSpPr txBox="1"/>
          <p:nvPr/>
        </p:nvSpPr>
        <p:spPr>
          <a:xfrm>
            <a:off x="3174356" y="2182231"/>
            <a:ext cx="4134787" cy="369332"/>
          </a:xfrm>
          <a:prstGeom prst="rect">
            <a:avLst/>
          </a:prstGeom>
          <a:solidFill>
            <a:srgbClr val="E84D14"/>
          </a:solidFill>
        </p:spPr>
        <p:txBody>
          <a:bodyPr wrap="square" lIns="180000">
            <a:spAutoFit/>
          </a:bodyPr>
          <a:lstStyle/>
          <a:p>
            <a:pPr lvl="0">
              <a:buSzPts val="1800"/>
            </a:pPr>
            <a:r>
              <a:rPr lang="en-GB" dirty="0">
                <a:solidFill>
                  <a:schemeClr val="bg1"/>
                </a:solidFill>
              </a:rPr>
              <a:t>start spending more time alone;</a:t>
            </a:r>
          </a:p>
        </p:txBody>
      </p:sp>
      <p:sp>
        <p:nvSpPr>
          <p:cNvPr id="15" name="TextBox 14">
            <a:extLst>
              <a:ext uri="{FF2B5EF4-FFF2-40B4-BE49-F238E27FC236}">
                <a16:creationId xmlns:a16="http://schemas.microsoft.com/office/drawing/2014/main" id="{6C5D622C-5963-9C6D-A669-85759D562F8B}"/>
              </a:ext>
            </a:extLst>
          </p:cNvPr>
          <p:cNvSpPr txBox="1"/>
          <p:nvPr/>
        </p:nvSpPr>
        <p:spPr>
          <a:xfrm>
            <a:off x="2428307" y="2715126"/>
            <a:ext cx="4787666" cy="646331"/>
          </a:xfrm>
          <a:prstGeom prst="rect">
            <a:avLst/>
          </a:prstGeom>
          <a:solidFill>
            <a:srgbClr val="E84D14"/>
          </a:solidFill>
        </p:spPr>
        <p:txBody>
          <a:bodyPr wrap="square" lIns="180000">
            <a:spAutoFit/>
          </a:bodyPr>
          <a:lstStyle/>
          <a:p>
            <a:pPr lvl="0">
              <a:buSzPts val="1800"/>
            </a:pPr>
            <a:r>
              <a:rPr lang="en-GB" dirty="0">
                <a:solidFill>
                  <a:schemeClr val="bg1"/>
                </a:solidFill>
              </a:rPr>
              <a:t>worry about parents or other family members looking at your device;</a:t>
            </a:r>
          </a:p>
        </p:txBody>
      </p:sp>
      <p:sp>
        <p:nvSpPr>
          <p:cNvPr id="16" name="TextBox 15">
            <a:extLst>
              <a:ext uri="{FF2B5EF4-FFF2-40B4-BE49-F238E27FC236}">
                <a16:creationId xmlns:a16="http://schemas.microsoft.com/office/drawing/2014/main" id="{07E9772F-E6CA-53A6-A1EA-E31E19B7A685}"/>
              </a:ext>
            </a:extLst>
          </p:cNvPr>
          <p:cNvSpPr txBox="1"/>
          <p:nvPr/>
        </p:nvSpPr>
        <p:spPr>
          <a:xfrm>
            <a:off x="2167915" y="3514469"/>
            <a:ext cx="5048058" cy="369332"/>
          </a:xfrm>
          <a:prstGeom prst="rect">
            <a:avLst/>
          </a:prstGeom>
          <a:solidFill>
            <a:srgbClr val="E84D14"/>
          </a:solidFill>
        </p:spPr>
        <p:txBody>
          <a:bodyPr wrap="square" lIns="180000">
            <a:spAutoFit/>
          </a:bodyPr>
          <a:lstStyle/>
          <a:p>
            <a:pPr lvl="0">
              <a:buSzPts val="1800"/>
            </a:pPr>
            <a:r>
              <a:rPr lang="en-GB" dirty="0">
                <a:solidFill>
                  <a:schemeClr val="bg1"/>
                </a:solidFill>
              </a:rPr>
              <a:t>find excuses to stay away from school;</a:t>
            </a:r>
          </a:p>
        </p:txBody>
      </p:sp>
      <p:sp>
        <p:nvSpPr>
          <p:cNvPr id="17" name="TextBox 16">
            <a:extLst>
              <a:ext uri="{FF2B5EF4-FFF2-40B4-BE49-F238E27FC236}">
                <a16:creationId xmlns:a16="http://schemas.microsoft.com/office/drawing/2014/main" id="{6B606220-13F0-6907-F291-4C270C167322}"/>
              </a:ext>
            </a:extLst>
          </p:cNvPr>
          <p:cNvSpPr txBox="1"/>
          <p:nvPr/>
        </p:nvSpPr>
        <p:spPr>
          <a:xfrm>
            <a:off x="987067" y="4089754"/>
            <a:ext cx="6228906" cy="369332"/>
          </a:xfrm>
          <a:prstGeom prst="rect">
            <a:avLst/>
          </a:prstGeom>
          <a:solidFill>
            <a:srgbClr val="E84D14"/>
          </a:solidFill>
        </p:spPr>
        <p:txBody>
          <a:bodyPr wrap="square" lIns="180000">
            <a:spAutoFit/>
          </a:bodyPr>
          <a:lstStyle/>
          <a:p>
            <a:pPr lvl="0">
              <a:buSzPts val="1800"/>
            </a:pPr>
            <a:r>
              <a:rPr lang="en-GB" dirty="0">
                <a:solidFill>
                  <a:schemeClr val="bg1"/>
                </a:solidFill>
              </a:rPr>
              <a:t>be left out of social events or see less of your friends;</a:t>
            </a:r>
          </a:p>
        </p:txBody>
      </p:sp>
      <p:sp>
        <p:nvSpPr>
          <p:cNvPr id="18" name="TextBox 17">
            <a:extLst>
              <a:ext uri="{FF2B5EF4-FFF2-40B4-BE49-F238E27FC236}">
                <a16:creationId xmlns:a16="http://schemas.microsoft.com/office/drawing/2014/main" id="{D1013F01-BE86-71E8-E098-B282962F4214}"/>
              </a:ext>
            </a:extLst>
          </p:cNvPr>
          <p:cNvSpPr txBox="1"/>
          <p:nvPr/>
        </p:nvSpPr>
        <p:spPr>
          <a:xfrm>
            <a:off x="2167915" y="4677150"/>
            <a:ext cx="5048058" cy="646331"/>
          </a:xfrm>
          <a:prstGeom prst="rect">
            <a:avLst/>
          </a:prstGeom>
          <a:solidFill>
            <a:srgbClr val="E84D14"/>
          </a:solidFill>
        </p:spPr>
        <p:txBody>
          <a:bodyPr wrap="square" lIns="180000" rIns="756000">
            <a:spAutoFit/>
          </a:bodyPr>
          <a:lstStyle/>
          <a:p>
            <a:pPr lvl="0">
              <a:buSzPts val="1800"/>
            </a:pPr>
            <a:r>
              <a:rPr lang="en-GB" dirty="0">
                <a:solidFill>
                  <a:schemeClr val="bg1"/>
                </a:solidFill>
              </a:rPr>
              <a:t>lose your appetite or feel like you need to change yourself to try and fit in;</a:t>
            </a:r>
          </a:p>
        </p:txBody>
      </p:sp>
      <p:sp>
        <p:nvSpPr>
          <p:cNvPr id="19" name="TextBox 18">
            <a:extLst>
              <a:ext uri="{FF2B5EF4-FFF2-40B4-BE49-F238E27FC236}">
                <a16:creationId xmlns:a16="http://schemas.microsoft.com/office/drawing/2014/main" id="{BA77763F-5B5D-5695-ACAB-4A7AE3DC1C7A}"/>
              </a:ext>
            </a:extLst>
          </p:cNvPr>
          <p:cNvSpPr txBox="1"/>
          <p:nvPr/>
        </p:nvSpPr>
        <p:spPr>
          <a:xfrm>
            <a:off x="3027814" y="5541545"/>
            <a:ext cx="4188158" cy="646331"/>
          </a:xfrm>
          <a:prstGeom prst="rect">
            <a:avLst/>
          </a:prstGeom>
          <a:solidFill>
            <a:srgbClr val="E84D14"/>
          </a:solidFill>
        </p:spPr>
        <p:txBody>
          <a:bodyPr wrap="square" lIns="180000" rIns="576000">
            <a:spAutoFit/>
          </a:bodyPr>
          <a:lstStyle/>
          <a:p>
            <a:pPr lvl="0">
              <a:buSzPts val="1800"/>
            </a:pPr>
            <a:r>
              <a:rPr lang="en-GB" dirty="0">
                <a:solidFill>
                  <a:schemeClr val="bg1"/>
                </a:solidFill>
              </a:rPr>
              <a:t>feel a range of emotions, such as anger, sadness and loneliness.</a:t>
            </a:r>
          </a:p>
        </p:txBody>
      </p:sp>
      <p:pic>
        <p:nvPicPr>
          <p:cNvPr id="20" name="Picture 19" descr="A picture containing clothing, posing&#10;&#10;Description automatically generated">
            <a:extLst>
              <a:ext uri="{FF2B5EF4-FFF2-40B4-BE49-F238E27FC236}">
                <a16:creationId xmlns:a16="http://schemas.microsoft.com/office/drawing/2014/main" id="{D60ECAD4-813D-970C-E849-1DB47EC0E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7854" y="1019205"/>
            <a:ext cx="2211607" cy="5393602"/>
          </a:xfrm>
          <a:prstGeom prst="rect">
            <a:avLst/>
          </a:prstGeom>
        </p:spPr>
      </p:pic>
      <p:sp>
        <p:nvSpPr>
          <p:cNvPr id="21" name="TextBox 20" hidden="1">
            <a:extLst>
              <a:ext uri="{FF2B5EF4-FFF2-40B4-BE49-F238E27FC236}">
                <a16:creationId xmlns:a16="http://schemas.microsoft.com/office/drawing/2014/main" id="{BCA712D5-87F8-5219-4175-601FC9DC2980}"/>
              </a:ext>
            </a:extLst>
          </p:cNvPr>
          <p:cNvSpPr txBox="1"/>
          <p:nvPr/>
        </p:nvSpPr>
        <p:spPr>
          <a:xfrm>
            <a:off x="814037" y="1484414"/>
            <a:ext cx="5681547" cy="923330"/>
          </a:xfrm>
          <a:prstGeom prst="rect">
            <a:avLst/>
          </a:prstGeom>
          <a:noFill/>
        </p:spPr>
        <p:txBody>
          <a:bodyPr wrap="square" lIns="0">
            <a:spAutoFit/>
          </a:bodyPr>
          <a:lstStyle/>
          <a:p>
            <a:pPr marL="114300" lvl="0">
              <a:buClr>
                <a:srgbClr val="FF0000"/>
              </a:buClr>
              <a:buSzPts val="1800"/>
            </a:pPr>
            <a:r>
              <a:rPr lang="en-GB" dirty="0">
                <a:solidFill>
                  <a:schemeClr val="dk1"/>
                </a:solidFill>
              </a:rPr>
              <a:t>Anyone anywhere can be affected by cyberbullying. It can feel like there is no escape from it and can cause a lot of upset.</a:t>
            </a:r>
          </a:p>
        </p:txBody>
      </p:sp>
      <p:sp>
        <p:nvSpPr>
          <p:cNvPr id="22" name="TextBox 21">
            <a:extLst>
              <a:ext uri="{FF2B5EF4-FFF2-40B4-BE49-F238E27FC236}">
                <a16:creationId xmlns:a16="http://schemas.microsoft.com/office/drawing/2014/main" id="{DA3814EF-2191-4048-0AA1-45046DDEC4A6}"/>
              </a:ext>
            </a:extLst>
          </p:cNvPr>
          <p:cNvSpPr txBox="1"/>
          <p:nvPr/>
        </p:nvSpPr>
        <p:spPr>
          <a:xfrm>
            <a:off x="814038" y="1471610"/>
            <a:ext cx="2347334" cy="923330"/>
          </a:xfrm>
          <a:prstGeom prst="rect">
            <a:avLst/>
          </a:prstGeom>
          <a:noFill/>
        </p:spPr>
        <p:txBody>
          <a:bodyPr wrap="square" lIns="0">
            <a:spAutoFit/>
          </a:bodyPr>
          <a:lstStyle/>
          <a:p>
            <a:pPr marL="114300" lvl="0">
              <a:buClr>
                <a:srgbClr val="FF0000"/>
              </a:buClr>
              <a:buSzPts val="1800"/>
            </a:pPr>
            <a:r>
              <a:rPr lang="en-GB" dirty="0">
                <a:solidFill>
                  <a:schemeClr val="dk1"/>
                </a:solidFill>
              </a:rPr>
              <a:t>If you are a victim of cyberbullying, you might:</a:t>
            </a:r>
          </a:p>
        </p:txBody>
      </p:sp>
    </p:spTree>
    <p:extLst>
      <p:ext uri="{BB962C8B-B14F-4D97-AF65-F5344CB8AC3E}">
        <p14:creationId xmlns:p14="http://schemas.microsoft.com/office/powerpoint/2010/main" val="5987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1" nodeType="clickEffect">
                                  <p:stCondLst>
                                    <p:cond delay="0"/>
                                  </p:stCondLst>
                                  <p:childTnLst>
                                    <p:animEffect transition="out" filter="wipe(right)">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1"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righ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righ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P spid="18" grpId="0" animBg="1"/>
      <p:bldP spid="19" grpId="0" animBg="1"/>
      <p:bldP spid="21" grpId="0"/>
      <p:bldP spid="21" grpId="1"/>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23A61AE-65DE-3722-504C-B9B2309E75FC}"/>
              </a:ext>
            </a:extLst>
          </p:cNvPr>
          <p:cNvSpPr txBox="1">
            <a:spLocks/>
          </p:cNvSpPr>
          <p:nvPr/>
        </p:nvSpPr>
        <p:spPr>
          <a:xfrm>
            <a:off x="713803" y="728663"/>
            <a:ext cx="7674547" cy="430887"/>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2800" dirty="0">
                <a:latin typeface="Twinkl" pitchFamily="2" charset="77"/>
              </a:rPr>
              <a:t>What to Do If You’re a Victim of </a:t>
            </a:r>
            <a:r>
              <a:rPr lang="en-GB" sz="2800" dirty="0" err="1">
                <a:latin typeface="Twinkl" pitchFamily="2" charset="77"/>
              </a:rPr>
              <a:t>CyberBullying</a:t>
            </a:r>
            <a:endParaRPr lang="en-GB" sz="2800" dirty="0">
              <a:latin typeface="Twinkl" pitchFamily="2" charset="77"/>
            </a:endParaRPr>
          </a:p>
        </p:txBody>
      </p:sp>
      <p:sp>
        <p:nvSpPr>
          <p:cNvPr id="21" name="TextBox 20" hidden="1">
            <a:extLst>
              <a:ext uri="{FF2B5EF4-FFF2-40B4-BE49-F238E27FC236}">
                <a16:creationId xmlns:a16="http://schemas.microsoft.com/office/drawing/2014/main" id="{BCA712D5-87F8-5219-4175-601FC9DC2980}"/>
              </a:ext>
            </a:extLst>
          </p:cNvPr>
          <p:cNvSpPr txBox="1"/>
          <p:nvPr/>
        </p:nvSpPr>
        <p:spPr>
          <a:xfrm>
            <a:off x="814037" y="1484414"/>
            <a:ext cx="5681547" cy="923330"/>
          </a:xfrm>
          <a:prstGeom prst="rect">
            <a:avLst/>
          </a:prstGeom>
          <a:noFill/>
        </p:spPr>
        <p:txBody>
          <a:bodyPr wrap="square" lIns="0">
            <a:spAutoFit/>
          </a:bodyPr>
          <a:lstStyle/>
          <a:p>
            <a:pPr marL="114300" lvl="0">
              <a:buClr>
                <a:srgbClr val="FF0000"/>
              </a:buClr>
              <a:buSzPts val="1800"/>
            </a:pPr>
            <a:r>
              <a:rPr lang="en-GB" dirty="0">
                <a:solidFill>
                  <a:schemeClr val="dk1"/>
                </a:solidFill>
              </a:rPr>
              <a:t>Anyone anywhere can be affected by cyberbullying. It can feel like there is no escape from it and can cause a lot of upset.</a:t>
            </a:r>
          </a:p>
        </p:txBody>
      </p:sp>
      <p:sp>
        <p:nvSpPr>
          <p:cNvPr id="2" name="Trapezium 1">
            <a:extLst>
              <a:ext uri="{FF2B5EF4-FFF2-40B4-BE49-F238E27FC236}">
                <a16:creationId xmlns:a16="http://schemas.microsoft.com/office/drawing/2014/main" id="{D040BDB6-6E7E-6BF8-99F6-06A775F83B38}"/>
              </a:ext>
            </a:extLst>
          </p:cNvPr>
          <p:cNvSpPr/>
          <p:nvPr/>
        </p:nvSpPr>
        <p:spPr>
          <a:xfrm rot="10800000">
            <a:off x="769494" y="3027583"/>
            <a:ext cx="2397167" cy="401416"/>
          </a:xfrm>
          <a:prstGeom prst="trapezoid">
            <a:avLst/>
          </a:prstGeom>
          <a:solidFill>
            <a:srgbClr val="C15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TextBox 2">
            <a:extLst>
              <a:ext uri="{FF2B5EF4-FFF2-40B4-BE49-F238E27FC236}">
                <a16:creationId xmlns:a16="http://schemas.microsoft.com/office/drawing/2014/main" id="{395C0D67-1D08-74CA-22C3-7DA33B2D7A05}"/>
              </a:ext>
            </a:extLst>
          </p:cNvPr>
          <p:cNvSpPr txBox="1"/>
          <p:nvPr/>
        </p:nvSpPr>
        <p:spPr>
          <a:xfrm>
            <a:off x="781014" y="1439918"/>
            <a:ext cx="7607336" cy="369332"/>
          </a:xfrm>
          <a:prstGeom prst="rect">
            <a:avLst/>
          </a:prstGeom>
          <a:noFill/>
        </p:spPr>
        <p:txBody>
          <a:bodyPr wrap="square">
            <a:spAutoFit/>
          </a:bodyPr>
          <a:lstStyle/>
          <a:p>
            <a:pPr lvl="0">
              <a:buSzPts val="1800"/>
            </a:pPr>
            <a:r>
              <a:rPr lang="en-GB" dirty="0"/>
              <a:t>What could you do if you or someone you know is being cyberbullied?</a:t>
            </a:r>
          </a:p>
        </p:txBody>
      </p:sp>
      <p:grpSp>
        <p:nvGrpSpPr>
          <p:cNvPr id="4" name="Group 3">
            <a:extLst>
              <a:ext uri="{FF2B5EF4-FFF2-40B4-BE49-F238E27FC236}">
                <a16:creationId xmlns:a16="http://schemas.microsoft.com/office/drawing/2014/main" id="{42D15BF5-D01C-CE5A-50D0-7EE9ACA0FB83}"/>
              </a:ext>
            </a:extLst>
          </p:cNvPr>
          <p:cNvGrpSpPr/>
          <p:nvPr/>
        </p:nvGrpSpPr>
        <p:grpSpPr>
          <a:xfrm>
            <a:off x="768903" y="3293548"/>
            <a:ext cx="2397760" cy="2025509"/>
            <a:chOff x="768903" y="2185645"/>
            <a:chExt cx="2397760" cy="2025509"/>
          </a:xfrm>
          <a:solidFill>
            <a:srgbClr val="E84D14"/>
          </a:solidFill>
        </p:grpSpPr>
        <p:sp>
          <p:nvSpPr>
            <p:cNvPr id="5" name="Rectangle 4">
              <a:extLst>
                <a:ext uri="{FF2B5EF4-FFF2-40B4-BE49-F238E27FC236}">
                  <a16:creationId xmlns:a16="http://schemas.microsoft.com/office/drawing/2014/main" id="{B789E1F9-BFA2-7F54-C27A-930E7C858E54}"/>
                </a:ext>
              </a:extLst>
            </p:cNvPr>
            <p:cNvSpPr/>
            <p:nvPr/>
          </p:nvSpPr>
          <p:spPr>
            <a:xfrm>
              <a:off x="768904" y="2188840"/>
              <a:ext cx="2366497" cy="1992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6" name="TextBox 5">
              <a:extLst>
                <a:ext uri="{FF2B5EF4-FFF2-40B4-BE49-F238E27FC236}">
                  <a16:creationId xmlns:a16="http://schemas.microsoft.com/office/drawing/2014/main" id="{CA46A2F6-B3EC-13A5-88A2-70862E5EE728}"/>
                </a:ext>
              </a:extLst>
            </p:cNvPr>
            <p:cNvSpPr txBox="1"/>
            <p:nvPr/>
          </p:nvSpPr>
          <p:spPr>
            <a:xfrm>
              <a:off x="768903" y="2185645"/>
              <a:ext cx="2397760" cy="2025509"/>
            </a:xfrm>
            <a:prstGeom prst="rect">
              <a:avLst/>
            </a:prstGeom>
            <a:grpFill/>
          </p:spPr>
          <p:txBody>
            <a:bodyPr wrap="square" lIns="180000" tIns="180000" rIns="108000" bIns="180000">
              <a:spAutoFit/>
            </a:bodyPr>
            <a:lstStyle/>
            <a:p>
              <a:pPr lvl="0">
                <a:buSzPts val="1800"/>
              </a:pPr>
              <a:r>
                <a:rPr lang="en-GB" dirty="0"/>
                <a:t>Report via the online site that you experience it on, then tell a trusted adult about it and ask for help.</a:t>
              </a:r>
            </a:p>
          </p:txBody>
        </p:sp>
      </p:grpSp>
      <p:grpSp>
        <p:nvGrpSpPr>
          <p:cNvPr id="7" name="Group 6">
            <a:extLst>
              <a:ext uri="{FF2B5EF4-FFF2-40B4-BE49-F238E27FC236}">
                <a16:creationId xmlns:a16="http://schemas.microsoft.com/office/drawing/2014/main" id="{57CB33A1-618E-704B-2E07-8E1C14A2D597}"/>
              </a:ext>
            </a:extLst>
          </p:cNvPr>
          <p:cNvGrpSpPr/>
          <p:nvPr/>
        </p:nvGrpSpPr>
        <p:grpSpPr>
          <a:xfrm>
            <a:off x="768903" y="2172749"/>
            <a:ext cx="2397761" cy="855958"/>
            <a:chOff x="768903" y="2185645"/>
            <a:chExt cx="2719141" cy="855958"/>
          </a:xfrm>
          <a:solidFill>
            <a:srgbClr val="E84D14"/>
          </a:solidFill>
        </p:grpSpPr>
        <p:sp>
          <p:nvSpPr>
            <p:cNvPr id="8" name="Rectangle 7">
              <a:extLst>
                <a:ext uri="{FF2B5EF4-FFF2-40B4-BE49-F238E27FC236}">
                  <a16:creationId xmlns:a16="http://schemas.microsoft.com/office/drawing/2014/main" id="{F92B2194-EDE6-7C3C-0B0F-69252451939A}"/>
                </a:ext>
              </a:extLst>
            </p:cNvPr>
            <p:cNvSpPr/>
            <p:nvPr/>
          </p:nvSpPr>
          <p:spPr>
            <a:xfrm>
              <a:off x="768904" y="2188841"/>
              <a:ext cx="2719140" cy="851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extBox 10">
              <a:extLst>
                <a:ext uri="{FF2B5EF4-FFF2-40B4-BE49-F238E27FC236}">
                  <a16:creationId xmlns:a16="http://schemas.microsoft.com/office/drawing/2014/main" id="{F40E4B84-601B-D1FF-77CD-9E14CDEA34F8}"/>
                </a:ext>
              </a:extLst>
            </p:cNvPr>
            <p:cNvSpPr txBox="1"/>
            <p:nvPr/>
          </p:nvSpPr>
          <p:spPr>
            <a:xfrm>
              <a:off x="768903" y="2185645"/>
              <a:ext cx="2719140" cy="855958"/>
            </a:xfrm>
            <a:prstGeom prst="rect">
              <a:avLst/>
            </a:prstGeom>
            <a:grpFill/>
          </p:spPr>
          <p:txBody>
            <a:bodyPr wrap="square" lIns="180000" tIns="180000" rIns="108000" bIns="180000">
              <a:spAutoFit/>
            </a:bodyPr>
            <a:lstStyle/>
            <a:p>
              <a:pPr lvl="0" algn="ctr">
                <a:buSzPts val="1800"/>
              </a:pPr>
              <a:r>
                <a:rPr lang="en-GB" sz="3200" b="1" dirty="0"/>
                <a:t>REPORT</a:t>
              </a:r>
            </a:p>
          </p:txBody>
        </p:sp>
      </p:grpSp>
      <p:grpSp>
        <p:nvGrpSpPr>
          <p:cNvPr id="13" name="Group 12">
            <a:extLst>
              <a:ext uri="{FF2B5EF4-FFF2-40B4-BE49-F238E27FC236}">
                <a16:creationId xmlns:a16="http://schemas.microsoft.com/office/drawing/2014/main" id="{78A7F3F9-A49F-DBA9-5752-E8F162CB908E}"/>
              </a:ext>
            </a:extLst>
          </p:cNvPr>
          <p:cNvGrpSpPr/>
          <p:nvPr/>
        </p:nvGrpSpPr>
        <p:grpSpPr>
          <a:xfrm>
            <a:off x="3385801" y="2172749"/>
            <a:ext cx="2397761" cy="855958"/>
            <a:chOff x="768903" y="2185645"/>
            <a:chExt cx="2719141" cy="855958"/>
          </a:xfrm>
          <a:solidFill>
            <a:srgbClr val="92D050"/>
          </a:solidFill>
        </p:grpSpPr>
        <p:sp>
          <p:nvSpPr>
            <p:cNvPr id="14" name="Rectangle 13">
              <a:extLst>
                <a:ext uri="{FF2B5EF4-FFF2-40B4-BE49-F238E27FC236}">
                  <a16:creationId xmlns:a16="http://schemas.microsoft.com/office/drawing/2014/main" id="{F01E43B2-D2A0-DDDE-45BB-7E69F0F9A6B1}"/>
                </a:ext>
              </a:extLst>
            </p:cNvPr>
            <p:cNvSpPr/>
            <p:nvPr/>
          </p:nvSpPr>
          <p:spPr>
            <a:xfrm>
              <a:off x="768904" y="2188841"/>
              <a:ext cx="2719140" cy="851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3" name="TextBox 22">
              <a:extLst>
                <a:ext uri="{FF2B5EF4-FFF2-40B4-BE49-F238E27FC236}">
                  <a16:creationId xmlns:a16="http://schemas.microsoft.com/office/drawing/2014/main" id="{B4C2B9FF-F8C5-5CAB-F076-84A16F1BAD89}"/>
                </a:ext>
              </a:extLst>
            </p:cNvPr>
            <p:cNvSpPr txBox="1"/>
            <p:nvPr/>
          </p:nvSpPr>
          <p:spPr>
            <a:xfrm>
              <a:off x="768903" y="2185645"/>
              <a:ext cx="2719140" cy="855958"/>
            </a:xfrm>
            <a:prstGeom prst="rect">
              <a:avLst/>
            </a:prstGeom>
            <a:grpFill/>
          </p:spPr>
          <p:txBody>
            <a:bodyPr wrap="square" lIns="180000" tIns="180000" rIns="108000" bIns="180000">
              <a:spAutoFit/>
            </a:bodyPr>
            <a:lstStyle/>
            <a:p>
              <a:pPr lvl="0" algn="ctr">
                <a:buSzPts val="1800"/>
              </a:pPr>
              <a:r>
                <a:rPr lang="en-GB" sz="3200" b="1" dirty="0"/>
                <a:t>SAVE</a:t>
              </a:r>
            </a:p>
          </p:txBody>
        </p:sp>
      </p:grpSp>
      <p:grpSp>
        <p:nvGrpSpPr>
          <p:cNvPr id="24" name="Group 23">
            <a:extLst>
              <a:ext uri="{FF2B5EF4-FFF2-40B4-BE49-F238E27FC236}">
                <a16:creationId xmlns:a16="http://schemas.microsoft.com/office/drawing/2014/main" id="{93A7D063-BAC0-A100-5B94-89E4D94DD794}"/>
              </a:ext>
            </a:extLst>
          </p:cNvPr>
          <p:cNvGrpSpPr/>
          <p:nvPr/>
        </p:nvGrpSpPr>
        <p:grpSpPr>
          <a:xfrm>
            <a:off x="5988855" y="2172749"/>
            <a:ext cx="2397761" cy="855958"/>
            <a:chOff x="768903" y="2185645"/>
            <a:chExt cx="2719141" cy="855958"/>
          </a:xfrm>
        </p:grpSpPr>
        <p:sp>
          <p:nvSpPr>
            <p:cNvPr id="25" name="Rectangle 24">
              <a:extLst>
                <a:ext uri="{FF2B5EF4-FFF2-40B4-BE49-F238E27FC236}">
                  <a16:creationId xmlns:a16="http://schemas.microsoft.com/office/drawing/2014/main" id="{A272EFE8-397D-9612-AD59-773D217D51DE}"/>
                </a:ext>
              </a:extLst>
            </p:cNvPr>
            <p:cNvSpPr/>
            <p:nvPr/>
          </p:nvSpPr>
          <p:spPr>
            <a:xfrm>
              <a:off x="768904" y="2188841"/>
              <a:ext cx="2719140" cy="851641"/>
            </a:xfrm>
            <a:prstGeom prst="rect">
              <a:avLst/>
            </a:prstGeom>
            <a:solidFill>
              <a:srgbClr val="E8C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26" name="TextBox 25">
              <a:extLst>
                <a:ext uri="{FF2B5EF4-FFF2-40B4-BE49-F238E27FC236}">
                  <a16:creationId xmlns:a16="http://schemas.microsoft.com/office/drawing/2014/main" id="{F2D862C1-CE7E-849B-5BAA-6573A3ABC003}"/>
                </a:ext>
              </a:extLst>
            </p:cNvPr>
            <p:cNvSpPr txBox="1"/>
            <p:nvPr/>
          </p:nvSpPr>
          <p:spPr>
            <a:xfrm>
              <a:off x="768903" y="2185645"/>
              <a:ext cx="2719140" cy="855958"/>
            </a:xfrm>
            <a:prstGeom prst="rect">
              <a:avLst/>
            </a:prstGeom>
            <a:solidFill>
              <a:srgbClr val="FFC000"/>
            </a:solidFill>
          </p:spPr>
          <p:txBody>
            <a:bodyPr wrap="square" lIns="180000" tIns="180000" rIns="108000" bIns="180000">
              <a:spAutoFit/>
            </a:bodyPr>
            <a:lstStyle/>
            <a:p>
              <a:pPr lvl="0" algn="ctr">
                <a:buSzPts val="1800"/>
              </a:pPr>
              <a:r>
                <a:rPr lang="en-GB" sz="3200" b="1" dirty="0"/>
                <a:t>BLOCK</a:t>
              </a:r>
            </a:p>
          </p:txBody>
        </p:sp>
      </p:grpSp>
      <p:pic>
        <p:nvPicPr>
          <p:cNvPr id="27" name="Picture 26" descr="Graphical user interface&#10;&#10;Description automatically generated with low confidence">
            <a:extLst>
              <a:ext uri="{FF2B5EF4-FFF2-40B4-BE49-F238E27FC236}">
                <a16:creationId xmlns:a16="http://schemas.microsoft.com/office/drawing/2014/main" id="{DC13D888-3C43-CC47-7597-D08FACC72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5476" y="2879900"/>
            <a:ext cx="824613" cy="645041"/>
          </a:xfrm>
          <a:prstGeom prst="rect">
            <a:avLst/>
          </a:prstGeom>
        </p:spPr>
      </p:pic>
      <p:sp>
        <p:nvSpPr>
          <p:cNvPr id="28" name="Trapezium 27">
            <a:extLst>
              <a:ext uri="{FF2B5EF4-FFF2-40B4-BE49-F238E27FC236}">
                <a16:creationId xmlns:a16="http://schemas.microsoft.com/office/drawing/2014/main" id="{B486375C-EC7B-D2E2-9AB5-A980A8319A9E}"/>
              </a:ext>
            </a:extLst>
          </p:cNvPr>
          <p:cNvSpPr/>
          <p:nvPr/>
        </p:nvSpPr>
        <p:spPr>
          <a:xfrm rot="10800000">
            <a:off x="769494" y="5316611"/>
            <a:ext cx="2397167" cy="401416"/>
          </a:xfrm>
          <a:prstGeom prst="trapezoid">
            <a:avLst/>
          </a:prstGeom>
          <a:solidFill>
            <a:srgbClr val="C15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Trapezium 28">
            <a:extLst>
              <a:ext uri="{FF2B5EF4-FFF2-40B4-BE49-F238E27FC236}">
                <a16:creationId xmlns:a16="http://schemas.microsoft.com/office/drawing/2014/main" id="{7A19C679-9A86-E804-5529-EC94618D1D87}"/>
              </a:ext>
            </a:extLst>
          </p:cNvPr>
          <p:cNvSpPr/>
          <p:nvPr/>
        </p:nvSpPr>
        <p:spPr>
          <a:xfrm rot="10800000">
            <a:off x="3385526" y="3027583"/>
            <a:ext cx="2397167" cy="401416"/>
          </a:xfrm>
          <a:prstGeom prst="trapezoid">
            <a:avLst/>
          </a:prstGeom>
          <a:solidFill>
            <a:srgbClr val="7D9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0" name="Trapezium 29">
            <a:extLst>
              <a:ext uri="{FF2B5EF4-FFF2-40B4-BE49-F238E27FC236}">
                <a16:creationId xmlns:a16="http://schemas.microsoft.com/office/drawing/2014/main" id="{D867806F-62DC-05B1-C88C-A1654A0648FF}"/>
              </a:ext>
            </a:extLst>
          </p:cNvPr>
          <p:cNvSpPr/>
          <p:nvPr/>
        </p:nvSpPr>
        <p:spPr>
          <a:xfrm rot="10800000">
            <a:off x="3385526" y="5313436"/>
            <a:ext cx="2397167" cy="401416"/>
          </a:xfrm>
          <a:prstGeom prst="trapezoid">
            <a:avLst/>
          </a:prstGeom>
          <a:solidFill>
            <a:srgbClr val="7D9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1" name="Trapezium 30">
            <a:extLst>
              <a:ext uri="{FF2B5EF4-FFF2-40B4-BE49-F238E27FC236}">
                <a16:creationId xmlns:a16="http://schemas.microsoft.com/office/drawing/2014/main" id="{808508D0-E186-14A2-0F50-86A75271EBCF}"/>
              </a:ext>
            </a:extLst>
          </p:cNvPr>
          <p:cNvSpPr/>
          <p:nvPr/>
        </p:nvSpPr>
        <p:spPr>
          <a:xfrm rot="10800000">
            <a:off x="5989446" y="3027583"/>
            <a:ext cx="2397167" cy="401416"/>
          </a:xfrm>
          <a:prstGeom prst="trapezoid">
            <a:avLst/>
          </a:prstGeom>
          <a:solidFill>
            <a:srgbClr val="BD9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rapezium 31">
            <a:extLst>
              <a:ext uri="{FF2B5EF4-FFF2-40B4-BE49-F238E27FC236}">
                <a16:creationId xmlns:a16="http://schemas.microsoft.com/office/drawing/2014/main" id="{C681FDE9-AD98-4B09-E8A7-67441B2C83BB}"/>
              </a:ext>
            </a:extLst>
          </p:cNvPr>
          <p:cNvSpPr/>
          <p:nvPr/>
        </p:nvSpPr>
        <p:spPr>
          <a:xfrm rot="10800000">
            <a:off x="5975349" y="5313436"/>
            <a:ext cx="2411263" cy="401416"/>
          </a:xfrm>
          <a:prstGeom prst="trapezoid">
            <a:avLst/>
          </a:prstGeom>
          <a:solidFill>
            <a:srgbClr val="BD9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3" name="TextBox 32">
            <a:extLst>
              <a:ext uri="{FF2B5EF4-FFF2-40B4-BE49-F238E27FC236}">
                <a16:creationId xmlns:a16="http://schemas.microsoft.com/office/drawing/2014/main" id="{F9F17917-DFFF-82EC-4E5E-D6F67554182D}"/>
              </a:ext>
            </a:extLst>
          </p:cNvPr>
          <p:cNvSpPr txBox="1"/>
          <p:nvPr/>
        </p:nvSpPr>
        <p:spPr>
          <a:xfrm>
            <a:off x="5977340" y="3287787"/>
            <a:ext cx="2411010" cy="2025508"/>
          </a:xfrm>
          <a:prstGeom prst="rect">
            <a:avLst/>
          </a:prstGeom>
          <a:solidFill>
            <a:srgbClr val="FFC000"/>
          </a:solidFill>
        </p:spPr>
        <p:txBody>
          <a:bodyPr wrap="square" lIns="180000" tIns="180000" rIns="180000" bIns="180000">
            <a:noAutofit/>
          </a:bodyPr>
          <a:lstStyle/>
          <a:p>
            <a:pPr lvl="0">
              <a:buSzPts val="1800"/>
            </a:pPr>
            <a:r>
              <a:rPr lang="en-GB" dirty="0"/>
              <a:t>Block the person or group of people responsible.</a:t>
            </a:r>
          </a:p>
        </p:txBody>
      </p:sp>
      <p:sp>
        <p:nvSpPr>
          <p:cNvPr id="34" name="TextBox 33">
            <a:extLst>
              <a:ext uri="{FF2B5EF4-FFF2-40B4-BE49-F238E27FC236}">
                <a16:creationId xmlns:a16="http://schemas.microsoft.com/office/drawing/2014/main" id="{646A4978-DEF4-D822-4EC3-0FC783BA2335}"/>
              </a:ext>
            </a:extLst>
          </p:cNvPr>
          <p:cNvSpPr txBox="1"/>
          <p:nvPr/>
        </p:nvSpPr>
        <p:spPr>
          <a:xfrm>
            <a:off x="3385801" y="3287787"/>
            <a:ext cx="2397760" cy="2025509"/>
          </a:xfrm>
          <a:prstGeom prst="rect">
            <a:avLst/>
          </a:prstGeom>
          <a:solidFill>
            <a:srgbClr val="92D050"/>
          </a:solidFill>
        </p:spPr>
        <p:txBody>
          <a:bodyPr wrap="square" lIns="180000" tIns="180000" rIns="180000" bIns="180000">
            <a:noAutofit/>
          </a:bodyPr>
          <a:lstStyle/>
          <a:p>
            <a:pPr lvl="0">
              <a:buSzPts val="1800"/>
            </a:pPr>
            <a:r>
              <a:rPr lang="en-GB" dirty="0"/>
              <a:t>Keep evidence, take screenshots.</a:t>
            </a:r>
          </a:p>
        </p:txBody>
      </p:sp>
      <p:sp>
        <p:nvSpPr>
          <p:cNvPr id="35" name="TextBox 34">
            <a:extLst>
              <a:ext uri="{FF2B5EF4-FFF2-40B4-BE49-F238E27FC236}">
                <a16:creationId xmlns:a16="http://schemas.microsoft.com/office/drawing/2014/main" id="{C43A59A8-11E2-1D26-26B9-FD254BB020AB}"/>
              </a:ext>
            </a:extLst>
          </p:cNvPr>
          <p:cNvSpPr txBox="1"/>
          <p:nvPr/>
        </p:nvSpPr>
        <p:spPr>
          <a:xfrm>
            <a:off x="3838944" y="5420120"/>
            <a:ext cx="4385579" cy="646331"/>
          </a:xfrm>
          <a:prstGeom prst="rect">
            <a:avLst/>
          </a:prstGeom>
          <a:solidFill>
            <a:srgbClr val="E84D14"/>
          </a:solidFill>
        </p:spPr>
        <p:txBody>
          <a:bodyPr wrap="square">
            <a:spAutoFit/>
          </a:bodyPr>
          <a:lstStyle/>
          <a:p>
            <a:pPr lvl="0">
              <a:buSzPts val="1800"/>
            </a:pPr>
            <a:r>
              <a:rPr lang="en-GB" dirty="0"/>
              <a:t>Don’t keep it to yourself! People want to help you and make it better.</a:t>
            </a:r>
          </a:p>
        </p:txBody>
      </p:sp>
      <p:pic>
        <p:nvPicPr>
          <p:cNvPr id="37" name="Picture 36" descr="Logo&#10;&#10;Description automatically generated">
            <a:extLst>
              <a:ext uri="{FF2B5EF4-FFF2-40B4-BE49-F238E27FC236}">
                <a16:creationId xmlns:a16="http://schemas.microsoft.com/office/drawing/2014/main" id="{D7327B46-78CF-1A2E-2810-D032FDC860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0025" y="4062055"/>
            <a:ext cx="1290379" cy="1290379"/>
          </a:xfrm>
          <a:prstGeom prst="rect">
            <a:avLst/>
          </a:prstGeom>
        </p:spPr>
      </p:pic>
      <p:sp>
        <p:nvSpPr>
          <p:cNvPr id="38" name="&quot;No&quot; Symbol 37">
            <a:extLst>
              <a:ext uri="{FF2B5EF4-FFF2-40B4-BE49-F238E27FC236}">
                <a16:creationId xmlns:a16="http://schemas.microsoft.com/office/drawing/2014/main" id="{B606D5B0-F9DE-3B8F-1874-021FC5B5F71B}"/>
              </a:ext>
            </a:extLst>
          </p:cNvPr>
          <p:cNvSpPr/>
          <p:nvPr/>
        </p:nvSpPr>
        <p:spPr>
          <a:xfrm>
            <a:off x="7266756" y="4182582"/>
            <a:ext cx="1055950" cy="1055950"/>
          </a:xfrm>
          <a:prstGeom prst="noSmoking">
            <a:avLst>
              <a:gd name="adj" fmla="val 141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9" name="Trapezium 38">
            <a:extLst>
              <a:ext uri="{FF2B5EF4-FFF2-40B4-BE49-F238E27FC236}">
                <a16:creationId xmlns:a16="http://schemas.microsoft.com/office/drawing/2014/main" id="{86A1FCCA-F86F-BA15-5ABA-AF60DDD00F97}"/>
              </a:ext>
            </a:extLst>
          </p:cNvPr>
          <p:cNvSpPr/>
          <p:nvPr/>
        </p:nvSpPr>
        <p:spPr>
          <a:xfrm rot="10800000">
            <a:off x="3839377" y="6056694"/>
            <a:ext cx="4385143" cy="355540"/>
          </a:xfrm>
          <a:prstGeom prst="trapezoid">
            <a:avLst/>
          </a:prstGeom>
          <a:solidFill>
            <a:srgbClr val="C15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41" name="Picture 40">
            <a:extLst>
              <a:ext uri="{FF2B5EF4-FFF2-40B4-BE49-F238E27FC236}">
                <a16:creationId xmlns:a16="http://schemas.microsoft.com/office/drawing/2014/main" id="{BCD0E07E-A89F-8E9E-9143-4D92BBB20C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164009" y="4145388"/>
            <a:ext cx="1716614" cy="2261222"/>
          </a:xfrm>
          <a:prstGeom prst="rect">
            <a:avLst/>
          </a:prstGeom>
        </p:spPr>
      </p:pic>
    </p:spTree>
    <p:extLst>
      <p:ext uri="{BB962C8B-B14F-4D97-AF65-F5344CB8AC3E}">
        <p14:creationId xmlns:p14="http://schemas.microsoft.com/office/powerpoint/2010/main" val="27644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ppt_x"/>
                                          </p:val>
                                        </p:tav>
                                        <p:tav tm="100000">
                                          <p:val>
                                            <p:strVal val="#ppt_x"/>
                                          </p:val>
                                        </p:tav>
                                      </p:tavLst>
                                    </p:anim>
                                    <p:anim calcmode="lin" valueType="num">
                                      <p:cBhvr additive="base">
                                        <p:cTn id="71" dur="500" fill="hold"/>
                                        <p:tgtEl>
                                          <p:spTgt spid="31"/>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par>
                          <p:cTn id="81" fill="hold">
                            <p:stCondLst>
                              <p:cond delay="1000"/>
                            </p:stCondLst>
                            <p:childTnLst>
                              <p:par>
                                <p:cTn id="82" presetID="53" presetClass="entr" presetSubtype="16"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p:cTn id="84" dur="500" fill="hold"/>
                                        <p:tgtEl>
                                          <p:spTgt spid="38"/>
                                        </p:tgtEl>
                                        <p:attrNameLst>
                                          <p:attrName>ppt_w</p:attrName>
                                        </p:attrNameLst>
                                      </p:cBhvr>
                                      <p:tavLst>
                                        <p:tav tm="0">
                                          <p:val>
                                            <p:fltVal val="0"/>
                                          </p:val>
                                        </p:tav>
                                        <p:tav tm="100000">
                                          <p:val>
                                            <p:strVal val="#ppt_w"/>
                                          </p:val>
                                        </p:tav>
                                      </p:tavLst>
                                    </p:anim>
                                    <p:anim calcmode="lin" valueType="num">
                                      <p:cBhvr>
                                        <p:cTn id="85" dur="500" fill="hold"/>
                                        <p:tgtEl>
                                          <p:spTgt spid="38"/>
                                        </p:tgtEl>
                                        <p:attrNameLst>
                                          <p:attrName>ppt_h</p:attrName>
                                        </p:attrNameLst>
                                      </p:cBhvr>
                                      <p:tavLst>
                                        <p:tav tm="0">
                                          <p:val>
                                            <p:fltVal val="0"/>
                                          </p:val>
                                        </p:tav>
                                        <p:tav tm="100000">
                                          <p:val>
                                            <p:strVal val="#ppt_h"/>
                                          </p:val>
                                        </p:tav>
                                      </p:tavLst>
                                    </p:anim>
                                    <p:animEffect transition="in" filter="fade">
                                      <p:cBhvr>
                                        <p:cTn id="86" dur="500"/>
                                        <p:tgtEl>
                                          <p:spTgt spid="38"/>
                                        </p:tgtEl>
                                      </p:cBhvr>
                                    </p:animEffect>
                                  </p:childTnLst>
                                </p:cTn>
                              </p:par>
                            </p:childTnLst>
                          </p:cTn>
                        </p:par>
                        <p:par>
                          <p:cTn id="87" fill="hold">
                            <p:stCondLst>
                              <p:cond delay="1500"/>
                            </p:stCondLst>
                            <p:childTnLst>
                              <p:par>
                                <p:cTn id="88" presetID="2" presetClass="entr" presetSubtype="4" fill="hold" grpId="0" nodeType="after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additive="base">
                                        <p:cTn id="90" dur="500" fill="hold"/>
                                        <p:tgtEl>
                                          <p:spTgt spid="35"/>
                                        </p:tgtEl>
                                        <p:attrNameLst>
                                          <p:attrName>ppt_x</p:attrName>
                                        </p:attrNameLst>
                                      </p:cBhvr>
                                      <p:tavLst>
                                        <p:tav tm="0">
                                          <p:val>
                                            <p:strVal val="#ppt_x"/>
                                          </p:val>
                                        </p:tav>
                                        <p:tav tm="100000">
                                          <p:val>
                                            <p:strVal val="#ppt_x"/>
                                          </p:val>
                                        </p:tav>
                                      </p:tavLst>
                                    </p:anim>
                                    <p:anim calcmode="lin" valueType="num">
                                      <p:cBhvr additive="base">
                                        <p:cTn id="91" dur="500" fill="hold"/>
                                        <p:tgtEl>
                                          <p:spTgt spid="35"/>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additive="base">
                                        <p:cTn id="94" dur="500" fill="hold"/>
                                        <p:tgtEl>
                                          <p:spTgt spid="39"/>
                                        </p:tgtEl>
                                        <p:attrNameLst>
                                          <p:attrName>ppt_x</p:attrName>
                                        </p:attrNameLst>
                                      </p:cBhvr>
                                      <p:tavLst>
                                        <p:tav tm="0">
                                          <p:val>
                                            <p:strVal val="#ppt_x"/>
                                          </p:val>
                                        </p:tav>
                                        <p:tav tm="100000">
                                          <p:val>
                                            <p:strVal val="#ppt_x"/>
                                          </p:val>
                                        </p:tav>
                                      </p:tavLst>
                                    </p:anim>
                                    <p:anim calcmode="lin" valueType="num">
                                      <p:cBhvr additive="base">
                                        <p:cTn id="9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8" grpId="0" animBg="1"/>
      <p:bldP spid="29" grpId="0" animBg="1"/>
      <p:bldP spid="30" grpId="0" animBg="1"/>
      <p:bldP spid="31" grpId="0" animBg="1"/>
      <p:bldP spid="32" grpId="0" animBg="1"/>
      <p:bldP spid="33" grpId="0" animBg="1"/>
      <p:bldP spid="34" grpId="0" animBg="1"/>
      <p:bldP spid="35"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8171231-3243-F0D9-0038-8A47584B48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447" y="1338146"/>
            <a:ext cx="8249321" cy="5073805"/>
          </a:xfrm>
          <a:prstGeom prst="roundRect">
            <a:avLst>
              <a:gd name="adj" fmla="val 3260"/>
            </a:avLst>
          </a:prstGeom>
        </p:spPr>
      </p:pic>
      <p:sp>
        <p:nvSpPr>
          <p:cNvPr id="3" name="TextBox 2">
            <a:extLst>
              <a:ext uri="{FF2B5EF4-FFF2-40B4-BE49-F238E27FC236}">
                <a16:creationId xmlns:a16="http://schemas.microsoft.com/office/drawing/2014/main" id="{395C0D67-1D08-74CA-22C3-7DA33B2D7A05}"/>
              </a:ext>
            </a:extLst>
          </p:cNvPr>
          <p:cNvSpPr txBox="1"/>
          <p:nvPr/>
        </p:nvSpPr>
        <p:spPr>
          <a:xfrm>
            <a:off x="1678688" y="2359604"/>
            <a:ext cx="5993351" cy="495108"/>
          </a:xfrm>
          <a:prstGeom prst="rect">
            <a:avLst/>
          </a:prstGeom>
          <a:solidFill>
            <a:schemeClr val="bg1"/>
          </a:solidFill>
        </p:spPr>
        <p:txBody>
          <a:bodyPr wrap="square" lIns="108000" tIns="108000" rIns="108000" bIns="108000">
            <a:spAutoFit/>
          </a:bodyPr>
          <a:lstStyle/>
          <a:p>
            <a:pPr lvl="0" algn="ctr">
              <a:buSzPts val="1800"/>
            </a:pPr>
            <a:r>
              <a:rPr lang="en-GB" dirty="0"/>
              <a:t>The Anti-Bullying Alliance organises anti-bullying week.</a:t>
            </a:r>
          </a:p>
        </p:txBody>
      </p:sp>
      <p:sp>
        <p:nvSpPr>
          <p:cNvPr id="9" name="Title 1">
            <a:extLst>
              <a:ext uri="{FF2B5EF4-FFF2-40B4-BE49-F238E27FC236}">
                <a16:creationId xmlns:a16="http://schemas.microsoft.com/office/drawing/2014/main" id="{03F05EA2-0E8A-9079-A03C-144F602BF405}"/>
              </a:ext>
            </a:extLst>
          </p:cNvPr>
          <p:cNvSpPr txBox="1">
            <a:spLocks/>
          </p:cNvSpPr>
          <p:nvPr/>
        </p:nvSpPr>
        <p:spPr>
          <a:xfrm>
            <a:off x="893189" y="728663"/>
            <a:ext cx="7357621"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Anti-Bullying Week</a:t>
            </a:r>
          </a:p>
        </p:txBody>
      </p:sp>
      <p:sp>
        <p:nvSpPr>
          <p:cNvPr id="22" name="TextBox 21">
            <a:extLst>
              <a:ext uri="{FF2B5EF4-FFF2-40B4-BE49-F238E27FC236}">
                <a16:creationId xmlns:a16="http://schemas.microsoft.com/office/drawing/2014/main" id="{AFAF7406-29AA-4F7A-3BC7-D08366C68462}"/>
              </a:ext>
            </a:extLst>
          </p:cNvPr>
          <p:cNvSpPr txBox="1"/>
          <p:nvPr/>
        </p:nvSpPr>
        <p:spPr>
          <a:xfrm>
            <a:off x="1678688" y="2933892"/>
            <a:ext cx="5993351" cy="495108"/>
          </a:xfrm>
          <a:prstGeom prst="rect">
            <a:avLst/>
          </a:prstGeom>
          <a:solidFill>
            <a:schemeClr val="bg1"/>
          </a:solidFill>
        </p:spPr>
        <p:txBody>
          <a:bodyPr wrap="square" lIns="108000" tIns="108000" rIns="108000" bIns="108000">
            <a:spAutoFit/>
          </a:bodyPr>
          <a:lstStyle/>
          <a:p>
            <a:pPr lvl="0" algn="ctr">
              <a:buSzPts val="1800"/>
            </a:pPr>
            <a:r>
              <a:rPr lang="en-GB" dirty="0"/>
              <a:t>There is a different theme each year.</a:t>
            </a:r>
          </a:p>
        </p:txBody>
      </p:sp>
      <p:pic>
        <p:nvPicPr>
          <p:cNvPr id="15" name="Picture 14">
            <a:extLst>
              <a:ext uri="{FF2B5EF4-FFF2-40B4-BE49-F238E27FC236}">
                <a16:creationId xmlns:a16="http://schemas.microsoft.com/office/drawing/2014/main" id="{0F28E65D-63FE-C54D-A258-F522A07EE1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421" y="1433824"/>
            <a:ext cx="4748072" cy="4978127"/>
          </a:xfrm>
          <a:prstGeom prst="rect">
            <a:avLst/>
          </a:prstGeom>
        </p:spPr>
      </p:pic>
      <p:sp>
        <p:nvSpPr>
          <p:cNvPr id="18" name="TextBox 17">
            <a:extLst>
              <a:ext uri="{FF2B5EF4-FFF2-40B4-BE49-F238E27FC236}">
                <a16:creationId xmlns:a16="http://schemas.microsoft.com/office/drawing/2014/main" id="{6C34398B-806C-1E8F-6756-EC462C5DDEB6}"/>
              </a:ext>
            </a:extLst>
          </p:cNvPr>
          <p:cNvSpPr txBox="1"/>
          <p:nvPr/>
        </p:nvSpPr>
        <p:spPr>
          <a:xfrm>
            <a:off x="4171393" y="3658093"/>
            <a:ext cx="4565587" cy="649266"/>
          </a:xfrm>
          <a:custGeom>
            <a:avLst/>
            <a:gdLst>
              <a:gd name="connsiteX0" fmla="*/ 0 w 5157438"/>
              <a:gd name="connsiteY0" fmla="*/ 0 h 640515"/>
              <a:gd name="connsiteX1" fmla="*/ 5157438 w 5157438"/>
              <a:gd name="connsiteY1" fmla="*/ 0 h 640515"/>
              <a:gd name="connsiteX2" fmla="*/ 5157438 w 5157438"/>
              <a:gd name="connsiteY2" fmla="*/ 640515 h 640515"/>
              <a:gd name="connsiteX3" fmla="*/ 0 w 5157438"/>
              <a:gd name="connsiteY3" fmla="*/ 640515 h 640515"/>
              <a:gd name="connsiteX4" fmla="*/ 0 w 5157438"/>
              <a:gd name="connsiteY4" fmla="*/ 0 h 640515"/>
              <a:gd name="connsiteX0" fmla="*/ 89210 w 5157438"/>
              <a:gd name="connsiteY0" fmla="*/ 0 h 640515"/>
              <a:gd name="connsiteX1" fmla="*/ 5157438 w 5157438"/>
              <a:gd name="connsiteY1" fmla="*/ 0 h 640515"/>
              <a:gd name="connsiteX2" fmla="*/ 5157438 w 5157438"/>
              <a:gd name="connsiteY2" fmla="*/ 640515 h 640515"/>
              <a:gd name="connsiteX3" fmla="*/ 0 w 5157438"/>
              <a:gd name="connsiteY3" fmla="*/ 640515 h 640515"/>
              <a:gd name="connsiteX4" fmla="*/ 89210 w 5157438"/>
              <a:gd name="connsiteY4" fmla="*/ 0 h 640515"/>
              <a:gd name="connsiteX0" fmla="*/ 66907 w 5135135"/>
              <a:gd name="connsiteY0" fmla="*/ 0 h 640515"/>
              <a:gd name="connsiteX1" fmla="*/ 5135135 w 5135135"/>
              <a:gd name="connsiteY1" fmla="*/ 0 h 640515"/>
              <a:gd name="connsiteX2" fmla="*/ 5135135 w 5135135"/>
              <a:gd name="connsiteY2" fmla="*/ 640515 h 640515"/>
              <a:gd name="connsiteX3" fmla="*/ 0 w 5135135"/>
              <a:gd name="connsiteY3" fmla="*/ 640515 h 640515"/>
              <a:gd name="connsiteX4" fmla="*/ 66907 w 5135135"/>
              <a:gd name="connsiteY4" fmla="*/ 0 h 640515"/>
              <a:gd name="connsiteX0" fmla="*/ 77139 w 5145367"/>
              <a:gd name="connsiteY0" fmla="*/ 0 h 640515"/>
              <a:gd name="connsiteX1" fmla="*/ 5145367 w 5145367"/>
              <a:gd name="connsiteY1" fmla="*/ 0 h 640515"/>
              <a:gd name="connsiteX2" fmla="*/ 5145367 w 5145367"/>
              <a:gd name="connsiteY2" fmla="*/ 640515 h 640515"/>
              <a:gd name="connsiteX3" fmla="*/ 10232 w 5145367"/>
              <a:gd name="connsiteY3" fmla="*/ 640515 h 640515"/>
              <a:gd name="connsiteX4" fmla="*/ 77139 w 5145367"/>
              <a:gd name="connsiteY4" fmla="*/ 0 h 640515"/>
              <a:gd name="connsiteX0" fmla="*/ 78149 w 5146377"/>
              <a:gd name="connsiteY0" fmla="*/ 0 h 640515"/>
              <a:gd name="connsiteX1" fmla="*/ 5146377 w 5146377"/>
              <a:gd name="connsiteY1" fmla="*/ 0 h 640515"/>
              <a:gd name="connsiteX2" fmla="*/ 5146377 w 5146377"/>
              <a:gd name="connsiteY2" fmla="*/ 640515 h 640515"/>
              <a:gd name="connsiteX3" fmla="*/ 11242 w 5146377"/>
              <a:gd name="connsiteY3" fmla="*/ 640515 h 640515"/>
              <a:gd name="connsiteX4" fmla="*/ 78149 w 5146377"/>
              <a:gd name="connsiteY4" fmla="*/ 0 h 640515"/>
              <a:gd name="connsiteX0" fmla="*/ 75323 w 5146726"/>
              <a:gd name="connsiteY0" fmla="*/ 0 h 646865"/>
              <a:gd name="connsiteX1" fmla="*/ 5146726 w 5146726"/>
              <a:gd name="connsiteY1" fmla="*/ 6350 h 646865"/>
              <a:gd name="connsiteX2" fmla="*/ 5146726 w 5146726"/>
              <a:gd name="connsiteY2" fmla="*/ 646865 h 646865"/>
              <a:gd name="connsiteX3" fmla="*/ 11591 w 5146726"/>
              <a:gd name="connsiteY3" fmla="*/ 646865 h 646865"/>
              <a:gd name="connsiteX4" fmla="*/ 75323 w 5146726"/>
              <a:gd name="connsiteY4" fmla="*/ 0 h 646865"/>
              <a:gd name="connsiteX0" fmla="*/ 140497 w 5141977"/>
              <a:gd name="connsiteY0" fmla="*/ 0 h 643690"/>
              <a:gd name="connsiteX1" fmla="*/ 5141977 w 5141977"/>
              <a:gd name="connsiteY1" fmla="*/ 3175 h 643690"/>
              <a:gd name="connsiteX2" fmla="*/ 5141977 w 5141977"/>
              <a:gd name="connsiteY2" fmla="*/ 643690 h 643690"/>
              <a:gd name="connsiteX3" fmla="*/ 6842 w 5141977"/>
              <a:gd name="connsiteY3" fmla="*/ 643690 h 643690"/>
              <a:gd name="connsiteX4" fmla="*/ 140497 w 5141977"/>
              <a:gd name="connsiteY4" fmla="*/ 0 h 643690"/>
              <a:gd name="connsiteX0" fmla="*/ 69729 w 5147489"/>
              <a:gd name="connsiteY0" fmla="*/ 0 h 646865"/>
              <a:gd name="connsiteX1" fmla="*/ 5147489 w 5147489"/>
              <a:gd name="connsiteY1" fmla="*/ 6350 h 646865"/>
              <a:gd name="connsiteX2" fmla="*/ 5147489 w 5147489"/>
              <a:gd name="connsiteY2" fmla="*/ 646865 h 646865"/>
              <a:gd name="connsiteX3" fmla="*/ 12354 w 5147489"/>
              <a:gd name="connsiteY3" fmla="*/ 646865 h 646865"/>
              <a:gd name="connsiteX4" fmla="*/ 69729 w 5147489"/>
              <a:gd name="connsiteY4" fmla="*/ 0 h 646865"/>
              <a:gd name="connsiteX0" fmla="*/ 75323 w 5153083"/>
              <a:gd name="connsiteY0" fmla="*/ 0 h 646865"/>
              <a:gd name="connsiteX1" fmla="*/ 5153083 w 5153083"/>
              <a:gd name="connsiteY1" fmla="*/ 6350 h 646865"/>
              <a:gd name="connsiteX2" fmla="*/ 5153083 w 5153083"/>
              <a:gd name="connsiteY2" fmla="*/ 646865 h 646865"/>
              <a:gd name="connsiteX3" fmla="*/ 11591 w 5153083"/>
              <a:gd name="connsiteY3" fmla="*/ 640515 h 646865"/>
              <a:gd name="connsiteX4" fmla="*/ 75323 w 5153083"/>
              <a:gd name="connsiteY4" fmla="*/ 0 h 646865"/>
              <a:gd name="connsiteX0" fmla="*/ 66273 w 5144033"/>
              <a:gd name="connsiteY0" fmla="*/ 0 h 646865"/>
              <a:gd name="connsiteX1" fmla="*/ 5144033 w 5144033"/>
              <a:gd name="connsiteY1" fmla="*/ 6350 h 646865"/>
              <a:gd name="connsiteX2" fmla="*/ 5144033 w 5144033"/>
              <a:gd name="connsiteY2" fmla="*/ 646865 h 646865"/>
              <a:gd name="connsiteX3" fmla="*/ 2541 w 5144033"/>
              <a:gd name="connsiteY3" fmla="*/ 640515 h 646865"/>
              <a:gd name="connsiteX4" fmla="*/ 66273 w 5144033"/>
              <a:gd name="connsiteY4" fmla="*/ 0 h 646865"/>
              <a:gd name="connsiteX0" fmla="*/ 71669 w 5149429"/>
              <a:gd name="connsiteY0" fmla="*/ 0 h 646865"/>
              <a:gd name="connsiteX1" fmla="*/ 5149429 w 5149429"/>
              <a:gd name="connsiteY1" fmla="*/ 6350 h 646865"/>
              <a:gd name="connsiteX2" fmla="*/ 5149429 w 5149429"/>
              <a:gd name="connsiteY2" fmla="*/ 646865 h 646865"/>
              <a:gd name="connsiteX3" fmla="*/ 7937 w 5149429"/>
              <a:gd name="connsiteY3" fmla="*/ 640515 h 646865"/>
              <a:gd name="connsiteX4" fmla="*/ 71669 w 5149429"/>
              <a:gd name="connsiteY4" fmla="*/ 0 h 646865"/>
              <a:gd name="connsiteX0" fmla="*/ 65947 w 5150064"/>
              <a:gd name="connsiteY0" fmla="*/ 0 h 643690"/>
              <a:gd name="connsiteX1" fmla="*/ 5150064 w 5150064"/>
              <a:gd name="connsiteY1" fmla="*/ 3175 h 643690"/>
              <a:gd name="connsiteX2" fmla="*/ 5150064 w 5150064"/>
              <a:gd name="connsiteY2" fmla="*/ 643690 h 643690"/>
              <a:gd name="connsiteX3" fmla="*/ 8572 w 5150064"/>
              <a:gd name="connsiteY3" fmla="*/ 637340 h 643690"/>
              <a:gd name="connsiteX4" fmla="*/ 65947 w 5150064"/>
              <a:gd name="connsiteY4" fmla="*/ 0 h 643690"/>
              <a:gd name="connsiteX0" fmla="*/ 74562 w 5158679"/>
              <a:gd name="connsiteY0" fmla="*/ 0 h 643690"/>
              <a:gd name="connsiteX1" fmla="*/ 5158679 w 5158679"/>
              <a:gd name="connsiteY1" fmla="*/ 3175 h 643690"/>
              <a:gd name="connsiteX2" fmla="*/ 5158679 w 5158679"/>
              <a:gd name="connsiteY2" fmla="*/ 643690 h 643690"/>
              <a:gd name="connsiteX3" fmla="*/ 7652 w 5158679"/>
              <a:gd name="connsiteY3" fmla="*/ 637340 h 643690"/>
              <a:gd name="connsiteX4" fmla="*/ 74562 w 5158679"/>
              <a:gd name="connsiteY4" fmla="*/ 0 h 643690"/>
              <a:gd name="connsiteX0" fmla="*/ 67214 w 5151331"/>
              <a:gd name="connsiteY0" fmla="*/ 0 h 643690"/>
              <a:gd name="connsiteX1" fmla="*/ 5151331 w 5151331"/>
              <a:gd name="connsiteY1" fmla="*/ 3175 h 643690"/>
              <a:gd name="connsiteX2" fmla="*/ 5151331 w 5151331"/>
              <a:gd name="connsiteY2" fmla="*/ 643690 h 643690"/>
              <a:gd name="connsiteX3" fmla="*/ 304 w 5151331"/>
              <a:gd name="connsiteY3" fmla="*/ 637340 h 643690"/>
              <a:gd name="connsiteX4" fmla="*/ 67214 w 5151331"/>
              <a:gd name="connsiteY4" fmla="*/ 0 h 643690"/>
              <a:gd name="connsiteX0" fmla="*/ 72314 w 5156431"/>
              <a:gd name="connsiteY0" fmla="*/ 0 h 643690"/>
              <a:gd name="connsiteX1" fmla="*/ 5156431 w 5156431"/>
              <a:gd name="connsiteY1" fmla="*/ 3175 h 643690"/>
              <a:gd name="connsiteX2" fmla="*/ 5156431 w 5156431"/>
              <a:gd name="connsiteY2" fmla="*/ 643690 h 643690"/>
              <a:gd name="connsiteX3" fmla="*/ 5404 w 5156431"/>
              <a:gd name="connsiteY3" fmla="*/ 637340 h 643690"/>
              <a:gd name="connsiteX4" fmla="*/ 72314 w 5156431"/>
              <a:gd name="connsiteY4" fmla="*/ 0 h 643690"/>
              <a:gd name="connsiteX0" fmla="*/ 72314 w 5156431"/>
              <a:gd name="connsiteY0" fmla="*/ 0 h 649266"/>
              <a:gd name="connsiteX1" fmla="*/ 5156431 w 5156431"/>
              <a:gd name="connsiteY1" fmla="*/ 3175 h 649266"/>
              <a:gd name="connsiteX2" fmla="*/ 4570378 w 5156431"/>
              <a:gd name="connsiteY2" fmla="*/ 649266 h 649266"/>
              <a:gd name="connsiteX3" fmla="*/ 5404 w 5156431"/>
              <a:gd name="connsiteY3" fmla="*/ 637340 h 649266"/>
              <a:gd name="connsiteX4" fmla="*/ 72314 w 5156431"/>
              <a:gd name="connsiteY4" fmla="*/ 0 h 649266"/>
              <a:gd name="connsiteX0" fmla="*/ 72314 w 4570378"/>
              <a:gd name="connsiteY0" fmla="*/ 0 h 649266"/>
              <a:gd name="connsiteX1" fmla="*/ 4564796 w 4570378"/>
              <a:gd name="connsiteY1" fmla="*/ 3175 h 649266"/>
              <a:gd name="connsiteX2" fmla="*/ 4570378 w 4570378"/>
              <a:gd name="connsiteY2" fmla="*/ 649266 h 649266"/>
              <a:gd name="connsiteX3" fmla="*/ 5404 w 4570378"/>
              <a:gd name="connsiteY3" fmla="*/ 637340 h 649266"/>
              <a:gd name="connsiteX4" fmla="*/ 72314 w 4570378"/>
              <a:gd name="connsiteY4" fmla="*/ 0 h 64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378" h="649266">
                <a:moveTo>
                  <a:pt x="72314" y="0"/>
                </a:moveTo>
                <a:lnTo>
                  <a:pt x="4564796" y="3175"/>
                </a:lnTo>
                <a:cubicBezTo>
                  <a:pt x="4566657" y="218539"/>
                  <a:pt x="4568517" y="433902"/>
                  <a:pt x="4570378" y="649266"/>
                </a:cubicBezTo>
                <a:lnTo>
                  <a:pt x="5404" y="637340"/>
                </a:lnTo>
                <a:cubicBezTo>
                  <a:pt x="-17733" y="344692"/>
                  <a:pt x="38861" y="135447"/>
                  <a:pt x="72314" y="0"/>
                </a:cubicBezTo>
                <a:close/>
              </a:path>
            </a:pathLst>
          </a:custGeom>
          <a:solidFill>
            <a:srgbClr val="E84D14"/>
          </a:solidFill>
          <a:ln w="28575">
            <a:noFill/>
          </a:ln>
          <a:effectLst/>
        </p:spPr>
        <p:txBody>
          <a:bodyPr wrap="square" lIns="180000" tIns="180000" rIns="180000" bIns="180000">
            <a:spAutoFit/>
          </a:bodyPr>
          <a:lstStyle>
            <a:defPPr>
              <a:defRPr lang="en-US"/>
            </a:defPPr>
            <a:lvl1pPr>
              <a:defRPr b="0">
                <a:solidFill>
                  <a:schemeClr val="bg1"/>
                </a:solidFill>
                <a:latin typeface="Twinkl" pitchFamily="2" charset="77"/>
              </a:defRPr>
            </a:lvl1pPr>
          </a:lstStyle>
          <a:p>
            <a:r>
              <a:rPr lang="en-GB" dirty="0"/>
              <a:t>‘Make a Noise About Bullying’.</a:t>
            </a:r>
          </a:p>
        </p:txBody>
      </p:sp>
      <p:sp>
        <p:nvSpPr>
          <p:cNvPr id="40" name="TextBox 39">
            <a:extLst>
              <a:ext uri="{FF2B5EF4-FFF2-40B4-BE49-F238E27FC236}">
                <a16:creationId xmlns:a16="http://schemas.microsoft.com/office/drawing/2014/main" id="{8824C7A2-C6A0-5625-327A-C8BD8C6747ED}"/>
              </a:ext>
            </a:extLst>
          </p:cNvPr>
          <p:cNvSpPr txBox="1"/>
          <p:nvPr/>
        </p:nvSpPr>
        <p:spPr>
          <a:xfrm>
            <a:off x="1678688" y="3573016"/>
            <a:ext cx="5993351" cy="772107"/>
          </a:xfrm>
          <a:prstGeom prst="rect">
            <a:avLst/>
          </a:prstGeom>
          <a:solidFill>
            <a:schemeClr val="bg1"/>
          </a:solidFill>
        </p:spPr>
        <p:txBody>
          <a:bodyPr wrap="square" lIns="108000" tIns="108000" rIns="108000" bIns="108000">
            <a:spAutoFit/>
          </a:bodyPr>
          <a:lstStyle/>
          <a:p>
            <a:pPr lvl="0" algn="ctr">
              <a:buSzPts val="1800"/>
            </a:pPr>
            <a:r>
              <a:rPr lang="en-GB" dirty="0"/>
              <a:t>In 2023, Anti-Bullying Week runs from the 13</a:t>
            </a:r>
            <a:r>
              <a:rPr lang="en-GB" baseline="30000" dirty="0"/>
              <a:t>th</a:t>
            </a:r>
            <a:r>
              <a:rPr lang="en-GB" dirty="0"/>
              <a:t> to 17</a:t>
            </a:r>
            <a:r>
              <a:rPr lang="en-GB" baseline="30000" dirty="0"/>
              <a:t>th</a:t>
            </a:r>
            <a:r>
              <a:rPr lang="en-GB" dirty="0"/>
              <a:t> November.</a:t>
            </a:r>
          </a:p>
        </p:txBody>
      </p:sp>
      <p:sp>
        <p:nvSpPr>
          <p:cNvPr id="17" name="TextBox 16">
            <a:extLst>
              <a:ext uri="{FF2B5EF4-FFF2-40B4-BE49-F238E27FC236}">
                <a16:creationId xmlns:a16="http://schemas.microsoft.com/office/drawing/2014/main" id="{2F81D1AA-2653-40B2-FAA5-2A6E704D7101}"/>
              </a:ext>
            </a:extLst>
          </p:cNvPr>
          <p:cNvSpPr txBox="1"/>
          <p:nvPr/>
        </p:nvSpPr>
        <p:spPr>
          <a:xfrm>
            <a:off x="3320275" y="4447379"/>
            <a:ext cx="2503449" cy="369332"/>
          </a:xfrm>
          <a:prstGeom prst="rect">
            <a:avLst/>
          </a:prstGeom>
          <a:noFill/>
        </p:spPr>
        <p:txBody>
          <a:bodyPr wrap="square">
            <a:spAutoFit/>
          </a:bodyPr>
          <a:lstStyle/>
          <a:p>
            <a:pPr lvl="0">
              <a:buSzPts val="1800"/>
            </a:pPr>
            <a:r>
              <a:rPr lang="en-GB" dirty="0">
                <a:solidFill>
                  <a:schemeClr val="bg1"/>
                </a:solidFill>
              </a:rPr>
              <a:t>The theme for 2023 is,</a:t>
            </a:r>
          </a:p>
        </p:txBody>
      </p:sp>
    </p:spTree>
    <p:extLst>
      <p:ext uri="{BB962C8B-B14F-4D97-AF65-F5344CB8AC3E}">
        <p14:creationId xmlns:p14="http://schemas.microsoft.com/office/powerpoint/2010/main" val="36156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par>
                          <p:cTn id="18" fill="hold">
                            <p:stCondLst>
                              <p:cond delay="500"/>
                            </p:stCondLst>
                            <p:childTnLst>
                              <p:par>
                                <p:cTn id="19" presetID="22" presetClass="entr" presetSubtype="8" fill="hold" grpId="1"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2"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0"/>
                                        </p:tgtEl>
                                      </p:cBhvr>
                                    </p:animEffect>
                                    <p:set>
                                      <p:cBhvr>
                                        <p:cTn id="35" dur="1" fill="hold">
                                          <p:stCondLst>
                                            <p:cond delay="499"/>
                                          </p:stCondLst>
                                        </p:cTn>
                                        <p:tgtEl>
                                          <p:spTgt spid="40"/>
                                        </p:tgtEl>
                                        <p:attrNameLst>
                                          <p:attrName>style.visibility</p:attrName>
                                        </p:attrNameLst>
                                      </p:cBhvr>
                                      <p:to>
                                        <p:strVal val="hidden"/>
                                      </p:to>
                                    </p:se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P spid="22" grpId="1" animBg="1"/>
      <p:bldP spid="22" grpId="2" animBg="1"/>
      <p:bldP spid="18" grpId="0" animBg="1"/>
      <p:bldP spid="40" grpId="0" animBg="1"/>
      <p:bldP spid="40" grpId="1" animBg="1"/>
      <p:bldP spid="17" grpId="1"/>
      <p:bldP spid="17"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95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35CBB30-83D3-384F-9ABB-027037C170C9}"/>
              </a:ext>
            </a:extLst>
          </p:cNvPr>
          <p:cNvSpPr txBox="1">
            <a:spLocks/>
          </p:cNvSpPr>
          <p:nvPr/>
        </p:nvSpPr>
        <p:spPr>
          <a:xfrm>
            <a:off x="755646" y="676552"/>
            <a:ext cx="7632707"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solidFill>
                  <a:srgbClr val="E84D14"/>
                </a:solidFill>
                <a:latin typeface="Twinkl" pitchFamily="2" charset="77"/>
              </a:rPr>
              <a:t>What Is Cyberbullying?</a:t>
            </a:r>
          </a:p>
        </p:txBody>
      </p:sp>
      <p:sp>
        <p:nvSpPr>
          <p:cNvPr id="64" name="CuadroTexto 63">
            <a:extLst>
              <a:ext uri="{FF2B5EF4-FFF2-40B4-BE49-F238E27FC236}">
                <a16:creationId xmlns:a16="http://schemas.microsoft.com/office/drawing/2014/main" id="{60105AA6-213C-C74A-A1C7-7AF3A5207A99}"/>
              </a:ext>
            </a:extLst>
          </p:cNvPr>
          <p:cNvSpPr txBox="1"/>
          <p:nvPr/>
        </p:nvSpPr>
        <p:spPr>
          <a:xfrm>
            <a:off x="755650" y="1556763"/>
            <a:ext cx="7632700" cy="917513"/>
          </a:xfrm>
          <a:prstGeom prst="rect">
            <a:avLst/>
          </a:prstGeom>
          <a:solidFill>
            <a:schemeClr val="bg1"/>
          </a:solidFill>
          <a:ln w="28575">
            <a:solidFill>
              <a:srgbClr val="E84D14"/>
            </a:solidFill>
          </a:ln>
          <a:effectLst>
            <a:outerShdw dist="73680" dir="2700000" algn="tl" rotWithShape="0">
              <a:schemeClr val="bg1">
                <a:lumMod val="75000"/>
              </a:schemeClr>
            </a:outerShdw>
          </a:effectLst>
        </p:spPr>
        <p:txBody>
          <a:bodyPr wrap="square" lIns="180000" tIns="180000" rIns="180000" bIns="180000">
            <a:spAutoFit/>
          </a:bodyPr>
          <a:lstStyle/>
          <a:p>
            <a:r>
              <a:rPr lang="en-GB" dirty="0">
                <a:solidFill>
                  <a:schemeClr val="dk1"/>
                </a:solidFill>
              </a:rPr>
              <a:t>Cyberbullying is any form of bullying which takes place online and causes harm or distress to a person or group of people.</a:t>
            </a:r>
            <a:endParaRPr lang="en-GB" dirty="0"/>
          </a:p>
        </p:txBody>
      </p:sp>
      <p:sp>
        <p:nvSpPr>
          <p:cNvPr id="69" name="CuadroTexto 68">
            <a:extLst>
              <a:ext uri="{FF2B5EF4-FFF2-40B4-BE49-F238E27FC236}">
                <a16:creationId xmlns:a16="http://schemas.microsoft.com/office/drawing/2014/main" id="{9BF83D72-2193-B74F-B699-4DF2AB591EE6}"/>
              </a:ext>
            </a:extLst>
          </p:cNvPr>
          <p:cNvSpPr txBox="1"/>
          <p:nvPr/>
        </p:nvSpPr>
        <p:spPr>
          <a:xfrm>
            <a:off x="755650" y="1817541"/>
            <a:ext cx="7632700" cy="296620"/>
          </a:xfrm>
          <a:prstGeom prst="rect">
            <a:avLst/>
          </a:prstGeom>
          <a:noFill/>
        </p:spPr>
        <p:txBody>
          <a:bodyPr wrap="square" lIns="0" tIns="0" rIns="0" bIns="0">
            <a:spAutoFit/>
          </a:bodyPr>
          <a:lstStyle/>
          <a:p>
            <a:pPr marL="114300" lvl="0" algn="ctr">
              <a:lnSpc>
                <a:spcPct val="115000"/>
              </a:lnSpc>
              <a:buClr>
                <a:srgbClr val="FF0000"/>
              </a:buClr>
              <a:buSzPts val="1800"/>
            </a:pPr>
            <a:r>
              <a:rPr lang="en-GB" dirty="0">
                <a:solidFill>
                  <a:schemeClr val="dk1"/>
                </a:solidFill>
              </a:rPr>
              <a:t>Can you think of any examples of cyberbullying?</a:t>
            </a:r>
          </a:p>
        </p:txBody>
      </p:sp>
      <p:sp>
        <p:nvSpPr>
          <p:cNvPr id="3" name="Oval 2">
            <a:extLst>
              <a:ext uri="{FF2B5EF4-FFF2-40B4-BE49-F238E27FC236}">
                <a16:creationId xmlns:a16="http://schemas.microsoft.com/office/drawing/2014/main" id="{2541F591-19C3-0622-97B1-6DF82D3BFF6B}"/>
              </a:ext>
            </a:extLst>
          </p:cNvPr>
          <p:cNvSpPr/>
          <p:nvPr/>
        </p:nvSpPr>
        <p:spPr>
          <a:xfrm>
            <a:off x="576263" y="1109546"/>
            <a:ext cx="3336848" cy="3336848"/>
          </a:xfrm>
          <a:prstGeom prst="ellipse">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Someone deliberately posts a nasty or embarrassing photo of you on social media without your permission.</a:t>
            </a:r>
            <a:endParaRPr lang="en-ES" dirty="0"/>
          </a:p>
        </p:txBody>
      </p:sp>
      <p:sp>
        <p:nvSpPr>
          <p:cNvPr id="5" name="Oval 4">
            <a:extLst>
              <a:ext uri="{FF2B5EF4-FFF2-40B4-BE49-F238E27FC236}">
                <a16:creationId xmlns:a16="http://schemas.microsoft.com/office/drawing/2014/main" id="{19E397BB-8E9B-3A84-6379-19F8EBE57748}"/>
              </a:ext>
            </a:extLst>
          </p:cNvPr>
          <p:cNvSpPr/>
          <p:nvPr/>
        </p:nvSpPr>
        <p:spPr>
          <a:xfrm>
            <a:off x="2760525" y="3928538"/>
            <a:ext cx="2380187" cy="2380187"/>
          </a:xfrm>
          <a:prstGeom prst="ellipse">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rPr>
              <a:t>Receiving unkind or inappropriate emails or text messages.</a:t>
            </a:r>
            <a:endParaRPr lang="en-ES" dirty="0">
              <a:solidFill>
                <a:schemeClr val="bg1"/>
              </a:solidFill>
            </a:endParaRPr>
          </a:p>
        </p:txBody>
      </p:sp>
      <p:sp>
        <p:nvSpPr>
          <p:cNvPr id="6" name="Oval 5">
            <a:extLst>
              <a:ext uri="{FF2B5EF4-FFF2-40B4-BE49-F238E27FC236}">
                <a16:creationId xmlns:a16="http://schemas.microsoft.com/office/drawing/2014/main" id="{A29CA5E1-3BEF-894F-7191-8D21F53001CB}"/>
              </a:ext>
            </a:extLst>
          </p:cNvPr>
          <p:cNvSpPr/>
          <p:nvPr/>
        </p:nvSpPr>
        <p:spPr>
          <a:xfrm>
            <a:off x="3968059" y="2099877"/>
            <a:ext cx="1981118" cy="1981118"/>
          </a:xfrm>
          <a:prstGeom prst="ellipse">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rPr>
              <a:t>Prank phone calls.</a:t>
            </a:r>
            <a:endParaRPr lang="en-ES" dirty="0">
              <a:solidFill>
                <a:schemeClr val="bg1"/>
              </a:solidFill>
            </a:endParaRPr>
          </a:p>
        </p:txBody>
      </p:sp>
      <p:sp>
        <p:nvSpPr>
          <p:cNvPr id="7" name="Oval 6">
            <a:extLst>
              <a:ext uri="{FF2B5EF4-FFF2-40B4-BE49-F238E27FC236}">
                <a16:creationId xmlns:a16="http://schemas.microsoft.com/office/drawing/2014/main" id="{58491527-8F58-4697-9F2C-5C96AF0970F8}"/>
              </a:ext>
            </a:extLst>
          </p:cNvPr>
          <p:cNvSpPr/>
          <p:nvPr/>
        </p:nvSpPr>
        <p:spPr>
          <a:xfrm>
            <a:off x="6046088" y="1332249"/>
            <a:ext cx="2166785" cy="2166785"/>
          </a:xfrm>
          <a:prstGeom prst="ellipse">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rPr>
              <a:t>Unkind comments on social media.</a:t>
            </a:r>
            <a:endParaRPr lang="en-ES" dirty="0">
              <a:solidFill>
                <a:schemeClr val="bg1"/>
              </a:solidFill>
            </a:endParaRPr>
          </a:p>
        </p:txBody>
      </p:sp>
      <p:sp>
        <p:nvSpPr>
          <p:cNvPr id="8" name="Oval 7">
            <a:extLst>
              <a:ext uri="{FF2B5EF4-FFF2-40B4-BE49-F238E27FC236}">
                <a16:creationId xmlns:a16="http://schemas.microsoft.com/office/drawing/2014/main" id="{8EFA625F-A7B5-6155-524F-C245EC5E23EB}"/>
              </a:ext>
            </a:extLst>
          </p:cNvPr>
          <p:cNvSpPr/>
          <p:nvPr/>
        </p:nvSpPr>
        <p:spPr>
          <a:xfrm>
            <a:off x="5258626" y="3577166"/>
            <a:ext cx="2614135" cy="2614135"/>
          </a:xfrm>
          <a:prstGeom prst="ellipse">
            <a:avLst/>
          </a:prstGeom>
          <a:solidFill>
            <a:srgbClr val="E84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rPr>
              <a:t>Being rude or unkind to someone in an online game.</a:t>
            </a:r>
            <a:endParaRPr lang="en-ES" dirty="0">
              <a:solidFill>
                <a:schemeClr val="bg1"/>
              </a:solidFill>
            </a:endParaRPr>
          </a:p>
        </p:txBody>
      </p:sp>
      <p:pic>
        <p:nvPicPr>
          <p:cNvPr id="10" name="Picture 9">
            <a:extLst>
              <a:ext uri="{FF2B5EF4-FFF2-40B4-BE49-F238E27FC236}">
                <a16:creationId xmlns:a16="http://schemas.microsoft.com/office/drawing/2014/main" id="{0EE411D6-05D3-ACF9-58F4-40C4CF04E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263" y="1103970"/>
            <a:ext cx="3348966" cy="3348966"/>
          </a:xfrm>
          <a:prstGeom prst="rect">
            <a:avLst/>
          </a:prstGeom>
        </p:spPr>
      </p:pic>
      <p:pic>
        <p:nvPicPr>
          <p:cNvPr id="11" name="Picture 10">
            <a:extLst>
              <a:ext uri="{FF2B5EF4-FFF2-40B4-BE49-F238E27FC236}">
                <a16:creationId xmlns:a16="http://schemas.microsoft.com/office/drawing/2014/main" id="{9514BE76-92F3-D406-9E79-8B6F2F27567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62605" y="2100353"/>
            <a:ext cx="1997721" cy="1997721"/>
          </a:xfrm>
          <a:prstGeom prst="rect">
            <a:avLst/>
          </a:prstGeom>
        </p:spPr>
      </p:pic>
      <p:pic>
        <p:nvPicPr>
          <p:cNvPr id="12" name="Picture 11">
            <a:extLst>
              <a:ext uri="{FF2B5EF4-FFF2-40B4-BE49-F238E27FC236}">
                <a16:creationId xmlns:a16="http://schemas.microsoft.com/office/drawing/2014/main" id="{4FC177F3-8E90-7931-977A-A04B9FB96E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45613" y="1324041"/>
            <a:ext cx="2217440" cy="2217440"/>
          </a:xfrm>
          <a:prstGeom prst="rect">
            <a:avLst/>
          </a:prstGeom>
        </p:spPr>
      </p:pic>
      <p:pic>
        <p:nvPicPr>
          <p:cNvPr id="13" name="Picture 12">
            <a:extLst>
              <a:ext uri="{FF2B5EF4-FFF2-40B4-BE49-F238E27FC236}">
                <a16:creationId xmlns:a16="http://schemas.microsoft.com/office/drawing/2014/main" id="{8E4E118B-8AD6-915E-3674-0DF62D2C8A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251274" y="3573016"/>
            <a:ext cx="2627062" cy="2627062"/>
          </a:xfrm>
          <a:prstGeom prst="rect">
            <a:avLst/>
          </a:prstGeom>
        </p:spPr>
      </p:pic>
      <p:pic>
        <p:nvPicPr>
          <p:cNvPr id="14" name="Picture 13">
            <a:extLst>
              <a:ext uri="{FF2B5EF4-FFF2-40B4-BE49-F238E27FC236}">
                <a16:creationId xmlns:a16="http://schemas.microsoft.com/office/drawing/2014/main" id="{6D766BCA-C26B-BE55-FEC0-8F86A4A980D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53785" y="3921800"/>
            <a:ext cx="2386925" cy="2386925"/>
          </a:xfrm>
          <a:prstGeom prst="rect">
            <a:avLst/>
          </a:prstGeom>
        </p:spPr>
      </p:pic>
      <p:sp>
        <p:nvSpPr>
          <p:cNvPr id="18" name="TextBox 17">
            <a:extLst>
              <a:ext uri="{FF2B5EF4-FFF2-40B4-BE49-F238E27FC236}">
                <a16:creationId xmlns:a16="http://schemas.microsoft.com/office/drawing/2014/main" id="{67F623B5-CCE8-F281-4866-4054EAEB997E}"/>
              </a:ext>
            </a:extLst>
          </p:cNvPr>
          <p:cNvSpPr txBox="1"/>
          <p:nvPr/>
        </p:nvSpPr>
        <p:spPr>
          <a:xfrm>
            <a:off x="429323" y="4683732"/>
            <a:ext cx="2224668" cy="1326105"/>
          </a:xfrm>
          <a:prstGeom prst="rect">
            <a:avLst/>
          </a:prstGeom>
          <a:solidFill>
            <a:srgbClr val="E84D14"/>
          </a:solidFill>
        </p:spPr>
        <p:txBody>
          <a:bodyPr wrap="square" lIns="324000" tIns="108000" rIns="108000" bIns="108000">
            <a:spAutoFit/>
          </a:bodyPr>
          <a:lstStyle/>
          <a:p>
            <a:r>
              <a:rPr lang="en-ES" dirty="0">
                <a:solidFill>
                  <a:schemeClr val="bg1"/>
                </a:solidFill>
              </a:rPr>
              <a:t>Have any of these examples happened to you or a friend?</a:t>
            </a:r>
          </a:p>
        </p:txBody>
      </p:sp>
    </p:spTree>
    <p:extLst>
      <p:ext uri="{BB962C8B-B14F-4D97-AF65-F5344CB8AC3E}">
        <p14:creationId xmlns:p14="http://schemas.microsoft.com/office/powerpoint/2010/main" val="18611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64"/>
                                        </p:tgtEl>
                                      </p:cBhvr>
                                    </p:animEffect>
                                    <p:set>
                                      <p:cBhvr>
                                        <p:cTn id="12" dur="1" fill="hold">
                                          <p:stCondLst>
                                            <p:cond delay="499"/>
                                          </p:stCondLst>
                                        </p:cTn>
                                        <p:tgtEl>
                                          <p:spTgt spid="6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69"/>
                                        </p:tgtEl>
                                      </p:cBhvr>
                                    </p:animEffect>
                                    <p:set>
                                      <p:cBhvr>
                                        <p:cTn id="21" dur="1" fill="hold">
                                          <p:stCondLst>
                                            <p:cond delay="499"/>
                                          </p:stCondLst>
                                        </p:cTn>
                                        <p:tgtEl>
                                          <p:spTgt spid="69"/>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49" presetClass="entr" presetSubtype="0" decel="10000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5"/>
                                        </p:tgtEl>
                                        <p:attrNameLst>
                                          <p:attrName>ppt_w</p:attrName>
                                        </p:attrNameLst>
                                      </p:cBhvr>
                                      <p:tavLst>
                                        <p:tav tm="0">
                                          <p:val>
                                            <p:strVal val="ppt_w"/>
                                          </p:val>
                                        </p:tav>
                                        <p:tav tm="100000">
                                          <p:val>
                                            <p:fltVal val="0"/>
                                          </p:val>
                                        </p:tav>
                                      </p:tavLst>
                                    </p:anim>
                                    <p:anim calcmode="lin" valueType="num">
                                      <p:cBhvr>
                                        <p:cTn id="52" dur="500"/>
                                        <p:tgtEl>
                                          <p:spTgt spid="5"/>
                                        </p:tgtEl>
                                        <p:attrNameLst>
                                          <p:attrName>ppt_h</p:attrName>
                                        </p:attrNameLst>
                                      </p:cBhvr>
                                      <p:tavLst>
                                        <p:tav tm="0">
                                          <p:val>
                                            <p:strVal val="ppt_h"/>
                                          </p:val>
                                        </p:tav>
                                        <p:tav tm="100000">
                                          <p:val>
                                            <p:fltVal val="0"/>
                                          </p:val>
                                        </p:tav>
                                      </p:tavLst>
                                    </p:anim>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49" presetClass="entr" presetSubtype="0" decel="10000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 calcmode="lin" valueType="num">
                                      <p:cBhvr>
                                        <p:cTn id="59" dur="500" fill="hold"/>
                                        <p:tgtEl>
                                          <p:spTgt spid="14"/>
                                        </p:tgtEl>
                                        <p:attrNameLst>
                                          <p:attrName>style.rotation</p:attrName>
                                        </p:attrNameLst>
                                      </p:cBhvr>
                                      <p:tavLst>
                                        <p:tav tm="0">
                                          <p:val>
                                            <p:fltVal val="360"/>
                                          </p:val>
                                        </p:tav>
                                        <p:tav tm="100000">
                                          <p:val>
                                            <p:fltVal val="0"/>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6"/>
                                        </p:tgtEl>
                                        <p:attrNameLst>
                                          <p:attrName>ppt_w</p:attrName>
                                        </p:attrNameLst>
                                      </p:cBhvr>
                                      <p:tavLst>
                                        <p:tav tm="0">
                                          <p:val>
                                            <p:strVal val="ppt_w"/>
                                          </p:val>
                                        </p:tav>
                                        <p:tav tm="100000">
                                          <p:val>
                                            <p:fltVal val="0"/>
                                          </p:val>
                                        </p:tav>
                                      </p:tavLst>
                                    </p:anim>
                                    <p:anim calcmode="lin" valueType="num">
                                      <p:cBhvr>
                                        <p:cTn id="72" dur="500"/>
                                        <p:tgtEl>
                                          <p:spTgt spid="6"/>
                                        </p:tgtEl>
                                        <p:attrNameLst>
                                          <p:attrName>ppt_h</p:attrName>
                                        </p:attrNameLst>
                                      </p:cBhvr>
                                      <p:tavLst>
                                        <p:tav tm="0">
                                          <p:val>
                                            <p:strVal val="ppt_h"/>
                                          </p:val>
                                        </p:tav>
                                        <p:tav tm="100000">
                                          <p:val>
                                            <p:fltVal val="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49" presetClass="entr" presetSubtype="0" decel="10000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 calcmode="lin" valueType="num">
                                      <p:cBhvr>
                                        <p:cTn id="79" dur="500" fill="hold"/>
                                        <p:tgtEl>
                                          <p:spTgt spid="11"/>
                                        </p:tgtEl>
                                        <p:attrNameLst>
                                          <p:attrName>style.rotation</p:attrName>
                                        </p:attrNameLst>
                                      </p:cBhvr>
                                      <p:tavLst>
                                        <p:tav tm="0">
                                          <p:val>
                                            <p:fltVal val="360"/>
                                          </p:val>
                                        </p:tav>
                                        <p:tav tm="100000">
                                          <p:val>
                                            <p:fltVal val="0"/>
                                          </p:val>
                                        </p:tav>
                                      </p:tavLst>
                                    </p:anim>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p:cTn id="85" dur="500" fill="hold"/>
                                        <p:tgtEl>
                                          <p:spTgt spid="7"/>
                                        </p:tgtEl>
                                        <p:attrNameLst>
                                          <p:attrName>ppt_w</p:attrName>
                                        </p:attrNameLst>
                                      </p:cBhvr>
                                      <p:tavLst>
                                        <p:tav tm="0">
                                          <p:val>
                                            <p:fltVal val="0"/>
                                          </p:val>
                                        </p:tav>
                                        <p:tav tm="100000">
                                          <p:val>
                                            <p:strVal val="#ppt_w"/>
                                          </p:val>
                                        </p:tav>
                                      </p:tavLst>
                                    </p:anim>
                                    <p:anim calcmode="lin" valueType="num">
                                      <p:cBhvr>
                                        <p:cTn id="86" dur="500" fill="hold"/>
                                        <p:tgtEl>
                                          <p:spTgt spid="7"/>
                                        </p:tgtEl>
                                        <p:attrNameLst>
                                          <p:attrName>ppt_h</p:attrName>
                                        </p:attrNameLst>
                                      </p:cBhvr>
                                      <p:tavLst>
                                        <p:tav tm="0">
                                          <p:val>
                                            <p:fltVal val="0"/>
                                          </p:val>
                                        </p:tav>
                                        <p:tav tm="100000">
                                          <p:val>
                                            <p:strVal val="#ppt_h"/>
                                          </p:val>
                                        </p:tav>
                                      </p:tavLst>
                                    </p:anim>
                                    <p:animEffect transition="in" filter="fad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7"/>
                                        </p:tgtEl>
                                        <p:attrNameLst>
                                          <p:attrName>ppt_w</p:attrName>
                                        </p:attrNameLst>
                                      </p:cBhvr>
                                      <p:tavLst>
                                        <p:tav tm="0">
                                          <p:val>
                                            <p:strVal val="ppt_w"/>
                                          </p:val>
                                        </p:tav>
                                        <p:tav tm="100000">
                                          <p:val>
                                            <p:fltVal val="0"/>
                                          </p:val>
                                        </p:tav>
                                      </p:tavLst>
                                    </p:anim>
                                    <p:anim calcmode="lin" valueType="num">
                                      <p:cBhvr>
                                        <p:cTn id="92" dur="500"/>
                                        <p:tgtEl>
                                          <p:spTgt spid="7"/>
                                        </p:tgtEl>
                                        <p:attrNameLst>
                                          <p:attrName>ppt_h</p:attrName>
                                        </p:attrNameLst>
                                      </p:cBhvr>
                                      <p:tavLst>
                                        <p:tav tm="0">
                                          <p:val>
                                            <p:strVal val="ppt_h"/>
                                          </p:val>
                                        </p:tav>
                                        <p:tav tm="100000">
                                          <p:val>
                                            <p:fltVal val="0"/>
                                          </p:val>
                                        </p:tav>
                                      </p:tavLst>
                                    </p:anim>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49" presetClass="entr" presetSubtype="0" decel="10000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 calcmode="lin" valueType="num">
                                      <p:cBhvr>
                                        <p:cTn id="99" dur="500" fill="hold"/>
                                        <p:tgtEl>
                                          <p:spTgt spid="12"/>
                                        </p:tgtEl>
                                        <p:attrNameLst>
                                          <p:attrName>style.rotation</p:attrName>
                                        </p:attrNameLst>
                                      </p:cBhvr>
                                      <p:tavLst>
                                        <p:tav tm="0">
                                          <p:val>
                                            <p:fltVal val="360"/>
                                          </p:val>
                                        </p:tav>
                                        <p:tav tm="100000">
                                          <p:val>
                                            <p:fltVal val="0"/>
                                          </p:val>
                                        </p:tav>
                                      </p:tavLst>
                                    </p:anim>
                                    <p:animEffect transition="in" filter="fade">
                                      <p:cBhvr>
                                        <p:cTn id="100" dur="500"/>
                                        <p:tgtEl>
                                          <p:spTgt spid="1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1" nodeType="clickEffect">
                                  <p:stCondLst>
                                    <p:cond delay="0"/>
                                  </p:stCondLst>
                                  <p:childTnLst>
                                    <p:anim calcmode="lin" valueType="num">
                                      <p:cBhvr>
                                        <p:cTn id="111" dur="500"/>
                                        <p:tgtEl>
                                          <p:spTgt spid="8"/>
                                        </p:tgtEl>
                                        <p:attrNameLst>
                                          <p:attrName>ppt_w</p:attrName>
                                        </p:attrNameLst>
                                      </p:cBhvr>
                                      <p:tavLst>
                                        <p:tav tm="0">
                                          <p:val>
                                            <p:strVal val="ppt_w"/>
                                          </p:val>
                                        </p:tav>
                                        <p:tav tm="100000">
                                          <p:val>
                                            <p:fltVal val="0"/>
                                          </p:val>
                                        </p:tav>
                                      </p:tavLst>
                                    </p:anim>
                                    <p:anim calcmode="lin" valueType="num">
                                      <p:cBhvr>
                                        <p:cTn id="112" dur="500"/>
                                        <p:tgtEl>
                                          <p:spTgt spid="8"/>
                                        </p:tgtEl>
                                        <p:attrNameLst>
                                          <p:attrName>ppt_h</p:attrName>
                                        </p:attrNameLst>
                                      </p:cBhvr>
                                      <p:tavLst>
                                        <p:tav tm="0">
                                          <p:val>
                                            <p:strVal val="ppt_h"/>
                                          </p:val>
                                        </p:tav>
                                        <p:tav tm="100000">
                                          <p:val>
                                            <p:fltVal val="0"/>
                                          </p:val>
                                        </p:tav>
                                      </p:tavLst>
                                    </p:anim>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par>
                                <p:cTn id="115" presetID="49" presetClass="entr" presetSubtype="0" decel="100000" fill="hold" nodeType="with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 calcmode="lin" valueType="num">
                                      <p:cBhvr>
                                        <p:cTn id="119" dur="500" fill="hold"/>
                                        <p:tgtEl>
                                          <p:spTgt spid="13"/>
                                        </p:tgtEl>
                                        <p:attrNameLst>
                                          <p:attrName>style.rotation</p:attrName>
                                        </p:attrNameLst>
                                      </p:cBhvr>
                                      <p:tavLst>
                                        <p:tav tm="0">
                                          <p:val>
                                            <p:fltVal val="360"/>
                                          </p:val>
                                        </p:tav>
                                        <p:tav tm="100000">
                                          <p:val>
                                            <p:fltVal val="0"/>
                                          </p:val>
                                        </p:tav>
                                      </p:tavLst>
                                    </p:anim>
                                    <p:animEffect transition="in" filter="fade">
                                      <p:cBhvr>
                                        <p:cTn id="120" dur="500"/>
                                        <p:tgtEl>
                                          <p:spTgt spid="13"/>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wipe(left)">
                                      <p:cBhvr>
                                        <p:cTn id="1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9" grpId="0"/>
      <p:bldP spid="69" grpId="1"/>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35CBB30-83D3-384F-9ABB-027037C170C9}"/>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64" name="CuadroTexto 63">
            <a:extLst>
              <a:ext uri="{FF2B5EF4-FFF2-40B4-BE49-F238E27FC236}">
                <a16:creationId xmlns:a16="http://schemas.microsoft.com/office/drawing/2014/main" id="{60105AA6-213C-C74A-A1C7-7AF3A5207A99}"/>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6" name="TextBox 5">
            <a:extLst>
              <a:ext uri="{FF2B5EF4-FFF2-40B4-BE49-F238E27FC236}">
                <a16:creationId xmlns:a16="http://schemas.microsoft.com/office/drawing/2014/main" id="{07EFCDC1-8455-4A68-9608-2FA49A9F0A09}"/>
              </a:ext>
            </a:extLst>
          </p:cNvPr>
          <p:cNvSpPr txBox="1"/>
          <p:nvPr/>
        </p:nvSpPr>
        <p:spPr>
          <a:xfrm>
            <a:off x="2608879" y="2272198"/>
            <a:ext cx="2633634" cy="1200329"/>
          </a:xfrm>
          <a:prstGeom prst="rect">
            <a:avLst/>
          </a:prstGeom>
          <a:noFill/>
        </p:spPr>
        <p:txBody>
          <a:bodyPr wrap="square">
            <a:spAutoFit/>
          </a:bodyPr>
          <a:lstStyle/>
          <a:p>
            <a:r>
              <a:rPr lang="en-GB" dirty="0"/>
              <a:t>Sending abusive, nasty or threatening text messages to someone is a type of cyberbullying.</a:t>
            </a:r>
          </a:p>
        </p:txBody>
      </p:sp>
      <p:sp>
        <p:nvSpPr>
          <p:cNvPr id="7" name="TextBox 6">
            <a:extLst>
              <a:ext uri="{FF2B5EF4-FFF2-40B4-BE49-F238E27FC236}">
                <a16:creationId xmlns:a16="http://schemas.microsoft.com/office/drawing/2014/main" id="{128EE2D0-D09F-C9B1-28DB-C15FBA2524B7}"/>
              </a:ext>
            </a:extLst>
          </p:cNvPr>
          <p:cNvSpPr txBox="1"/>
          <p:nvPr/>
        </p:nvSpPr>
        <p:spPr>
          <a:xfrm>
            <a:off x="1985383" y="3874631"/>
            <a:ext cx="3049112" cy="1200329"/>
          </a:xfrm>
          <a:prstGeom prst="rect">
            <a:avLst/>
          </a:prstGeom>
          <a:noFill/>
        </p:spPr>
        <p:txBody>
          <a:bodyPr wrap="square">
            <a:spAutoFit/>
          </a:bodyPr>
          <a:lstStyle/>
          <a:p>
            <a:r>
              <a:rPr lang="en-GB" dirty="0"/>
              <a:t>This could include sharing these texts with other people who might join in with the bullying.</a:t>
            </a:r>
          </a:p>
        </p:txBody>
      </p:sp>
      <p:sp>
        <p:nvSpPr>
          <p:cNvPr id="10" name="CuadroTexto 63">
            <a:extLst>
              <a:ext uri="{FF2B5EF4-FFF2-40B4-BE49-F238E27FC236}">
                <a16:creationId xmlns:a16="http://schemas.microsoft.com/office/drawing/2014/main" id="{9829FEF4-D0F1-B758-5C81-7200D274BC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Text Messages</a:t>
            </a:r>
          </a:p>
        </p:txBody>
      </p:sp>
      <p:sp>
        <p:nvSpPr>
          <p:cNvPr id="11" name="CuadroTexto 63">
            <a:extLst>
              <a:ext uri="{FF2B5EF4-FFF2-40B4-BE49-F238E27FC236}">
                <a16:creationId xmlns:a16="http://schemas.microsoft.com/office/drawing/2014/main" id="{B7DD3E35-6338-5674-3C2B-14F697ABCB2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pic>
        <p:nvPicPr>
          <p:cNvPr id="4" name="Picture 3">
            <a:extLst>
              <a:ext uri="{FF2B5EF4-FFF2-40B4-BE49-F238E27FC236}">
                <a16:creationId xmlns:a16="http://schemas.microsoft.com/office/drawing/2014/main" id="{8D50C90D-CDF7-FE72-6BBA-D83469F40A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4615" y="1458434"/>
            <a:ext cx="4027761" cy="4952508"/>
          </a:xfrm>
          <a:prstGeom prst="round2DiagRect">
            <a:avLst>
              <a:gd name="adj1" fmla="val 3879"/>
              <a:gd name="adj2" fmla="val 0"/>
            </a:avLst>
          </a:prstGeom>
        </p:spPr>
      </p:pic>
      <p:pic>
        <p:nvPicPr>
          <p:cNvPr id="3" name="Picture 2">
            <a:extLst>
              <a:ext uri="{FF2B5EF4-FFF2-40B4-BE49-F238E27FC236}">
                <a16:creationId xmlns:a16="http://schemas.microsoft.com/office/drawing/2014/main" id="{1375BEF9-3228-6B65-7D71-7EF7603B7D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957" y="2395138"/>
            <a:ext cx="2995622" cy="4038108"/>
          </a:xfrm>
          <a:prstGeom prst="rect">
            <a:avLst/>
          </a:prstGeom>
        </p:spPr>
      </p:pic>
    </p:spTree>
    <p:extLst>
      <p:ext uri="{BB962C8B-B14F-4D97-AF65-F5344CB8AC3E}">
        <p14:creationId xmlns:p14="http://schemas.microsoft.com/office/powerpoint/2010/main" val="232837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edge">
                                      <p:cBhvr>
                                        <p:cTn id="14" dur="1000"/>
                                        <p:tgtEl>
                                          <p:spTgt spid="64"/>
                                        </p:tgtEl>
                                      </p:cBhvr>
                                    </p:animEffect>
                                  </p:childTnLst>
                                </p:cTn>
                              </p:par>
                            </p:childTnLst>
                          </p:cTn>
                        </p:par>
                        <p:par>
                          <p:cTn id="15" fill="hold">
                            <p:stCondLst>
                              <p:cond delay="35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P spid="7" grpId="0"/>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19" name="CuadroTexto 63">
            <a:extLst>
              <a:ext uri="{FF2B5EF4-FFF2-40B4-BE49-F238E27FC236}">
                <a16:creationId xmlns:a16="http://schemas.microsoft.com/office/drawing/2014/main" id="{1E4E626C-CA23-4BD6-1FF3-1D724837F42F}"/>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pic>
        <p:nvPicPr>
          <p:cNvPr id="18" name="Picture 17">
            <a:extLst>
              <a:ext uri="{FF2B5EF4-FFF2-40B4-BE49-F238E27FC236}">
                <a16:creationId xmlns:a16="http://schemas.microsoft.com/office/drawing/2014/main" id="{BCA366E6-F036-04D4-118A-491ADFC8F8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991" y="1885162"/>
            <a:ext cx="7950934" cy="4236847"/>
          </a:xfrm>
          <a:prstGeom prst="rect">
            <a:avLst/>
          </a:prstGeom>
        </p:spPr>
      </p:pic>
      <p:sp>
        <p:nvSpPr>
          <p:cNvPr id="6" name="TextBox 5">
            <a:extLst>
              <a:ext uri="{FF2B5EF4-FFF2-40B4-BE49-F238E27FC236}">
                <a16:creationId xmlns:a16="http://schemas.microsoft.com/office/drawing/2014/main" id="{07EFCDC1-8455-4A68-9608-2FA49A9F0A09}"/>
              </a:ext>
            </a:extLst>
          </p:cNvPr>
          <p:cNvSpPr txBox="1"/>
          <p:nvPr/>
        </p:nvSpPr>
        <p:spPr>
          <a:xfrm>
            <a:off x="673602" y="2214383"/>
            <a:ext cx="2585225" cy="1477328"/>
          </a:xfrm>
          <a:prstGeom prst="rect">
            <a:avLst/>
          </a:prstGeom>
          <a:noFill/>
        </p:spPr>
        <p:txBody>
          <a:bodyPr wrap="square">
            <a:spAutoFit/>
          </a:bodyPr>
          <a:lstStyle/>
          <a:p>
            <a:pPr marL="114300" lvl="0" algn="l" rtl="0">
              <a:spcBef>
                <a:spcPts val="0"/>
              </a:spcBef>
              <a:spcAft>
                <a:spcPts val="0"/>
              </a:spcAft>
              <a:buClr>
                <a:srgbClr val="FF0000"/>
              </a:buClr>
              <a:buSzPts val="1800"/>
            </a:pPr>
            <a:r>
              <a:rPr lang="en-GB" dirty="0">
                <a:solidFill>
                  <a:schemeClr val="bg1"/>
                </a:solidFill>
              </a:rPr>
              <a:t>Creating and sharing images or videos that upset or embarrass someone is cyberbullying. </a:t>
            </a:r>
          </a:p>
        </p:txBody>
      </p:sp>
      <p:sp>
        <p:nvSpPr>
          <p:cNvPr id="7" name="TextBox 6">
            <a:extLst>
              <a:ext uri="{FF2B5EF4-FFF2-40B4-BE49-F238E27FC236}">
                <a16:creationId xmlns:a16="http://schemas.microsoft.com/office/drawing/2014/main" id="{128EE2D0-D09F-C9B1-28DB-C15FBA2524B7}"/>
              </a:ext>
            </a:extLst>
          </p:cNvPr>
          <p:cNvSpPr txBox="1"/>
          <p:nvPr/>
        </p:nvSpPr>
        <p:spPr>
          <a:xfrm>
            <a:off x="673602" y="2228671"/>
            <a:ext cx="3255590" cy="1200329"/>
          </a:xfrm>
          <a:prstGeom prst="rect">
            <a:avLst/>
          </a:prstGeom>
          <a:noFill/>
        </p:spPr>
        <p:txBody>
          <a:bodyPr wrap="square">
            <a:spAutoFit/>
          </a:bodyPr>
          <a:lstStyle/>
          <a:p>
            <a:pPr marL="114300" lvl="0" algn="l" rtl="0">
              <a:spcBef>
                <a:spcPts val="0"/>
              </a:spcBef>
              <a:spcAft>
                <a:spcPts val="0"/>
              </a:spcAft>
              <a:buClr>
                <a:srgbClr val="FF0000"/>
              </a:buClr>
              <a:buSzPts val="1800"/>
            </a:pPr>
            <a:r>
              <a:rPr lang="en-GB" dirty="0">
                <a:solidFill>
                  <a:schemeClr val="dk1"/>
                </a:solidFill>
              </a:rPr>
              <a:t>These videos or images could be shared using different devices, such as mobile phones, tablets or laptops. </a:t>
            </a:r>
          </a:p>
        </p:txBody>
      </p:sp>
      <p:sp>
        <p:nvSpPr>
          <p:cNvPr id="14" name="TextBox 13">
            <a:extLst>
              <a:ext uri="{FF2B5EF4-FFF2-40B4-BE49-F238E27FC236}">
                <a16:creationId xmlns:a16="http://schemas.microsoft.com/office/drawing/2014/main" id="{66089E01-54F5-864D-D9F0-56F24CA3D4C5}"/>
              </a:ext>
            </a:extLst>
          </p:cNvPr>
          <p:cNvSpPr txBox="1"/>
          <p:nvPr/>
        </p:nvSpPr>
        <p:spPr>
          <a:xfrm>
            <a:off x="1420734" y="4055335"/>
            <a:ext cx="3447330" cy="1200329"/>
          </a:xfrm>
          <a:prstGeom prst="rect">
            <a:avLst/>
          </a:prstGeom>
          <a:noFill/>
        </p:spPr>
        <p:txBody>
          <a:bodyPr wrap="square">
            <a:spAutoFit/>
          </a:bodyPr>
          <a:lstStyle/>
          <a:p>
            <a:pPr marL="114300" lvl="0" algn="l" rtl="0">
              <a:spcBef>
                <a:spcPts val="0"/>
              </a:spcBef>
              <a:spcAft>
                <a:spcPts val="0"/>
              </a:spcAft>
              <a:buClr>
                <a:srgbClr val="FF0000"/>
              </a:buClr>
              <a:buSzPts val="1800"/>
            </a:pPr>
            <a:r>
              <a:rPr lang="en-GB" dirty="0">
                <a:solidFill>
                  <a:schemeClr val="dk1"/>
                </a:solidFill>
              </a:rPr>
              <a:t>They could also be shared through a variety of platforms, such as messages, online chat groups or social media.</a:t>
            </a:r>
          </a:p>
        </p:txBody>
      </p:sp>
      <p:pic>
        <p:nvPicPr>
          <p:cNvPr id="17" name="Picture 16">
            <a:extLst>
              <a:ext uri="{FF2B5EF4-FFF2-40B4-BE49-F238E27FC236}">
                <a16:creationId xmlns:a16="http://schemas.microsoft.com/office/drawing/2014/main" id="{777176BF-990B-3C48-221E-277434C2FB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07620" y="1669389"/>
            <a:ext cx="3487719" cy="4674653"/>
          </a:xfrm>
          <a:prstGeom prst="rect">
            <a:avLst/>
          </a:prstGeom>
        </p:spPr>
      </p:pic>
      <p:sp>
        <p:nvSpPr>
          <p:cNvPr id="20" name="CuadroTexto 63">
            <a:extLst>
              <a:ext uri="{FF2B5EF4-FFF2-40B4-BE49-F238E27FC236}">
                <a16:creationId xmlns:a16="http://schemas.microsoft.com/office/drawing/2014/main" id="{BF723F02-017A-2DF0-1D3C-4458BADF899C}"/>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Sharing</a:t>
            </a:r>
          </a:p>
        </p:txBody>
      </p:sp>
      <p:sp>
        <p:nvSpPr>
          <p:cNvPr id="22" name="CuadroTexto 63">
            <a:extLst>
              <a:ext uri="{FF2B5EF4-FFF2-40B4-BE49-F238E27FC236}">
                <a16:creationId xmlns:a16="http://schemas.microsoft.com/office/drawing/2014/main" id="{2CCD5381-86B0-C216-D6D0-95517E87E171}"/>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23" name="Title 1">
            <a:extLst>
              <a:ext uri="{FF2B5EF4-FFF2-40B4-BE49-F238E27FC236}">
                <a16:creationId xmlns:a16="http://schemas.microsoft.com/office/drawing/2014/main" id="{080BA98A-5001-81F8-4333-C6A07F159CEA}"/>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Tree>
    <p:extLst>
      <p:ext uri="{BB962C8B-B14F-4D97-AF65-F5344CB8AC3E}">
        <p14:creationId xmlns:p14="http://schemas.microsoft.com/office/powerpoint/2010/main" val="1325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22"/>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edge">
                                      <p:cBhvr>
                                        <p:cTn id="14" dur="1000"/>
                                        <p:tgtEl>
                                          <p:spTgt spid="19"/>
                                        </p:tgtEl>
                                      </p:cBhvr>
                                    </p:animEffect>
                                  </p:childTnLst>
                                </p:cTn>
                              </p:par>
                            </p:childTnLst>
                          </p:cTn>
                        </p:par>
                        <p:par>
                          <p:cTn id="15" fill="hold">
                            <p:stCondLst>
                              <p:cond delay="3500"/>
                            </p:stCondLst>
                            <p:childTnLst>
                              <p:par>
                                <p:cTn id="16" presetID="6" presetClass="entr" presetSubtype="3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out)">
                                      <p:cBhvr>
                                        <p:cTn id="18" dur="500"/>
                                        <p:tgtEl>
                                          <p:spTgt spid="18"/>
                                        </p:tgtEl>
                                      </p:cBhvr>
                                    </p:animEffect>
                                  </p:childTnLst>
                                </p:cTn>
                              </p:par>
                            </p:childTnLst>
                          </p:cTn>
                        </p:par>
                        <p:par>
                          <p:cTn id="19" fill="hold">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7" grpId="0"/>
      <p:bldP spid="14" grpId="0"/>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12" name="CuadroTexto 63">
            <a:extLst>
              <a:ext uri="{FF2B5EF4-FFF2-40B4-BE49-F238E27FC236}">
                <a16:creationId xmlns:a16="http://schemas.microsoft.com/office/drawing/2014/main" id="{C5BB257A-80EE-67C4-491A-5E99F4A0114E}"/>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13" name="CuadroTexto 63">
            <a:extLst>
              <a:ext uri="{FF2B5EF4-FFF2-40B4-BE49-F238E27FC236}">
                <a16:creationId xmlns:a16="http://schemas.microsoft.com/office/drawing/2014/main" id="{E5FE7D0F-EDFC-6A01-E0A9-15CED3DD6980}"/>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Trolling</a:t>
            </a:r>
          </a:p>
        </p:txBody>
      </p:sp>
      <p:sp>
        <p:nvSpPr>
          <p:cNvPr id="15" name="CuadroTexto 63">
            <a:extLst>
              <a:ext uri="{FF2B5EF4-FFF2-40B4-BE49-F238E27FC236}">
                <a16:creationId xmlns:a16="http://schemas.microsoft.com/office/drawing/2014/main" id="{EEDC4D1F-4911-3CB9-21D5-B8106FA772B3}"/>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6" name="Title 1">
            <a:extLst>
              <a:ext uri="{FF2B5EF4-FFF2-40B4-BE49-F238E27FC236}">
                <a16:creationId xmlns:a16="http://schemas.microsoft.com/office/drawing/2014/main" id="{A91DF4F3-EE91-527C-40A6-BB9BA3DBE73E}"/>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7" name="TextBox 6">
            <a:extLst>
              <a:ext uri="{FF2B5EF4-FFF2-40B4-BE49-F238E27FC236}">
                <a16:creationId xmlns:a16="http://schemas.microsoft.com/office/drawing/2014/main" id="{128EE2D0-D09F-C9B1-28DB-C15FBA2524B7}"/>
              </a:ext>
            </a:extLst>
          </p:cNvPr>
          <p:cNvSpPr txBox="1"/>
          <p:nvPr/>
        </p:nvSpPr>
        <p:spPr>
          <a:xfrm>
            <a:off x="3529362" y="2226503"/>
            <a:ext cx="4787862" cy="1200329"/>
          </a:xfrm>
          <a:prstGeom prst="rect">
            <a:avLst/>
          </a:prstGeom>
          <a:noFill/>
        </p:spPr>
        <p:txBody>
          <a:bodyPr wrap="square">
            <a:spAutoFit/>
          </a:bodyPr>
          <a:lstStyle/>
          <a:p>
            <a:pPr marL="114300" lvl="0" algn="l" rtl="0">
              <a:spcBef>
                <a:spcPts val="0"/>
              </a:spcBef>
              <a:spcAft>
                <a:spcPts val="0"/>
              </a:spcAft>
              <a:buClr>
                <a:srgbClr val="FF0000"/>
              </a:buClr>
              <a:buSzPts val="1800"/>
            </a:pPr>
            <a:r>
              <a:rPr lang="en-GB" dirty="0">
                <a:solidFill>
                  <a:schemeClr val="dk1"/>
                </a:solidFill>
              </a:rPr>
              <a:t>Trolling is posting or sending upsetting or threatening messages online about someone else. This could be on social networking sites or online game chats.</a:t>
            </a:r>
          </a:p>
        </p:txBody>
      </p:sp>
      <p:pic>
        <p:nvPicPr>
          <p:cNvPr id="5" name="Picture 4">
            <a:extLst>
              <a:ext uri="{FF2B5EF4-FFF2-40B4-BE49-F238E27FC236}">
                <a16:creationId xmlns:a16="http://schemas.microsoft.com/office/drawing/2014/main" id="{1BE6DF06-0530-7714-7701-F7D7961A8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279518" y="2434635"/>
            <a:ext cx="2512987" cy="3540512"/>
          </a:xfrm>
          <a:prstGeom prst="rect">
            <a:avLst/>
          </a:prstGeom>
        </p:spPr>
      </p:pic>
      <p:pic>
        <p:nvPicPr>
          <p:cNvPr id="3" name="Picture 2">
            <a:extLst>
              <a:ext uri="{FF2B5EF4-FFF2-40B4-BE49-F238E27FC236}">
                <a16:creationId xmlns:a16="http://schemas.microsoft.com/office/drawing/2014/main" id="{97B93B1F-F57B-18E8-FEDB-7DF37C097F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959" y="3214428"/>
            <a:ext cx="5908173" cy="2902005"/>
          </a:xfrm>
          <a:prstGeom prst="rect">
            <a:avLst/>
          </a:prstGeom>
        </p:spPr>
      </p:pic>
      <p:pic>
        <p:nvPicPr>
          <p:cNvPr id="9" name="Picture 8">
            <a:extLst>
              <a:ext uri="{FF2B5EF4-FFF2-40B4-BE49-F238E27FC236}">
                <a16:creationId xmlns:a16="http://schemas.microsoft.com/office/drawing/2014/main" id="{3B364EBC-0E00-2494-0B3F-E2D81E67A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830099" y="2830177"/>
            <a:ext cx="4722348" cy="3286255"/>
          </a:xfrm>
          <a:prstGeom prst="rect">
            <a:avLst/>
          </a:prstGeom>
        </p:spPr>
      </p:pic>
      <p:sp>
        <p:nvSpPr>
          <p:cNvPr id="14" name="TextBox 13">
            <a:extLst>
              <a:ext uri="{FF2B5EF4-FFF2-40B4-BE49-F238E27FC236}">
                <a16:creationId xmlns:a16="http://schemas.microsoft.com/office/drawing/2014/main" id="{66089E01-54F5-864D-D9F0-56F24CA3D4C5}"/>
              </a:ext>
            </a:extLst>
          </p:cNvPr>
          <p:cNvSpPr txBox="1"/>
          <p:nvPr/>
        </p:nvSpPr>
        <p:spPr>
          <a:xfrm>
            <a:off x="1084610" y="2494190"/>
            <a:ext cx="4401789" cy="1194512"/>
          </a:xfrm>
          <a:prstGeom prst="rect">
            <a:avLst/>
          </a:prstGeom>
          <a:solidFill>
            <a:srgbClr val="E84D14"/>
          </a:solidFill>
          <a:ln w="28575">
            <a:noFill/>
          </a:ln>
          <a:effectLst/>
        </p:spPr>
        <p:txBody>
          <a:bodyPr wrap="square" lIns="180000" tIns="180000" rIns="180000" bIns="180000" anchor="ctr" anchorCtr="0">
            <a:spAutoFit/>
          </a:bodyPr>
          <a:lstStyle>
            <a:defPPr>
              <a:defRPr lang="en-US"/>
            </a:defPPr>
            <a:lvl1pPr>
              <a:defRPr b="0">
                <a:solidFill>
                  <a:schemeClr val="bg1"/>
                </a:solidFill>
                <a:latin typeface="Twinkl" pitchFamily="2" charset="77"/>
              </a:defRPr>
            </a:lvl1pPr>
          </a:lstStyle>
          <a:p>
            <a:r>
              <a:rPr lang="en-GB" dirty="0"/>
              <a:t>Trolls are usually anonymous and sometimes start arguments deliberately to encourage others to join in.  </a:t>
            </a:r>
          </a:p>
        </p:txBody>
      </p:sp>
    </p:spTree>
    <p:extLst>
      <p:ext uri="{BB962C8B-B14F-4D97-AF65-F5344CB8AC3E}">
        <p14:creationId xmlns:p14="http://schemas.microsoft.com/office/powerpoint/2010/main" val="8387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1000"/>
                                        <p:tgtEl>
                                          <p:spTgt spid="12"/>
                                        </p:tgtEl>
                                      </p:cBhvr>
                                    </p:animEffect>
                                  </p:childTnLst>
                                </p:cTn>
                              </p:par>
                            </p:childTnLst>
                          </p:cTn>
                        </p:par>
                        <p:par>
                          <p:cTn id="15" fill="hold">
                            <p:stCondLst>
                              <p:cond delay="35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500"/>
                            </p:stCondLst>
                            <p:childTnLst>
                              <p:par>
                                <p:cTn id="29" presetID="22" presetClass="exit" presetSubtype="1" fill="hold" nodeType="afterEffect">
                                  <p:stCondLst>
                                    <p:cond delay="1000"/>
                                  </p:stCondLst>
                                  <p:childTnLst>
                                    <p:animEffect transition="out" filter="wipe(up)">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2000"/>
                            </p:stCondLst>
                            <p:childTnLst>
                              <p:par>
                                <p:cTn id="33" presetID="22" presetClass="exit" presetSubtype="2" fill="hold" grpId="1" nodeType="afterEffect">
                                  <p:stCondLst>
                                    <p:cond delay="0"/>
                                  </p:stCondLst>
                                  <p:childTnLst>
                                    <p:animEffect transition="out" filter="wipe(right)">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par>
                          <p:cTn id="43" fill="hold">
                            <p:stCondLst>
                              <p:cond delay="3000"/>
                            </p:stCondLst>
                            <p:childTnLst>
                              <p:par>
                                <p:cTn id="44" presetID="37" presetClass="entr" presetSubtype="0"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900" decel="100000" fill="hold"/>
                                        <p:tgtEl>
                                          <p:spTgt spid="1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7" grpId="0"/>
      <p:bldP spid="7" grpId="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4" name="CuadroTexto 63">
            <a:extLst>
              <a:ext uri="{FF2B5EF4-FFF2-40B4-BE49-F238E27FC236}">
                <a16:creationId xmlns:a16="http://schemas.microsoft.com/office/drawing/2014/main" id="{EED04D2B-41C1-E3C6-9F55-70F440D59784}"/>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pic>
        <p:nvPicPr>
          <p:cNvPr id="24" name="Picture 23">
            <a:extLst>
              <a:ext uri="{FF2B5EF4-FFF2-40B4-BE49-F238E27FC236}">
                <a16:creationId xmlns:a16="http://schemas.microsoft.com/office/drawing/2014/main" id="{0ECB0FF5-852B-E81B-E5DD-7529C7F0E8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414" y="2143929"/>
            <a:ext cx="7971147" cy="3972515"/>
          </a:xfrm>
          <a:prstGeom prst="rect">
            <a:avLst/>
          </a:prstGeom>
        </p:spPr>
      </p:pic>
      <p:sp>
        <p:nvSpPr>
          <p:cNvPr id="6" name="CuadroTexto 63">
            <a:extLst>
              <a:ext uri="{FF2B5EF4-FFF2-40B4-BE49-F238E27FC236}">
                <a16:creationId xmlns:a16="http://schemas.microsoft.com/office/drawing/2014/main" id="{5928314D-0B65-3322-20D0-B2BEB7E04E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Exclusion</a:t>
            </a:r>
          </a:p>
        </p:txBody>
      </p:sp>
      <p:sp>
        <p:nvSpPr>
          <p:cNvPr id="8" name="CuadroTexto 63">
            <a:extLst>
              <a:ext uri="{FF2B5EF4-FFF2-40B4-BE49-F238E27FC236}">
                <a16:creationId xmlns:a16="http://schemas.microsoft.com/office/drawing/2014/main" id="{D8329605-2729-8A91-D91E-53242FF0663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2" name="Title 1">
            <a:extLst>
              <a:ext uri="{FF2B5EF4-FFF2-40B4-BE49-F238E27FC236}">
                <a16:creationId xmlns:a16="http://schemas.microsoft.com/office/drawing/2014/main" id="{323A61AE-65DE-3722-504C-B9B2309E75FC}"/>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pic>
        <p:nvPicPr>
          <p:cNvPr id="19" name="Picture 18">
            <a:extLst>
              <a:ext uri="{FF2B5EF4-FFF2-40B4-BE49-F238E27FC236}">
                <a16:creationId xmlns:a16="http://schemas.microsoft.com/office/drawing/2014/main" id="{779F7FC1-AAC4-75FF-EAE0-D7D09FF9A4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8954" y="1761229"/>
            <a:ext cx="4722838" cy="4355215"/>
          </a:xfrm>
          <a:prstGeom prst="rect">
            <a:avLst/>
          </a:prstGeom>
        </p:spPr>
      </p:pic>
      <p:pic>
        <p:nvPicPr>
          <p:cNvPr id="17" name="Picture 16">
            <a:extLst>
              <a:ext uri="{FF2B5EF4-FFF2-40B4-BE49-F238E27FC236}">
                <a16:creationId xmlns:a16="http://schemas.microsoft.com/office/drawing/2014/main" id="{6737AD2E-ECFC-9E66-8390-C3906FB044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133" y="1735611"/>
            <a:ext cx="5962960" cy="4382575"/>
          </a:xfrm>
          <a:prstGeom prst="rect">
            <a:avLst/>
          </a:prstGeom>
        </p:spPr>
      </p:pic>
      <p:pic>
        <p:nvPicPr>
          <p:cNvPr id="22" name="Picture 21">
            <a:extLst>
              <a:ext uri="{FF2B5EF4-FFF2-40B4-BE49-F238E27FC236}">
                <a16:creationId xmlns:a16="http://schemas.microsoft.com/office/drawing/2014/main" id="{324BA712-0122-F1EB-C804-A483052BC3F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182021" y="1761229"/>
            <a:ext cx="4722837" cy="4714764"/>
          </a:xfrm>
          <a:prstGeom prst="rect">
            <a:avLst/>
          </a:prstGeom>
        </p:spPr>
      </p:pic>
      <p:sp>
        <p:nvSpPr>
          <p:cNvPr id="2" name="TextBox 1">
            <a:extLst>
              <a:ext uri="{FF2B5EF4-FFF2-40B4-BE49-F238E27FC236}">
                <a16:creationId xmlns:a16="http://schemas.microsoft.com/office/drawing/2014/main" id="{206ED6C9-2B03-8AD6-EF46-5FC6F0FA23EC}"/>
              </a:ext>
            </a:extLst>
          </p:cNvPr>
          <p:cNvSpPr txBox="1"/>
          <p:nvPr/>
        </p:nvSpPr>
        <p:spPr>
          <a:xfrm>
            <a:off x="755650" y="4763406"/>
            <a:ext cx="7561574" cy="917513"/>
          </a:xfrm>
          <a:prstGeom prst="rect">
            <a:avLst/>
          </a:prstGeom>
          <a:solidFill>
            <a:srgbClr val="E84D14"/>
          </a:solidFill>
          <a:ln w="28575">
            <a:noFill/>
          </a:ln>
          <a:effectLst/>
        </p:spPr>
        <p:txBody>
          <a:bodyPr wrap="square" lIns="180000" tIns="180000" rIns="180000" bIns="180000">
            <a:spAutoFit/>
          </a:bodyPr>
          <a:lstStyle>
            <a:defPPr>
              <a:defRPr lang="en-US"/>
            </a:defPPr>
            <a:lvl1pPr algn="ctr">
              <a:defRPr sz="3200" b="1">
                <a:solidFill>
                  <a:schemeClr val="bg1"/>
                </a:solidFill>
                <a:latin typeface="Twinkl" pitchFamily="2" charset="77"/>
              </a:defRPr>
            </a:lvl1pPr>
          </a:lstStyle>
          <a:p>
            <a:pPr algn="l"/>
            <a:r>
              <a:rPr lang="en-GB" sz="1800" b="0" dirty="0"/>
              <a:t>This can greatly affect a victim as the people excluding them were usually their friends in the first place.</a:t>
            </a:r>
          </a:p>
        </p:txBody>
      </p:sp>
      <p:sp>
        <p:nvSpPr>
          <p:cNvPr id="25" name="TextBox 24">
            <a:extLst>
              <a:ext uri="{FF2B5EF4-FFF2-40B4-BE49-F238E27FC236}">
                <a16:creationId xmlns:a16="http://schemas.microsoft.com/office/drawing/2014/main" id="{3030F50C-5264-87C9-C288-79570D415FE6}"/>
              </a:ext>
            </a:extLst>
          </p:cNvPr>
          <p:cNvSpPr txBox="1"/>
          <p:nvPr/>
        </p:nvSpPr>
        <p:spPr>
          <a:xfrm>
            <a:off x="705470" y="4701540"/>
            <a:ext cx="5801267" cy="923330"/>
          </a:xfrm>
          <a:prstGeom prst="rect">
            <a:avLst/>
          </a:prstGeom>
          <a:noFill/>
        </p:spPr>
        <p:txBody>
          <a:bodyPr wrap="square">
            <a:spAutoFit/>
          </a:bodyPr>
          <a:lstStyle/>
          <a:p>
            <a:pPr marL="114300" lvl="0" algn="l" rtl="0">
              <a:spcBef>
                <a:spcPts val="0"/>
              </a:spcBef>
              <a:spcAft>
                <a:spcPts val="0"/>
              </a:spcAft>
              <a:buClr>
                <a:srgbClr val="FF0000"/>
              </a:buClr>
              <a:buSzPts val="1800"/>
            </a:pPr>
            <a:r>
              <a:rPr lang="en-GB" dirty="0"/>
              <a:t>Choosing to exclude, leave someone out deliberately or block someone from an online game, chat or mobile phone chat group is cyberbullying.</a:t>
            </a:r>
          </a:p>
        </p:txBody>
      </p:sp>
    </p:spTree>
    <p:extLst>
      <p:ext uri="{BB962C8B-B14F-4D97-AF65-F5344CB8AC3E}">
        <p14:creationId xmlns:p14="http://schemas.microsoft.com/office/powerpoint/2010/main" val="34982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1000"/>
                                        <p:tgtEl>
                                          <p:spTgt spid="4"/>
                                        </p:tgtEl>
                                      </p:cBhvr>
                                    </p:animEffect>
                                  </p:childTnLst>
                                </p:cTn>
                              </p:par>
                            </p:childTnLst>
                          </p:cTn>
                        </p:par>
                        <p:par>
                          <p:cTn id="15" fill="hold">
                            <p:stCondLst>
                              <p:cond delay="3500"/>
                            </p:stCondLst>
                            <p:childTnLst>
                              <p:par>
                                <p:cTn id="16" presetID="6" presetClass="entr" presetSubtype="32"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out)">
                                      <p:cBhvr>
                                        <p:cTn id="18" dur="1000"/>
                                        <p:tgtEl>
                                          <p:spTgt spid="24"/>
                                        </p:tgtEl>
                                      </p:cBhvr>
                                    </p:animEffect>
                                  </p:childTnLst>
                                </p:cTn>
                              </p:par>
                            </p:childTnLst>
                          </p:cTn>
                        </p:par>
                        <p:par>
                          <p:cTn id="19" fill="hold">
                            <p:stCondLst>
                              <p:cond delay="4500"/>
                            </p:stCondLst>
                            <p:childTnLst>
                              <p:par>
                                <p:cTn id="20" presetID="2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1" nodeType="clickEffect">
                                  <p:stCondLst>
                                    <p:cond delay="0"/>
                                  </p:stCondLst>
                                  <p:childTnLst>
                                    <p:animEffect transition="out" filter="wipe(right)">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1000"/>
                            </p:stCondLst>
                            <p:childTnLst>
                              <p:par>
                                <p:cTn id="33" presetID="21" presetClass="entr" presetSubtype="1"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900" decel="100000" fill="hold"/>
                                        <p:tgtEl>
                                          <p:spTgt spid="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 grpId="0" animBg="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4" name="CuadroTexto 63">
            <a:extLst>
              <a:ext uri="{FF2B5EF4-FFF2-40B4-BE49-F238E27FC236}">
                <a16:creationId xmlns:a16="http://schemas.microsoft.com/office/drawing/2014/main" id="{EED04D2B-41C1-E3C6-9F55-70F440D59784}"/>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6" name="CuadroTexto 63">
            <a:extLst>
              <a:ext uri="{FF2B5EF4-FFF2-40B4-BE49-F238E27FC236}">
                <a16:creationId xmlns:a16="http://schemas.microsoft.com/office/drawing/2014/main" id="{5928314D-0B65-3322-20D0-B2BEB7E04E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Faking</a:t>
            </a:r>
          </a:p>
        </p:txBody>
      </p:sp>
      <p:sp>
        <p:nvSpPr>
          <p:cNvPr id="8" name="CuadroTexto 63">
            <a:extLst>
              <a:ext uri="{FF2B5EF4-FFF2-40B4-BE49-F238E27FC236}">
                <a16:creationId xmlns:a16="http://schemas.microsoft.com/office/drawing/2014/main" id="{D8329605-2729-8A91-D91E-53242FF0663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2" name="Title 1">
            <a:extLst>
              <a:ext uri="{FF2B5EF4-FFF2-40B4-BE49-F238E27FC236}">
                <a16:creationId xmlns:a16="http://schemas.microsoft.com/office/drawing/2014/main" id="{323A61AE-65DE-3722-504C-B9B2309E75FC}"/>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25" name="TextBox 24">
            <a:extLst>
              <a:ext uri="{FF2B5EF4-FFF2-40B4-BE49-F238E27FC236}">
                <a16:creationId xmlns:a16="http://schemas.microsoft.com/office/drawing/2014/main" id="{3030F50C-5264-87C9-C288-79570D415FE6}"/>
              </a:ext>
            </a:extLst>
          </p:cNvPr>
          <p:cNvSpPr txBox="1"/>
          <p:nvPr/>
        </p:nvSpPr>
        <p:spPr>
          <a:xfrm>
            <a:off x="939646" y="2175789"/>
            <a:ext cx="5801267" cy="1200329"/>
          </a:xfrm>
          <a:prstGeom prst="rect">
            <a:avLst/>
          </a:prstGeom>
          <a:noFill/>
        </p:spPr>
        <p:txBody>
          <a:bodyPr wrap="square" lIns="0">
            <a:spAutoFit/>
          </a:bodyPr>
          <a:lstStyle/>
          <a:p>
            <a:pPr marL="114300" lvl="0">
              <a:buClr>
                <a:srgbClr val="FF0000"/>
              </a:buClr>
              <a:buSzPts val="1800"/>
            </a:pPr>
            <a:r>
              <a:rPr lang="en-GB" dirty="0">
                <a:solidFill>
                  <a:schemeClr val="dk1"/>
                </a:solidFill>
              </a:rPr>
              <a:t>Creating a fake account or logging into someone else’s account in order to embarrass them, cause trouble or post bad things using someone else’s name is cyberbullying. </a:t>
            </a:r>
          </a:p>
        </p:txBody>
      </p:sp>
      <p:pic>
        <p:nvPicPr>
          <p:cNvPr id="5" name="Picture 4">
            <a:extLst>
              <a:ext uri="{FF2B5EF4-FFF2-40B4-BE49-F238E27FC236}">
                <a16:creationId xmlns:a16="http://schemas.microsoft.com/office/drawing/2014/main" id="{A1657254-0F50-958C-3D2F-FCB0F133BD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0000">
            <a:off x="986882" y="3596267"/>
            <a:ext cx="1918010" cy="2074127"/>
          </a:xfrm>
          <a:prstGeom prst="rect">
            <a:avLst/>
          </a:prstGeom>
        </p:spPr>
      </p:pic>
      <p:sp>
        <p:nvSpPr>
          <p:cNvPr id="10" name="Title 1">
            <a:extLst>
              <a:ext uri="{FF2B5EF4-FFF2-40B4-BE49-F238E27FC236}">
                <a16:creationId xmlns:a16="http://schemas.microsoft.com/office/drawing/2014/main" id="{703B4366-F09D-4E36-3CF1-635CF1CBA89F}"/>
              </a:ext>
            </a:extLst>
          </p:cNvPr>
          <p:cNvSpPr txBox="1">
            <a:spLocks/>
          </p:cNvSpPr>
          <p:nvPr/>
        </p:nvSpPr>
        <p:spPr>
          <a:xfrm>
            <a:off x="1250486" y="4664772"/>
            <a:ext cx="2228695" cy="1846659"/>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pPr algn="l"/>
            <a:r>
              <a:rPr lang="en-GB" sz="6000" dirty="0">
                <a:latin typeface="Twinkl" pitchFamily="2" charset="77"/>
              </a:rPr>
              <a:t>*****</a:t>
            </a:r>
          </a:p>
          <a:p>
            <a:pPr algn="l"/>
            <a:endParaRPr lang="en-GB" sz="6000" dirty="0">
              <a:latin typeface="Twinkl" pitchFamily="2" charset="77"/>
            </a:endParaRPr>
          </a:p>
        </p:txBody>
      </p:sp>
      <p:sp>
        <p:nvSpPr>
          <p:cNvPr id="11" name="Title 1">
            <a:extLst>
              <a:ext uri="{FF2B5EF4-FFF2-40B4-BE49-F238E27FC236}">
                <a16:creationId xmlns:a16="http://schemas.microsoft.com/office/drawing/2014/main" id="{0E52334F-67EA-E8D9-1C9C-9EBDCAE7C6B9}"/>
              </a:ext>
            </a:extLst>
          </p:cNvPr>
          <p:cNvSpPr txBox="1">
            <a:spLocks/>
          </p:cNvSpPr>
          <p:nvPr/>
        </p:nvSpPr>
        <p:spPr>
          <a:xfrm>
            <a:off x="1261637" y="4276369"/>
            <a:ext cx="2228695" cy="1846659"/>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pPr algn="l"/>
            <a:r>
              <a:rPr lang="en-GB" sz="6000" dirty="0">
                <a:latin typeface="Twinkl" pitchFamily="2" charset="77"/>
              </a:rPr>
              <a:t>*****</a:t>
            </a:r>
          </a:p>
          <a:p>
            <a:pPr algn="l"/>
            <a:endParaRPr lang="en-GB" sz="6000" dirty="0">
              <a:latin typeface="Twinkl" pitchFamily="2" charset="77"/>
            </a:endParaRPr>
          </a:p>
        </p:txBody>
      </p:sp>
      <p:pic>
        <p:nvPicPr>
          <p:cNvPr id="14" name="Picture 13">
            <a:extLst>
              <a:ext uri="{FF2B5EF4-FFF2-40B4-BE49-F238E27FC236}">
                <a16:creationId xmlns:a16="http://schemas.microsoft.com/office/drawing/2014/main" id="{014F3577-FA37-D448-0878-061BDA6D29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79040" y="2023945"/>
            <a:ext cx="4107037" cy="2904149"/>
          </a:xfrm>
          <a:prstGeom prst="rect">
            <a:avLst/>
          </a:prstGeom>
        </p:spPr>
      </p:pic>
      <p:pic>
        <p:nvPicPr>
          <p:cNvPr id="16" name="Picture 15">
            <a:extLst>
              <a:ext uri="{FF2B5EF4-FFF2-40B4-BE49-F238E27FC236}">
                <a16:creationId xmlns:a16="http://schemas.microsoft.com/office/drawing/2014/main" id="{15AD60A5-6F9B-5A51-637E-ABA014E1C28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41815" y="3184582"/>
            <a:ext cx="1062755" cy="283873"/>
          </a:xfrm>
          <a:prstGeom prst="rect">
            <a:avLst/>
          </a:prstGeom>
        </p:spPr>
      </p:pic>
      <p:pic>
        <p:nvPicPr>
          <p:cNvPr id="18" name="Picture 17">
            <a:extLst>
              <a:ext uri="{FF2B5EF4-FFF2-40B4-BE49-F238E27FC236}">
                <a16:creationId xmlns:a16="http://schemas.microsoft.com/office/drawing/2014/main" id="{DE9304EE-1D4B-1C4E-D45F-AD735F7567A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786058" y="3455597"/>
            <a:ext cx="2267087" cy="323543"/>
          </a:xfrm>
          <a:prstGeom prst="rect">
            <a:avLst/>
          </a:prstGeom>
        </p:spPr>
      </p:pic>
      <p:pic>
        <p:nvPicPr>
          <p:cNvPr id="20" name="Picture 19">
            <a:extLst>
              <a:ext uri="{FF2B5EF4-FFF2-40B4-BE49-F238E27FC236}">
                <a16:creationId xmlns:a16="http://schemas.microsoft.com/office/drawing/2014/main" id="{B3E3F3DB-DD91-88B0-62AC-16A460166BD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841816" y="3767481"/>
            <a:ext cx="2221396" cy="302713"/>
          </a:xfrm>
          <a:prstGeom prst="rect">
            <a:avLst/>
          </a:prstGeom>
        </p:spPr>
      </p:pic>
      <p:pic>
        <p:nvPicPr>
          <p:cNvPr id="21" name="Picture 20">
            <a:extLst>
              <a:ext uri="{FF2B5EF4-FFF2-40B4-BE49-F238E27FC236}">
                <a16:creationId xmlns:a16="http://schemas.microsoft.com/office/drawing/2014/main" id="{C7EF5C27-1C36-B1E2-2249-D994BB5A4A3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802786" y="4067196"/>
            <a:ext cx="1570136" cy="316781"/>
          </a:xfrm>
          <a:prstGeom prst="rect">
            <a:avLst/>
          </a:prstGeom>
        </p:spPr>
      </p:pic>
      <p:pic>
        <p:nvPicPr>
          <p:cNvPr id="23" name="Picture 22">
            <a:extLst>
              <a:ext uri="{FF2B5EF4-FFF2-40B4-BE49-F238E27FC236}">
                <a16:creationId xmlns:a16="http://schemas.microsoft.com/office/drawing/2014/main" id="{242E7A5C-7421-D16E-5814-08DA65F9AF6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769332" y="4407724"/>
            <a:ext cx="1882370" cy="331063"/>
          </a:xfrm>
          <a:prstGeom prst="rect">
            <a:avLst/>
          </a:prstGeom>
        </p:spPr>
      </p:pic>
      <p:pic>
        <p:nvPicPr>
          <p:cNvPr id="9" name="Picture 8">
            <a:extLst>
              <a:ext uri="{FF2B5EF4-FFF2-40B4-BE49-F238E27FC236}">
                <a16:creationId xmlns:a16="http://schemas.microsoft.com/office/drawing/2014/main" id="{4B1F6218-9DF3-0DC4-BF30-A7670B06316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91014" y="1764646"/>
            <a:ext cx="5034776" cy="4351708"/>
          </a:xfrm>
          <a:prstGeom prst="rect">
            <a:avLst/>
          </a:prstGeom>
        </p:spPr>
      </p:pic>
      <p:sp>
        <p:nvSpPr>
          <p:cNvPr id="26" name="Title 1">
            <a:extLst>
              <a:ext uri="{FF2B5EF4-FFF2-40B4-BE49-F238E27FC236}">
                <a16:creationId xmlns:a16="http://schemas.microsoft.com/office/drawing/2014/main" id="{43A979F5-7804-5043-8797-BA395211EE29}"/>
              </a:ext>
            </a:extLst>
          </p:cNvPr>
          <p:cNvSpPr txBox="1">
            <a:spLocks/>
          </p:cNvSpPr>
          <p:nvPr/>
        </p:nvSpPr>
        <p:spPr>
          <a:xfrm rot="20898024">
            <a:off x="1679104" y="1148844"/>
            <a:ext cx="3149374" cy="1846659"/>
          </a:xfrm>
          <a:prstGeom prst="rect">
            <a:avLst/>
          </a:prstGeom>
          <a:noFill/>
          <a:ln w="19050">
            <a:noFill/>
          </a:ln>
          <a:effectLst>
            <a:outerShdw dist="58088" dir="2700000" algn="tl" rotWithShape="0">
              <a:prstClr val="black"/>
            </a:outerShdw>
          </a:effectLst>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12000" dirty="0">
                <a:ln>
                  <a:solidFill>
                    <a:sysClr val="windowText" lastClr="000000"/>
                  </a:solidFill>
                </a:ln>
                <a:solidFill>
                  <a:srgbClr val="E84D14"/>
                </a:solidFill>
                <a:latin typeface="Twinkl" pitchFamily="2" charset="77"/>
              </a:rPr>
              <a:t>!</a:t>
            </a:r>
          </a:p>
        </p:txBody>
      </p:sp>
      <p:sp>
        <p:nvSpPr>
          <p:cNvPr id="27" name="Title 1">
            <a:extLst>
              <a:ext uri="{FF2B5EF4-FFF2-40B4-BE49-F238E27FC236}">
                <a16:creationId xmlns:a16="http://schemas.microsoft.com/office/drawing/2014/main" id="{FE3BAF4D-A5D3-1E1C-C486-A909EE9FFA9B}"/>
              </a:ext>
            </a:extLst>
          </p:cNvPr>
          <p:cNvSpPr txBox="1">
            <a:spLocks/>
          </p:cNvSpPr>
          <p:nvPr/>
        </p:nvSpPr>
        <p:spPr>
          <a:xfrm rot="647880">
            <a:off x="2206237" y="1136844"/>
            <a:ext cx="3149374" cy="1846659"/>
          </a:xfrm>
          <a:prstGeom prst="rect">
            <a:avLst/>
          </a:prstGeom>
          <a:noFill/>
          <a:ln w="19050">
            <a:noFill/>
          </a:ln>
          <a:effectLst>
            <a:outerShdw dist="58088" dir="2700000" algn="tl" rotWithShape="0">
              <a:prstClr val="black"/>
            </a:outerShdw>
          </a:effectLst>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12000" dirty="0">
                <a:ln>
                  <a:solidFill>
                    <a:sysClr val="windowText" lastClr="000000"/>
                  </a:solidFill>
                </a:ln>
                <a:solidFill>
                  <a:srgbClr val="E84D14"/>
                </a:solidFill>
                <a:latin typeface="Twinkl" pitchFamily="2" charset="77"/>
              </a:rPr>
              <a:t>!</a:t>
            </a:r>
          </a:p>
        </p:txBody>
      </p:sp>
      <p:sp>
        <p:nvSpPr>
          <p:cNvPr id="2" name="TextBox 1">
            <a:extLst>
              <a:ext uri="{FF2B5EF4-FFF2-40B4-BE49-F238E27FC236}">
                <a16:creationId xmlns:a16="http://schemas.microsoft.com/office/drawing/2014/main" id="{206ED6C9-2B03-8AD6-EF46-5FC6F0FA23EC}"/>
              </a:ext>
            </a:extLst>
          </p:cNvPr>
          <p:cNvSpPr txBox="1"/>
          <p:nvPr/>
        </p:nvSpPr>
        <p:spPr>
          <a:xfrm>
            <a:off x="755650" y="4763406"/>
            <a:ext cx="7561574" cy="1194512"/>
          </a:xfrm>
          <a:prstGeom prst="rect">
            <a:avLst/>
          </a:prstGeom>
          <a:solidFill>
            <a:srgbClr val="E84D14"/>
          </a:solidFill>
          <a:ln w="28575">
            <a:noFill/>
          </a:ln>
          <a:effectLst/>
        </p:spPr>
        <p:txBody>
          <a:bodyPr wrap="square" lIns="180000" tIns="180000" rIns="180000" bIns="180000">
            <a:spAutoFit/>
          </a:bodyPr>
          <a:lstStyle>
            <a:defPPr>
              <a:defRPr lang="en-US"/>
            </a:defPPr>
            <a:lvl1pPr algn="ctr">
              <a:defRPr sz="3200" b="1">
                <a:solidFill>
                  <a:schemeClr val="bg1"/>
                </a:solidFill>
                <a:latin typeface="Twinkl" pitchFamily="2" charset="77"/>
              </a:defRPr>
            </a:lvl1pPr>
          </a:lstStyle>
          <a:p>
            <a:pPr algn="l"/>
            <a:r>
              <a:rPr lang="en-GB" sz="1800" b="0" dirty="0"/>
              <a:t>Accessing and using someone else’s online chat, gaming or social media account to post mean or upsetting content is cyberbullying and could create real harm to the victim, even if it was ‘just a joke’. </a:t>
            </a:r>
          </a:p>
        </p:txBody>
      </p:sp>
    </p:spTree>
    <p:extLst>
      <p:ext uri="{BB962C8B-B14F-4D97-AF65-F5344CB8AC3E}">
        <p14:creationId xmlns:p14="http://schemas.microsoft.com/office/powerpoint/2010/main" val="72842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1000"/>
                                        <p:tgtEl>
                                          <p:spTgt spid="4"/>
                                        </p:tgtEl>
                                      </p:cBhvr>
                                    </p:animEffect>
                                  </p:childTnLst>
                                </p:cTn>
                              </p:par>
                            </p:childTnLst>
                          </p:cTn>
                        </p:par>
                        <p:par>
                          <p:cTn id="15" fill="hold">
                            <p:stCondLst>
                              <p:cond delay="3500"/>
                            </p:stCondLst>
                            <p:childTnLst>
                              <p:par>
                                <p:cTn id="16" presetID="22" presetClass="entr" presetSubtype="8"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1" presetClass="entr" presetSubtype="0" fill="hold" grpId="0" nodeType="afterEffect">
                                  <p:stCondLst>
                                    <p:cond delay="0"/>
                                  </p:stCondLst>
                                  <p:iterate type="lt">
                                    <p:tmAbs val="500"/>
                                  </p:iterate>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7001"/>
                            </p:stCondLst>
                            <p:childTnLst>
                              <p:par>
                                <p:cTn id="29" presetID="1" presetClass="entr" presetSubtype="0" fill="hold" grpId="0" nodeType="afterEffect">
                                  <p:stCondLst>
                                    <p:cond delay="0"/>
                                  </p:stCondLst>
                                  <p:iterate type="lt">
                                    <p:tmAbs val="500"/>
                                  </p:iterate>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2" fill="hold" grpId="1" nodeType="clickEffect">
                                  <p:stCondLst>
                                    <p:cond delay="0"/>
                                  </p:stCondLst>
                                  <p:childTnLst>
                                    <p:animEffect transition="out" filter="wipe(right)">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iterate type="lt">
                                    <p:tmPct val="0"/>
                                  </p:iterate>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iterate type="lt">
                                    <p:tmPct val="0"/>
                                  </p:iterate>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par>
                          <p:cTn id="49" fill="hold">
                            <p:stCondLst>
                              <p:cond delay="1000"/>
                            </p:stCondLst>
                            <p:childTnLst>
                              <p:par>
                                <p:cTn id="50" presetID="12" presetClass="entr" presetSubtype="8"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p:tgtEl>
                                          <p:spTgt spid="14"/>
                                        </p:tgtEl>
                                        <p:attrNameLst>
                                          <p:attrName>ppt_x</p:attrName>
                                        </p:attrNameLst>
                                      </p:cBhvr>
                                      <p:tavLst>
                                        <p:tav tm="0">
                                          <p:val>
                                            <p:strVal val="#ppt_x-#ppt_w*1.125000"/>
                                          </p:val>
                                        </p:tav>
                                        <p:tav tm="100000">
                                          <p:val>
                                            <p:strVal val="#ppt_x"/>
                                          </p:val>
                                        </p:tav>
                                      </p:tavLst>
                                    </p:anim>
                                    <p:animEffect transition="in" filter="wipe(right)">
                                      <p:cBhvr>
                                        <p:cTn id="53" dur="500"/>
                                        <p:tgtEl>
                                          <p:spTgt spid="14"/>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par>
                          <p:cTn id="62" fill="hold">
                            <p:stCondLst>
                              <p:cond delay="2500"/>
                            </p:stCondLst>
                            <p:childTnLst>
                              <p:par>
                                <p:cTn id="63" presetID="53" presetClass="entr" presetSubtype="16"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200" fill="hold"/>
                                        <p:tgtEl>
                                          <p:spTgt spid="26"/>
                                        </p:tgtEl>
                                        <p:attrNameLst>
                                          <p:attrName>ppt_w</p:attrName>
                                        </p:attrNameLst>
                                      </p:cBhvr>
                                      <p:tavLst>
                                        <p:tav tm="0">
                                          <p:val>
                                            <p:fltVal val="0"/>
                                          </p:val>
                                        </p:tav>
                                        <p:tav tm="100000">
                                          <p:val>
                                            <p:strVal val="#ppt_w"/>
                                          </p:val>
                                        </p:tav>
                                      </p:tavLst>
                                    </p:anim>
                                    <p:anim calcmode="lin" valueType="num">
                                      <p:cBhvr>
                                        <p:cTn id="66" dur="200" fill="hold"/>
                                        <p:tgtEl>
                                          <p:spTgt spid="26"/>
                                        </p:tgtEl>
                                        <p:attrNameLst>
                                          <p:attrName>ppt_h</p:attrName>
                                        </p:attrNameLst>
                                      </p:cBhvr>
                                      <p:tavLst>
                                        <p:tav tm="0">
                                          <p:val>
                                            <p:fltVal val="0"/>
                                          </p:val>
                                        </p:tav>
                                        <p:tav tm="100000">
                                          <p:val>
                                            <p:strVal val="#ppt_h"/>
                                          </p:val>
                                        </p:tav>
                                      </p:tavLst>
                                    </p:anim>
                                    <p:animEffect transition="in" filter="fade">
                                      <p:cBhvr>
                                        <p:cTn id="67" dur="200"/>
                                        <p:tgtEl>
                                          <p:spTgt spid="26"/>
                                        </p:tgtEl>
                                      </p:cBhvr>
                                    </p:animEffect>
                                  </p:childTnLst>
                                </p:cTn>
                              </p:par>
                            </p:childTnLst>
                          </p:cTn>
                        </p:par>
                        <p:par>
                          <p:cTn id="68" fill="hold">
                            <p:stCondLst>
                              <p:cond delay="2700"/>
                            </p:stCondLst>
                            <p:childTnLst>
                              <p:par>
                                <p:cTn id="69" presetID="22" presetClass="entr" presetSubtype="8"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3200"/>
                            </p:stCondLst>
                            <p:childTnLst>
                              <p:par>
                                <p:cTn id="73" presetID="22" presetClass="entr" presetSubtype="8"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par>
                          <p:cTn id="76" fill="hold">
                            <p:stCondLst>
                              <p:cond delay="3700"/>
                            </p:stCondLst>
                            <p:childTnLst>
                              <p:par>
                                <p:cTn id="77" presetID="53" presetClass="entr" presetSubtype="16"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200" fill="hold"/>
                                        <p:tgtEl>
                                          <p:spTgt spid="27"/>
                                        </p:tgtEl>
                                        <p:attrNameLst>
                                          <p:attrName>ppt_w</p:attrName>
                                        </p:attrNameLst>
                                      </p:cBhvr>
                                      <p:tavLst>
                                        <p:tav tm="0">
                                          <p:val>
                                            <p:fltVal val="0"/>
                                          </p:val>
                                        </p:tav>
                                        <p:tav tm="100000">
                                          <p:val>
                                            <p:strVal val="#ppt_w"/>
                                          </p:val>
                                        </p:tav>
                                      </p:tavLst>
                                    </p:anim>
                                    <p:anim calcmode="lin" valueType="num">
                                      <p:cBhvr>
                                        <p:cTn id="80" dur="200" fill="hold"/>
                                        <p:tgtEl>
                                          <p:spTgt spid="27"/>
                                        </p:tgtEl>
                                        <p:attrNameLst>
                                          <p:attrName>ppt_h</p:attrName>
                                        </p:attrNameLst>
                                      </p:cBhvr>
                                      <p:tavLst>
                                        <p:tav tm="0">
                                          <p:val>
                                            <p:fltVal val="0"/>
                                          </p:val>
                                        </p:tav>
                                        <p:tav tm="100000">
                                          <p:val>
                                            <p:strVal val="#ppt_h"/>
                                          </p:val>
                                        </p:tav>
                                      </p:tavLst>
                                    </p:anim>
                                    <p:animEffect transition="in" filter="fade">
                                      <p:cBhvr>
                                        <p:cTn id="81" dur="200"/>
                                        <p:tgtEl>
                                          <p:spTgt spid="27"/>
                                        </p:tgtEl>
                                      </p:cBhvr>
                                    </p:animEffect>
                                  </p:childTnLst>
                                </p:cTn>
                              </p:par>
                            </p:childTnLst>
                          </p:cTn>
                        </p:par>
                        <p:par>
                          <p:cTn id="82" fill="hold">
                            <p:stCondLst>
                              <p:cond delay="3900"/>
                            </p:stCondLst>
                            <p:childTnLst>
                              <p:par>
                                <p:cTn id="83" presetID="22" presetClass="entr" presetSubtype="8"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left)">
                                      <p:cBhvr>
                                        <p:cTn id="85" dur="500"/>
                                        <p:tgtEl>
                                          <p:spTgt spid="23"/>
                                        </p:tgtEl>
                                      </p:cBhvr>
                                    </p:animEffect>
                                  </p:childTnLst>
                                </p:cTn>
                              </p:par>
                            </p:childTnLst>
                          </p:cTn>
                        </p:par>
                        <p:par>
                          <p:cTn id="86" fill="hold">
                            <p:stCondLst>
                              <p:cond delay="4400"/>
                            </p:stCondLst>
                            <p:childTnLst>
                              <p:par>
                                <p:cTn id="87" presetID="37" presetClass="entr" presetSubtype="0" fill="hold" grpId="0" nodeType="after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1000"/>
                                        <p:tgtEl>
                                          <p:spTgt spid="2"/>
                                        </p:tgtEl>
                                      </p:cBhvr>
                                    </p:animEffect>
                                    <p:anim calcmode="lin" valueType="num">
                                      <p:cBhvr>
                                        <p:cTn id="90" dur="1000" fill="hold"/>
                                        <p:tgtEl>
                                          <p:spTgt spid="2"/>
                                        </p:tgtEl>
                                        <p:attrNameLst>
                                          <p:attrName>ppt_x</p:attrName>
                                        </p:attrNameLst>
                                      </p:cBhvr>
                                      <p:tavLst>
                                        <p:tav tm="0">
                                          <p:val>
                                            <p:strVal val="#ppt_x"/>
                                          </p:val>
                                        </p:tav>
                                        <p:tav tm="100000">
                                          <p:val>
                                            <p:strVal val="#ppt_x"/>
                                          </p:val>
                                        </p:tav>
                                      </p:tavLst>
                                    </p:anim>
                                    <p:anim calcmode="lin" valueType="num">
                                      <p:cBhvr>
                                        <p:cTn id="91" dur="900" decel="100000" fill="hold"/>
                                        <p:tgtEl>
                                          <p:spTgt spid="2"/>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5" grpId="0"/>
      <p:bldP spid="25" grpId="1"/>
      <p:bldP spid="10" grpId="0"/>
      <p:bldP spid="10" grpId="1"/>
      <p:bldP spid="11" grpId="0"/>
      <p:bldP spid="11" grpId="1"/>
      <p:bldP spid="26" grpId="0"/>
      <p:bldP spid="2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4D14"/>
        </a:solidFill>
        <a:effectLst/>
      </p:bgPr>
    </p:bg>
    <p:spTree>
      <p:nvGrpSpPr>
        <p:cNvPr id="1" name=""/>
        <p:cNvGrpSpPr/>
        <p:nvPr/>
      </p:nvGrpSpPr>
      <p:grpSpPr>
        <a:xfrm>
          <a:off x="0" y="0"/>
          <a:ext cx="0" cy="0"/>
          <a:chOff x="0" y="0"/>
          <a:chExt cx="0" cy="0"/>
        </a:xfrm>
      </p:grpSpPr>
      <p:sp>
        <p:nvSpPr>
          <p:cNvPr id="4" name="CuadroTexto 63">
            <a:extLst>
              <a:ext uri="{FF2B5EF4-FFF2-40B4-BE49-F238E27FC236}">
                <a16:creationId xmlns:a16="http://schemas.microsoft.com/office/drawing/2014/main" id="{EED04D2B-41C1-E3C6-9F55-70F440D59784}"/>
              </a:ext>
            </a:extLst>
          </p:cNvPr>
          <p:cNvSpPr txBox="1"/>
          <p:nvPr/>
        </p:nvSpPr>
        <p:spPr>
          <a:xfrm>
            <a:off x="576263" y="1870094"/>
            <a:ext cx="7991473" cy="4259243"/>
          </a:xfrm>
          <a:prstGeom prst="rect">
            <a:avLst/>
          </a:prstGeom>
          <a:solidFill>
            <a:schemeClr val="bg1"/>
          </a:solidFill>
          <a:ln w="28575">
            <a:solidFill>
              <a:schemeClr val="tx1"/>
            </a:solidFill>
          </a:ln>
          <a:effectLst>
            <a:outerShdw dist="73680" dir="2700000" algn="tl" rotWithShape="0">
              <a:schemeClr val="bg1">
                <a:lumMod val="75000"/>
              </a:schemeClr>
            </a:outerShdw>
          </a:effectLst>
        </p:spPr>
        <p:txBody>
          <a:bodyPr wrap="square" lIns="180000" tIns="180000" rIns="180000" bIns="180000">
            <a:noAutofit/>
          </a:bodyPr>
          <a:lstStyle/>
          <a:p>
            <a:endParaRPr lang="en-GB" dirty="0"/>
          </a:p>
        </p:txBody>
      </p:sp>
      <p:sp>
        <p:nvSpPr>
          <p:cNvPr id="6" name="CuadroTexto 63">
            <a:extLst>
              <a:ext uri="{FF2B5EF4-FFF2-40B4-BE49-F238E27FC236}">
                <a16:creationId xmlns:a16="http://schemas.microsoft.com/office/drawing/2014/main" id="{5928314D-0B65-3322-20D0-B2BEB7E04E31}"/>
              </a:ext>
            </a:extLst>
          </p:cNvPr>
          <p:cNvSpPr txBox="1"/>
          <p:nvPr/>
        </p:nvSpPr>
        <p:spPr>
          <a:xfrm>
            <a:off x="5386111" y="735991"/>
            <a:ext cx="3181626" cy="820012"/>
          </a:xfrm>
          <a:prstGeom prst="rect">
            <a:avLst/>
          </a:prstGeom>
          <a:solidFill>
            <a:srgbClr val="E84D14"/>
          </a:solidFill>
          <a:ln w="28575">
            <a:noFill/>
          </a:ln>
          <a:effectLst/>
        </p:spPr>
        <p:txBody>
          <a:bodyPr wrap="square" lIns="180000" tIns="180000" rIns="180000" bIns="180000">
            <a:noAutofit/>
          </a:bodyPr>
          <a:lstStyle/>
          <a:p>
            <a:pPr algn="ctr"/>
            <a:r>
              <a:rPr lang="en-GB" sz="3200" b="1" dirty="0">
                <a:solidFill>
                  <a:schemeClr val="bg1"/>
                </a:solidFill>
                <a:latin typeface="Twinkl" pitchFamily="2" charset="77"/>
              </a:rPr>
              <a:t>Hating</a:t>
            </a:r>
          </a:p>
        </p:txBody>
      </p:sp>
      <p:sp>
        <p:nvSpPr>
          <p:cNvPr id="8" name="CuadroTexto 63">
            <a:extLst>
              <a:ext uri="{FF2B5EF4-FFF2-40B4-BE49-F238E27FC236}">
                <a16:creationId xmlns:a16="http://schemas.microsoft.com/office/drawing/2014/main" id="{D8329605-2729-8A91-D91E-53242FF0663E}"/>
              </a:ext>
            </a:extLst>
          </p:cNvPr>
          <p:cNvSpPr txBox="1"/>
          <p:nvPr/>
        </p:nvSpPr>
        <p:spPr>
          <a:xfrm>
            <a:off x="576263" y="728663"/>
            <a:ext cx="194678" cy="820012"/>
          </a:xfrm>
          <a:prstGeom prst="rect">
            <a:avLst/>
          </a:prstGeom>
          <a:solidFill>
            <a:srgbClr val="E84D14"/>
          </a:solidFill>
          <a:ln w="28575">
            <a:noFill/>
          </a:ln>
          <a:effectLst/>
        </p:spPr>
        <p:txBody>
          <a:bodyPr wrap="square" lIns="180000" tIns="180000" rIns="180000" bIns="180000">
            <a:noAutofit/>
          </a:bodyPr>
          <a:lstStyle/>
          <a:p>
            <a:pPr algn="ctr"/>
            <a:endParaRPr lang="en-GB" sz="3200" b="1" dirty="0">
              <a:solidFill>
                <a:schemeClr val="bg1"/>
              </a:solidFill>
              <a:latin typeface="Twinkl" pitchFamily="2" charset="77"/>
            </a:endParaRPr>
          </a:p>
        </p:txBody>
      </p:sp>
      <p:sp>
        <p:nvSpPr>
          <p:cNvPr id="12" name="Title 1">
            <a:extLst>
              <a:ext uri="{FF2B5EF4-FFF2-40B4-BE49-F238E27FC236}">
                <a16:creationId xmlns:a16="http://schemas.microsoft.com/office/drawing/2014/main" id="{323A61AE-65DE-3722-504C-B9B2309E75FC}"/>
              </a:ext>
            </a:extLst>
          </p:cNvPr>
          <p:cNvSpPr txBox="1">
            <a:spLocks/>
          </p:cNvSpPr>
          <p:nvPr/>
        </p:nvSpPr>
        <p:spPr>
          <a:xfrm>
            <a:off x="821799" y="872667"/>
            <a:ext cx="4420714" cy="492443"/>
          </a:xfrm>
          <a:prstGeom prst="rect">
            <a:avLst/>
          </a:prstGeom>
          <a:noFill/>
          <a:ln w="19050">
            <a:noFill/>
          </a:ln>
        </p:spPr>
        <p:txBody>
          <a:bodyPr wrap="square" lIns="0" tIns="0" rIns="0" bIns="0" anchor="ctr" anchorCtr="0">
            <a:spAutoFit/>
          </a:bodyPr>
          <a:lstStyle>
            <a:defPPr>
              <a:defRPr lang="en-US"/>
            </a:defPPr>
            <a:lvl1pPr lvl="0" indent="0" algn="ctr">
              <a:spcBef>
                <a:spcPts val="0"/>
              </a:spcBef>
              <a:spcAft>
                <a:spcPts val="0"/>
              </a:spcAft>
              <a:buNone/>
              <a:defRPr b="1">
                <a:latin typeface="Roboto" panose="02000000000000000000" pitchFamily="2" charset="0"/>
                <a:ea typeface="Roboto" panose="02000000000000000000" pitchFamily="2" charset="0"/>
              </a:defRPr>
            </a:lvl1pPr>
          </a:lstStyle>
          <a:p>
            <a:r>
              <a:rPr lang="en-GB" sz="3200" dirty="0">
                <a:latin typeface="Twinkl" pitchFamily="2" charset="77"/>
              </a:rPr>
              <a:t>Types of Cyberbullying:</a:t>
            </a:r>
          </a:p>
        </p:txBody>
      </p:sp>
      <p:sp>
        <p:nvSpPr>
          <p:cNvPr id="25" name="TextBox 24">
            <a:extLst>
              <a:ext uri="{FF2B5EF4-FFF2-40B4-BE49-F238E27FC236}">
                <a16:creationId xmlns:a16="http://schemas.microsoft.com/office/drawing/2014/main" id="{3030F50C-5264-87C9-C288-79570D415FE6}"/>
              </a:ext>
            </a:extLst>
          </p:cNvPr>
          <p:cNvSpPr txBox="1"/>
          <p:nvPr/>
        </p:nvSpPr>
        <p:spPr>
          <a:xfrm>
            <a:off x="939646" y="2175789"/>
            <a:ext cx="5801267" cy="923330"/>
          </a:xfrm>
          <a:prstGeom prst="rect">
            <a:avLst/>
          </a:prstGeom>
          <a:noFill/>
        </p:spPr>
        <p:txBody>
          <a:bodyPr wrap="square" lIns="0">
            <a:spAutoFit/>
          </a:bodyPr>
          <a:lstStyle/>
          <a:p>
            <a:pPr marL="114300" lvl="0">
              <a:buClr>
                <a:srgbClr val="FF0000"/>
              </a:buClr>
              <a:buSzPts val="1800"/>
            </a:pPr>
            <a:r>
              <a:rPr lang="en-GB" dirty="0">
                <a:solidFill>
                  <a:schemeClr val="dk1"/>
                </a:solidFill>
              </a:rPr>
              <a:t>Posting messages that are deliberately hurtful or expressing you dislike in response to people’s online content is cyberbullying.</a:t>
            </a:r>
          </a:p>
        </p:txBody>
      </p:sp>
      <p:pic>
        <p:nvPicPr>
          <p:cNvPr id="7" name="Picture 6">
            <a:extLst>
              <a:ext uri="{FF2B5EF4-FFF2-40B4-BE49-F238E27FC236}">
                <a16:creationId xmlns:a16="http://schemas.microsoft.com/office/drawing/2014/main" id="{4701DBDA-45F3-7ED8-7757-EA32D96158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732" r="-891"/>
          <a:stretch/>
        </p:blipFill>
        <p:spPr>
          <a:xfrm>
            <a:off x="546410" y="814039"/>
            <a:ext cx="8208249" cy="5302406"/>
          </a:xfrm>
          <a:prstGeom prst="rect">
            <a:avLst/>
          </a:prstGeom>
        </p:spPr>
      </p:pic>
      <p:pic>
        <p:nvPicPr>
          <p:cNvPr id="15" name="Picture 14">
            <a:extLst>
              <a:ext uri="{FF2B5EF4-FFF2-40B4-BE49-F238E27FC236}">
                <a16:creationId xmlns:a16="http://schemas.microsoft.com/office/drawing/2014/main" id="{C91E794F-0075-57AA-B5C4-02684740AA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961" y="3211551"/>
            <a:ext cx="2306561" cy="2827526"/>
          </a:xfrm>
          <a:prstGeom prst="rect">
            <a:avLst/>
          </a:prstGeom>
        </p:spPr>
      </p:pic>
      <p:sp>
        <p:nvSpPr>
          <p:cNvPr id="2" name="TextBox 1">
            <a:extLst>
              <a:ext uri="{FF2B5EF4-FFF2-40B4-BE49-F238E27FC236}">
                <a16:creationId xmlns:a16="http://schemas.microsoft.com/office/drawing/2014/main" id="{206ED6C9-2B03-8AD6-EF46-5FC6F0FA23EC}"/>
              </a:ext>
            </a:extLst>
          </p:cNvPr>
          <p:cNvSpPr txBox="1"/>
          <p:nvPr/>
        </p:nvSpPr>
        <p:spPr>
          <a:xfrm>
            <a:off x="5383407" y="3910338"/>
            <a:ext cx="2952130" cy="2025509"/>
          </a:xfrm>
          <a:prstGeom prst="rect">
            <a:avLst/>
          </a:prstGeom>
          <a:solidFill>
            <a:srgbClr val="E84D14"/>
          </a:solidFill>
          <a:ln w="28575">
            <a:noFill/>
          </a:ln>
          <a:effectLst/>
        </p:spPr>
        <p:txBody>
          <a:bodyPr wrap="square" lIns="180000" tIns="180000" rIns="180000" bIns="180000">
            <a:spAutoFit/>
          </a:bodyPr>
          <a:lstStyle>
            <a:defPPr>
              <a:defRPr lang="en-US"/>
            </a:defPPr>
            <a:lvl1pPr algn="ctr">
              <a:defRPr sz="3200" b="1">
                <a:solidFill>
                  <a:schemeClr val="bg1"/>
                </a:solidFill>
                <a:latin typeface="Twinkl" pitchFamily="2" charset="77"/>
              </a:defRPr>
            </a:lvl1pPr>
          </a:lstStyle>
          <a:p>
            <a:pPr algn="l"/>
            <a:r>
              <a:rPr lang="en-GB" sz="1800" b="0" dirty="0"/>
              <a:t>This could be one hurtful message about someone’s online photo or expressing constant dislike to someone’s online work.</a:t>
            </a:r>
          </a:p>
        </p:txBody>
      </p:sp>
    </p:spTree>
    <p:extLst>
      <p:ext uri="{BB962C8B-B14F-4D97-AF65-F5344CB8AC3E}">
        <p14:creationId xmlns:p14="http://schemas.microsoft.com/office/powerpoint/2010/main" val="100915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2500"/>
                            </p:stCondLst>
                            <p:childTnLst>
                              <p:par>
                                <p:cTn id="12" presetID="2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1000"/>
                                        <p:tgtEl>
                                          <p:spTgt spid="4"/>
                                        </p:tgtEl>
                                      </p:cBhvr>
                                    </p:animEffect>
                                  </p:childTnLst>
                                </p:cTn>
                              </p:par>
                            </p:childTnLst>
                          </p:cTn>
                        </p:par>
                        <p:par>
                          <p:cTn id="15" fill="hold">
                            <p:stCondLst>
                              <p:cond delay="3500"/>
                            </p:stCondLst>
                            <p:childTnLst>
                              <p:par>
                                <p:cTn id="16" presetID="22" presetClass="entr" presetSubtype="8"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40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2" fill="hold" grpId="1" nodeType="clickEffect">
                                  <p:stCondLst>
                                    <p:cond delay="0"/>
                                  </p:stCondLst>
                                  <p:childTnLst>
                                    <p:animEffect transition="out" filter="wipe(right)">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p:stCondLst>
                              <p:cond delay="1000"/>
                            </p:stCondLst>
                            <p:childTnLst>
                              <p:par>
                                <p:cTn id="38" presetID="37"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900" decel="100000" fill="hold"/>
                                        <p:tgtEl>
                                          <p:spTgt spid="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5" grpId="0"/>
      <p:bldP spid="25" grpId="1"/>
      <p:bldP spid="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4A71F697-1013-5746-83DC-9650FFC8BDBC}" vid="{70A5942E-BC2E-8346-8A35-C18FC2C766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7279</TotalTime>
  <Words>982</Words>
  <Application>Microsoft Macintosh PowerPoint</Application>
  <PresentationFormat>On-screen Show (4:3)</PresentationFormat>
  <Paragraphs>98</Paragraphs>
  <Slides>16</Slides>
  <Notes>14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Roboto</vt:lpstr>
      <vt:lpstr>Twinkl</vt:lpstr>
      <vt:lpstr>Arial</vt:lpstr>
      <vt:lpstr>Office Theme</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Abi Haigh</dc:creator>
  <cp:lastModifiedBy>twinkl twinkl</cp:lastModifiedBy>
  <cp:revision>237</cp:revision>
  <dcterms:created xsi:type="dcterms:W3CDTF">2021-03-09T17:26:24Z</dcterms:created>
  <dcterms:modified xsi:type="dcterms:W3CDTF">2023-10-13T16:27:28Z</dcterms:modified>
</cp:coreProperties>
</file>