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35"/>
  </p:notesMasterIdLst>
  <p:handoutMasterIdLst>
    <p:handoutMasterId r:id="rId36"/>
  </p:handoutMasterIdLst>
  <p:sldIdLst>
    <p:sldId id="294" r:id="rId3"/>
    <p:sldId id="321" r:id="rId4"/>
    <p:sldId id="268" r:id="rId5"/>
    <p:sldId id="296" r:id="rId6"/>
    <p:sldId id="322" r:id="rId7"/>
    <p:sldId id="27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5" r:id="rId30"/>
    <p:sldId id="344" r:id="rId31"/>
    <p:sldId id="320" r:id="rId32"/>
    <p:sldId id="346" r:id="rId33"/>
    <p:sldId id="27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Twinkl" panose="02000000000000000000" pitchFamily="2" charset="0"/>
      <p:regular r:id="rId45"/>
      <p:bold r:id="rId46"/>
    </p:embeddedFont>
    <p:embeddedFont>
      <p:font typeface="Wingdings 2" panose="05020102010507070707" pitchFamily="18" charset="2"/>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61" userDrawn="1">
          <p15:clr>
            <a:srgbClr val="A4A3A4"/>
          </p15:clr>
        </p15:guide>
        <p15:guide id="11"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40"/>
    <a:srgbClr val="85BD33"/>
    <a:srgbClr val="E70051"/>
    <a:srgbClr val="F2864B"/>
    <a:srgbClr val="F9CBCB"/>
    <a:srgbClr val="CFE09B"/>
    <a:srgbClr val="003E7C"/>
    <a:srgbClr val="F9B001"/>
    <a:srgbClr val="9CDDFA"/>
    <a:srgbClr val="FBD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6" autoAdjust="0"/>
    <p:restoredTop sz="95726" autoAdjust="0"/>
  </p:normalViewPr>
  <p:slideViewPr>
    <p:cSldViewPr snapToGrid="0" showGuides="1">
      <p:cViewPr>
        <p:scale>
          <a:sx n="95" d="100"/>
          <a:sy n="95" d="100"/>
        </p:scale>
        <p:origin x="120" y="53"/>
      </p:cViewPr>
      <p:guideLst>
        <p:guide orient="horz" pos="2228"/>
        <p:guide pos="2880"/>
        <p:guide pos="340"/>
        <p:guide orient="horz" pos="3974"/>
        <p:guide pos="5397"/>
        <p:guide orient="horz" pos="346"/>
        <p:guide pos="476"/>
        <p:guide orient="horz" pos="504"/>
        <p:guide orient="horz" pos="3861"/>
        <p:guide pos="5307"/>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sl-resources/browse-by-age-esl-resources/kids-browse-by-level-esl-resource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esl-resources/browse-by-age-esl-resources/kids-browse-by-level-esl-resources"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04815" y="0"/>
            <a:ext cx="1365366" cy="972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89000"/>
            </a:schemeClr>
          </a:solidFill>
          <a:ln w="25400"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06E353C0-5ABE-C459-61B0-F4E6C9B88134}"/>
              </a:ext>
            </a:extLst>
          </p:cNvPr>
          <p:cNvSpPr/>
          <p:nvPr userDrawn="1"/>
        </p:nvSpPr>
        <p:spPr>
          <a:xfrm>
            <a:off x="4102560" y="3962400"/>
            <a:ext cx="1365366" cy="972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3" name="Rectangle 41">
            <a:extLst>
              <a:ext uri="{FF2B5EF4-FFF2-40B4-BE49-F238E27FC236}">
                <a16:creationId xmlns:a16="http://schemas.microsoft.com/office/drawing/2014/main" id="{CD64A841-2EA1-5679-6D4B-1EA0ED78D5D1}"/>
              </a:ext>
            </a:extLst>
          </p:cNvPr>
          <p:cNvSpPr/>
          <p:nvPr userDrawn="1"/>
        </p:nvSpPr>
        <p:spPr>
          <a:xfrm>
            <a:off x="766406" y="4184679"/>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The nature of this resource requires independent, child-led research. It is advisable to use only pre-selected, child-appropriate sources of information and websites that are appropriate to their age. Please also be aware that there may be aspects of a topic or individual’s life which may be controversial or upsetting to some. Due to this, we highly recommend that you carefully consider all research activities before undertaking them with children.</a:t>
            </a:r>
          </a:p>
        </p:txBody>
      </p:sp>
    </p:spTree>
    <p:extLst>
      <p:ext uri="{BB962C8B-B14F-4D97-AF65-F5344CB8AC3E}">
        <p14:creationId xmlns:p14="http://schemas.microsoft.com/office/powerpoint/2010/main" val="1386459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twinkl.co.uk/resources/french/french-vocabulary/french-vocabulary-animal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hyperlink" Target="https://www.twinkl.co.uk/resources/french/french-vocabulary/french-vocabulary-animals"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ángulo 3">
            <a:hlinkClick r:id="rId7"/>
            <a:extLst>
              <a:ext uri="{FF2B5EF4-FFF2-40B4-BE49-F238E27FC236}">
                <a16:creationId xmlns:a16="http://schemas.microsoft.com/office/drawing/2014/main" id="{89A32735-3357-C45B-3CDD-B7E9A5259FD5}"/>
              </a:ext>
            </a:extLst>
          </p:cNvPr>
          <p:cNvSpPr/>
          <p:nvPr userDrawn="1"/>
        </p:nvSpPr>
        <p:spPr>
          <a:xfrm>
            <a:off x="-152400" y="6345237"/>
            <a:ext cx="9566031" cy="629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hlinkClick r:id="rId5"/>
            <a:extLst>
              <a:ext uri="{FF2B5EF4-FFF2-40B4-BE49-F238E27FC236}">
                <a16:creationId xmlns:a16="http://schemas.microsoft.com/office/drawing/2014/main" id="{5CD120ED-F7A7-F9A4-DED6-CADBCBBB7940}"/>
              </a:ext>
            </a:extLst>
          </p:cNvPr>
          <p:cNvSpPr/>
          <p:nvPr userDrawn="1"/>
        </p:nvSpPr>
        <p:spPr>
          <a:xfrm>
            <a:off x="-152400" y="6345237"/>
            <a:ext cx="9566031" cy="629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4.tiff"/><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4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cheetah</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323" b="-55323"/>
          <a:stretch/>
        </p:blipFill>
        <p:spPr>
          <a:xfrm>
            <a:off x="1862469" y="1961818"/>
            <a:ext cx="6269637" cy="4896182"/>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624294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90052 4.44444E-6 L 2.22222E-6 4.44444E-6 " pathEditMode="relative" rAng="0" ptsTypes="AA">
                                      <p:cBhvr>
                                        <p:cTn id="9" dur="1500" fill="hold"/>
                                        <p:tgtEl>
                                          <p:spTgt spid="3"/>
                                        </p:tgtEl>
                                        <p:attrNameLst>
                                          <p:attrName>ppt_x</p:attrName>
                                          <p:attrName>ppt_y</p:attrName>
                                        </p:attrNameLst>
                                      </p:cBhvr>
                                      <p:rCtr x="-45035"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rhino</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451" b="-24451"/>
          <a:stretch/>
        </p:blipFill>
        <p:spPr>
          <a:xfrm flipH="1">
            <a:off x="2140795" y="1966082"/>
            <a:ext cx="6035016" cy="4712958"/>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945734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1 0.01621 L -2.5E-6 -2.59259E-6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lion</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a:blip r:embed="rId3" cstate="screen">
            <a:extLst>
              <a:ext uri="{28A0092B-C50C-407E-A947-70E740481C1C}">
                <a14:useLocalDpi xmlns:a14="http://schemas.microsoft.com/office/drawing/2010/main"/>
              </a:ext>
            </a:extLst>
          </a:blip>
          <a:srcRect l="2518" r="2518"/>
          <a:stretch/>
        </p:blipFill>
        <p:spPr>
          <a:xfrm>
            <a:off x="2431638" y="2354295"/>
            <a:ext cx="4280723" cy="3342969"/>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459851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1.01597 -0.00093 L 0 2.96296E-6 " pathEditMode="relative" rAng="0" ptsTypes="AA">
                                      <p:cBhvr>
                                        <p:cTn id="9" dur="1500" fill="hold"/>
                                        <p:tgtEl>
                                          <p:spTgt spid="3"/>
                                        </p:tgtEl>
                                        <p:attrNameLst>
                                          <p:attrName>ppt_x</p:attrName>
                                          <p:attrName>ppt_y</p:attrName>
                                        </p:attrNameLst>
                                      </p:cBhvr>
                                      <p:rCtr x="-50799" y="46"/>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polar bear</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31" b="-7931"/>
          <a:stretch/>
        </p:blipFill>
        <p:spPr>
          <a:xfrm flipH="1">
            <a:off x="2235599" y="2339267"/>
            <a:ext cx="4672801" cy="3649156"/>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1431361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1 0.0162 L 0 4.07407E-6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monkey</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067" r="-16067"/>
          <a:stretch/>
        </p:blipFill>
        <p:spPr>
          <a:xfrm>
            <a:off x="2209558" y="2259106"/>
            <a:ext cx="4723536" cy="3688777"/>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2434481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94027 0.00509 L 3.61111E-6 3.7037E-7 " pathEditMode="relative" rAng="0" ptsTypes="AA">
                                      <p:cBhvr>
                                        <p:cTn id="9" dur="1500" fill="hold"/>
                                        <p:tgtEl>
                                          <p:spTgt spid="3"/>
                                        </p:tgtEl>
                                        <p:attrNameLst>
                                          <p:attrName>ppt_x</p:attrName>
                                          <p:attrName>ppt_y</p:attrName>
                                        </p:attrNameLst>
                                      </p:cBhvr>
                                      <p:rCtr x="-47014" y="-255"/>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crocodile</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498" b="-19498"/>
          <a:stretch/>
        </p:blipFill>
        <p:spPr>
          <a:xfrm flipH="1">
            <a:off x="2022432" y="2631419"/>
            <a:ext cx="4953076" cy="3868034"/>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438584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1 0.0162 L -3.88889E-6 -7.40741E-7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hippo</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259" b="-39259"/>
          <a:stretch/>
        </p:blipFill>
        <p:spPr>
          <a:xfrm flipH="1">
            <a:off x="1436507" y="1961818"/>
            <a:ext cx="6269637" cy="4896182"/>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372957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90052 4.44444E-6 L 3.61111E-6 4.44444E-6 " pathEditMode="relative" rAng="0" ptsTypes="AA">
                                      <p:cBhvr>
                                        <p:cTn id="9" dur="1500" fill="hold"/>
                                        <p:tgtEl>
                                          <p:spTgt spid="3"/>
                                        </p:tgtEl>
                                        <p:attrNameLst>
                                          <p:attrName>ppt_x</p:attrName>
                                          <p:attrName>ppt_y</p:attrName>
                                        </p:attrNameLst>
                                      </p:cBhvr>
                                      <p:rCtr x="-45035"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camel</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638" r="-21638"/>
          <a:stretch/>
        </p:blipFill>
        <p:spPr>
          <a:xfrm>
            <a:off x="2087007" y="1586971"/>
            <a:ext cx="5631605" cy="4397920"/>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1960665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1 0.01621 L -1.11111E-6 -3.33333E-6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438" r="-12438"/>
          <a:stretch/>
        </p:blipFill>
        <p:spPr>
          <a:xfrm flipH="1">
            <a:off x="1824242" y="1595746"/>
            <a:ext cx="5831616" cy="4554117"/>
          </a:xfrm>
          <a:prstGeom prst="rect">
            <a:avLst/>
          </a:prstGeom>
          <a:effectLst>
            <a:outerShdw dist="38100" dir="5400000" algn="t" rotWithShape="0">
              <a:prstClr val="black">
                <a:alpha val="20000"/>
              </a:prstClr>
            </a:outerShdw>
          </a:effectLst>
        </p:spPr>
      </p:pic>
      <p:pic>
        <p:nvPicPr>
          <p:cNvPr id="13" name="Binoculars">
            <a:extLst>
              <a:ext uri="{FF2B5EF4-FFF2-40B4-BE49-F238E27FC236}">
                <a16:creationId xmlns:a16="http://schemas.microsoft.com/office/drawing/2014/main" id="{98554BE5-7339-A3D9-BBDF-613CDED0AD6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239" y="-2851373"/>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n you guess">
            <a:extLst>
              <a:ext uri="{FF2B5EF4-FFF2-40B4-BE49-F238E27FC236}">
                <a16:creationId xmlns:a16="http://schemas.microsoft.com/office/drawing/2014/main" id="{41B8BC97-91C6-8247-7AB0-D1FFC2CBA64F}"/>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15" name="Picture 5">
            <a:extLst>
              <a:ext uri="{FF2B5EF4-FFF2-40B4-BE49-F238E27FC236}">
                <a16:creationId xmlns:a16="http://schemas.microsoft.com/office/drawing/2014/main" id="{E0BC9658-E643-A894-DF64-5E41343018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16" name="Answer">
            <a:extLst>
              <a:ext uri="{FF2B5EF4-FFF2-40B4-BE49-F238E27FC236}">
                <a16:creationId xmlns:a16="http://schemas.microsoft.com/office/drawing/2014/main" id="{39B29E2C-C9FD-31E3-0B60-0A70276F6C41}"/>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17" name="Rectangle 16">
            <a:extLst>
              <a:ext uri="{FF2B5EF4-FFF2-40B4-BE49-F238E27FC236}">
                <a16:creationId xmlns:a16="http://schemas.microsoft.com/office/drawing/2014/main" id="{C75B1271-2892-2B01-C95F-2E9DCC514B73}"/>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giraffe</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8" name="Rectangle 17">
            <a:extLst>
              <a:ext uri="{FF2B5EF4-FFF2-40B4-BE49-F238E27FC236}">
                <a16:creationId xmlns:a16="http://schemas.microsoft.com/office/drawing/2014/main" id="{0DBDECC0-473D-C665-B8FA-0E1F35A594E6}"/>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E70051"/>
                </a:solidFill>
              </a:rPr>
              <a:t>camel </a:t>
            </a:r>
            <a:r>
              <a:rPr lang="es-ES" sz="3200" b="1" dirty="0">
                <a:solidFill>
                  <a:srgbClr val="E70051"/>
                </a:solidFill>
                <a:latin typeface="Wingdings 2" panose="05020102010507070707" pitchFamily="18" charset="2"/>
              </a:rPr>
              <a:t>O</a:t>
            </a:r>
          </a:p>
        </p:txBody>
      </p:sp>
      <p:sp>
        <p:nvSpPr>
          <p:cNvPr id="21" name="answer 1">
            <a:extLst>
              <a:ext uri="{FF2B5EF4-FFF2-40B4-BE49-F238E27FC236}">
                <a16:creationId xmlns:a16="http://schemas.microsoft.com/office/drawing/2014/main" id="{656069AE-EF84-8B43-42F8-C4DD23F93CFC}"/>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giraffe</a:t>
            </a:r>
            <a:endParaRPr lang="es-ES" sz="3200" b="1" dirty="0">
              <a:solidFill>
                <a:srgbClr val="F2864B"/>
              </a:solidFill>
              <a:latin typeface="Wingdings 2" panose="05020102010507070707" pitchFamily="18" charset="2"/>
            </a:endParaRPr>
          </a:p>
        </p:txBody>
      </p:sp>
      <p:sp>
        <p:nvSpPr>
          <p:cNvPr id="22" name="answer 2">
            <a:extLst>
              <a:ext uri="{FF2B5EF4-FFF2-40B4-BE49-F238E27FC236}">
                <a16:creationId xmlns:a16="http://schemas.microsoft.com/office/drawing/2014/main" id="{24ECED69-A1BA-1D6D-16DB-57DBE5217C24}"/>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F2864B"/>
                </a:solidFill>
              </a:rPr>
              <a:t>camel</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1312838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1.11111E-6 -0.00139 C 1.11111E-6 0.12848 -0.04445 0.23473 -0.09861 0.23473 C -0.16215 0.23473 -0.18542 0.11713 -0.19479 0.04561 L -0.20486 -0.04861 C -0.21493 -0.11967 -0.23924 -0.23588 -0.31129 -0.23588 C -0.35747 -0.23588 -0.40972 -0.13148 -0.40972 -0.00139 C -0.40972 0.12848 -0.35747 0.23473 -0.31129 0.23473 C -0.23924 0.23473 -0.21493 0.11713 -0.20486 0.04561 L -0.19479 -0.04861 C -0.18542 -0.11967 -0.16215 -0.23588 -0.09861 -0.23588 C -0.04445 -0.23588 1.11111E-6 -0.13148 1.11111E-6 -0.00139 Z " pathEditMode="relative" rAng="0" ptsTypes="AAAAAAAAAAA">
                                      <p:cBhvr>
                                        <p:cTn id="6" dur="8000" fill="hold"/>
                                        <p:tgtEl>
                                          <p:spTgt spid="13"/>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6" grpId="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498" b="-19498"/>
          <a:stretch/>
        </p:blipFill>
        <p:spPr>
          <a:xfrm flipH="1">
            <a:off x="2022432" y="2631419"/>
            <a:ext cx="4953076" cy="3868034"/>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7283BCED-3287-513D-9E25-15BA131ED1F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239"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E1B0E139-8787-26D9-2F4F-C1DA5C4D2FFA}"/>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B52ACE8A-402C-A79E-8A24-F07095DC31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9DADCA6F-64C7-BFCA-F3E7-F5F1F1EE0419}"/>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D9E6DF48-C5C9-131F-FDAC-6EBC41D2B7ED}"/>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crocodile</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DEADC51C-9C1E-794E-32D0-71CF4254F43D}"/>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elephant</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9819A835-47F7-6571-AE6F-7516D1EC314D}"/>
              </a:ext>
            </a:extLst>
          </p:cNvPr>
          <p:cNvSpPr/>
          <p:nvPr/>
        </p:nvSpPr>
        <p:spPr>
          <a:xfrm>
            <a:off x="1485376" y="5789535"/>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elephant</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FF0BC91B-193A-EF0D-FD55-952F676BF05E}"/>
              </a:ext>
            </a:extLst>
          </p:cNvPr>
          <p:cNvSpPr/>
          <p:nvPr/>
        </p:nvSpPr>
        <p:spPr>
          <a:xfrm>
            <a:off x="4669851" y="5789535"/>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crocodile</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2280280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1.11111E-6 -0.00139 C 1.11111E-6 0.12847 -0.04445 0.23472 -0.09861 0.23472 C -0.16215 0.23472 -0.18542 0.11713 -0.19479 0.0456 L -0.20486 -0.04861 C -0.21493 -0.11967 -0.23924 -0.23588 -0.31129 -0.23588 C -0.35747 -0.23588 -0.40972 -0.13148 -0.40972 -0.00139 C -0.40972 0.12847 -0.35747 0.23472 -0.31129 0.23472 C -0.23924 0.23472 -0.21493 0.11713 -0.20486 0.0456 L -0.19479 -0.04861 C -0.18542 -0.11967 -0.16215 -0.23588 -0.09861 -0.23588 C -0.04445 -0.23588 1.11111E-6 -0.13148 1.11111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4555DD-0EF8-FADC-A062-8DCF14D010E0}"/>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 name="TextBox 3">
            <a:extLst>
              <a:ext uri="{FF2B5EF4-FFF2-40B4-BE49-F238E27FC236}">
                <a16:creationId xmlns:a16="http://schemas.microsoft.com/office/drawing/2014/main" id="{EC940808-EFC1-15BE-9FAD-7C8423178490}"/>
              </a:ext>
            </a:extLst>
          </p:cNvPr>
          <p:cNvSpPr txBox="1"/>
          <p:nvPr/>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a:t>
            </a:r>
            <a:endParaRPr lang="en-GB" sz="2800" b="1" dirty="0">
              <a:solidFill>
                <a:srgbClr val="E34192"/>
              </a:solidFill>
            </a:endParaRPr>
          </a:p>
        </p:txBody>
      </p:sp>
      <p:grpSp>
        <p:nvGrpSpPr>
          <p:cNvPr id="5" name="Group 4">
            <a:extLst>
              <a:ext uri="{FF2B5EF4-FFF2-40B4-BE49-F238E27FC236}">
                <a16:creationId xmlns:a16="http://schemas.microsoft.com/office/drawing/2014/main" id="{5A441E27-4CD5-7746-611B-00976BD60A72}"/>
              </a:ext>
            </a:extLst>
          </p:cNvPr>
          <p:cNvGrpSpPr/>
          <p:nvPr/>
        </p:nvGrpSpPr>
        <p:grpSpPr>
          <a:xfrm>
            <a:off x="735818" y="1996692"/>
            <a:ext cx="7643458" cy="2864615"/>
            <a:chOff x="744892" y="3707365"/>
            <a:chExt cx="7643458" cy="2864615"/>
          </a:xfrm>
        </p:grpSpPr>
        <p:sp>
          <p:nvSpPr>
            <p:cNvPr id="6" name="Rectangle 5">
              <a:extLst>
                <a:ext uri="{FF2B5EF4-FFF2-40B4-BE49-F238E27FC236}">
                  <a16:creationId xmlns:a16="http://schemas.microsoft.com/office/drawing/2014/main" id="{CA16096F-DD97-B5D2-40FA-B3DB25EFA95A}"/>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ESL Disclaimer</a:t>
              </a:r>
            </a:p>
          </p:txBody>
        </p:sp>
        <p:sp>
          <p:nvSpPr>
            <p:cNvPr id="7" name="Rectangle 6">
              <a:extLst>
                <a:ext uri="{FF2B5EF4-FFF2-40B4-BE49-F238E27FC236}">
                  <a16:creationId xmlns:a16="http://schemas.microsoft.com/office/drawing/2014/main" id="{97475B9E-AA4C-94C4-5A67-4BE2BDB1D9E1}"/>
                </a:ext>
              </a:extLst>
            </p:cNvPr>
            <p:cNvSpPr/>
            <p:nvPr/>
          </p:nvSpPr>
          <p:spPr>
            <a:xfrm>
              <a:off x="755650" y="3981325"/>
              <a:ext cx="7632700" cy="2590655"/>
            </a:xfrm>
            <a:prstGeom prst="rect">
              <a:avLst/>
            </a:prstGeom>
            <a:solidFill>
              <a:schemeClr val="bg1"/>
            </a:solidFill>
            <a:ln w="19050">
              <a:solidFill>
                <a:srgbClr val="18A0DB"/>
              </a:solidFill>
            </a:ln>
          </p:spPr>
          <p:txBody>
            <a:bodyPr wrap="square" lIns="216000" tIns="216000" rIns="216000" bIns="216000">
              <a:spAutoFit/>
            </a:bodyPr>
            <a:lstStyle/>
            <a:p>
              <a:r>
                <a:rPr lang="en-US" sz="1400" dirty="0">
                  <a:latin typeface="Roboto" panose="02000000000000000000" pitchFamily="2" charset="0"/>
                  <a:ea typeface="Roboto" panose="02000000000000000000" pitchFamily="2" charset="0"/>
                </a:rPr>
                <a:t>This resource has been made for the purpose of teaching English language learners. We know that students can be learning English in many different places, in many different ways and at age, so we try to keep these resources as general as possible.</a:t>
              </a:r>
            </a:p>
            <a:p>
              <a:r>
                <a:rPr lang="en-US" sz="1400" dirty="0">
                  <a:latin typeface="Roboto" panose="02000000000000000000" pitchFamily="2" charset="0"/>
                  <a:ea typeface="Roboto" panose="02000000000000000000" pitchFamily="2" charset="0"/>
                </a:rPr>
                <a:t> </a:t>
              </a:r>
            </a:p>
            <a:p>
              <a:r>
                <a:rPr lang="en-US" sz="1400" dirty="0">
                  <a:latin typeface="Roboto" panose="02000000000000000000" pitchFamily="2" charset="0"/>
                  <a:ea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a:t>
              </a:r>
              <a:r>
                <a:rPr lang="en-US" sz="1400" dirty="0" err="1">
                  <a:latin typeface="Roboto" panose="02000000000000000000" pitchFamily="2" charset="0"/>
                  <a:ea typeface="Roboto" panose="02000000000000000000" pitchFamily="2" charset="0"/>
                </a:rPr>
                <a:t>recognised</a:t>
              </a:r>
              <a:r>
                <a:rPr lang="en-US" sz="1400" dirty="0">
                  <a:latin typeface="Roboto" panose="02000000000000000000" pitchFamily="2" charset="0"/>
                  <a:ea typeface="Roboto" panose="02000000000000000000" pitchFamily="2" charset="0"/>
                </a:rPr>
                <a:t> term for English language teaching globally.  Therefore, we use the term ‘ESL’ in the names of our resources to make them easy to find but they are suitable for any student learning to speak English. </a:t>
              </a:r>
              <a:endParaRPr lang="en-GB" sz="1400"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29732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a:blip r:embed="rId3" cstate="screen">
            <a:extLst>
              <a:ext uri="{28A0092B-C50C-407E-A947-70E740481C1C}">
                <a14:useLocalDpi xmlns:a14="http://schemas.microsoft.com/office/drawing/2010/main"/>
              </a:ext>
            </a:extLst>
          </a:blip>
          <a:srcRect l="2518" r="2518"/>
          <a:stretch/>
        </p:blipFill>
        <p:spPr>
          <a:xfrm>
            <a:off x="2431638" y="2354295"/>
            <a:ext cx="4280723" cy="3342969"/>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93531543-8003-0903-D56C-E41930FFB5E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92879" y="-2820528"/>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C9FAC258-0C3F-238A-C0D6-B5F65809A507}"/>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C3634756-D484-D402-B837-DF6091C2E5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DCD82746-6839-0C7F-EC03-90E11505A8B4}"/>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C9C4BCEA-AE66-2CA1-6236-431D6611307A}"/>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lion</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E2748EF2-E33D-A9A2-497E-D5BBC6A459AB}"/>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hippo</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1A5E75A9-B48A-ABFF-1AA0-442EF66EE652}"/>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lion</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2D45A6D6-F26F-5F63-0C3A-82A753336A45}"/>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hippo</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3012889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3.05556E-6 -0.00139 C -3.05556E-6 0.12847 -0.04444 0.23472 -0.09861 0.23472 C -0.16215 0.23472 -0.18541 0.11713 -0.19479 0.0456 L -0.20486 -0.04861 C -0.21493 -0.11967 -0.23923 -0.23588 -0.31128 -0.23588 C -0.35746 -0.23588 -0.40972 -0.13148 -0.40972 -0.00139 C -0.40972 0.12847 -0.35746 0.23472 -0.31128 0.23472 C -0.23923 0.23472 -0.21493 0.11713 -0.20486 0.0456 L -0.19479 -0.04861 C -0.18541 -0.11967 -0.16215 -0.23588 -0.09861 -0.23588 C -0.04444 -0.23588 -3.05556E-6 -0.13148 -3.05556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323" b="-55323"/>
          <a:stretch/>
        </p:blipFill>
        <p:spPr>
          <a:xfrm>
            <a:off x="1862469" y="1961818"/>
            <a:ext cx="6269637" cy="4896182"/>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F99E188B-6C8E-6531-6901-0BCB184305E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239"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5CBA6FA6-82C0-7FF7-9DBB-07774682E7C8}"/>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DE30B75D-0A74-6204-B693-84D91B8847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F0793395-8D67-0736-DABB-38EB0281CD1E}"/>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9D305917-E482-38F7-3628-EE30376E45CD}"/>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cheetah</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E54A14F8-84A2-D397-52B3-806524D7BA7B}"/>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monkey</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023FCE35-6C89-1E59-8B5A-C1AA629358AD}"/>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monkey</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9C94F5E9-36EF-1DE7-D5B4-8BE213259279}"/>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cheetah</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1919261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1.11111E-6 -0.00139 C 1.11111E-6 0.12847 -0.04445 0.23472 -0.09861 0.23472 C -0.16215 0.23472 -0.18542 0.11713 -0.19479 0.0456 L -0.20486 -0.04861 C -0.21493 -0.11967 -0.23924 -0.23588 -0.31129 -0.23588 C -0.35747 -0.23588 -0.40972 -0.13148 -0.40972 -0.00139 C -0.40972 0.12847 -0.35747 0.23472 -0.31129 0.23472 C -0.23924 0.23472 -0.21493 0.11713 -0.20486 0.0456 L -0.19479 -0.04861 C -0.18542 -0.11967 -0.16215 -0.23588 -0.09861 -0.23588 C -0.04445 -0.23588 1.11111E-6 -0.13148 1.11111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58" b="-24358"/>
          <a:stretch/>
        </p:blipFill>
        <p:spPr>
          <a:xfrm flipH="1">
            <a:off x="1716665" y="2273612"/>
            <a:ext cx="5972247" cy="4663940"/>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8BE950FE-B2DF-785C-A2D6-D80473CDE2A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92879" y="-2820528"/>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AC1755D9-1DF7-EFC0-D67B-EA8E32E6B389}"/>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5AA167C4-200D-9EF2-758B-5C8CBD7EEC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B63C4001-8A8C-10E5-ADCF-DEFE6E2C3407}"/>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49F405BF-4BAF-8616-EE3E-430CA12EC611}"/>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tiger</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8C1AFBD1-8451-DD33-23A5-09A2859DB6A6}"/>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lion</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68C62FBC-A1F6-BAC2-7BBB-AC7D7219E3D7}"/>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tiger</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C2284720-9CD5-F30A-47E5-6C3651BB7C65}"/>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lion</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3238268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3.05556E-6 -0.00139 C -3.05556E-6 0.12847 -0.04444 0.23472 -0.09861 0.23472 C -0.16215 0.23472 -0.18541 0.11713 -0.19479 0.0456 L -0.20486 -0.04861 C -0.21493 -0.11967 -0.23923 -0.23588 -0.31128 -0.23588 C -0.35746 -0.23588 -0.40972 -0.13148 -0.40972 -0.00139 C -0.40972 0.12847 -0.35746 0.23472 -0.31128 0.23472 C -0.23923 0.23472 -0.21493 0.11713 -0.20486 0.0456 L -0.19479 -0.04861 C -0.18541 -0.11967 -0.16215 -0.23588 -0.09861 -0.23588 C -0.04444 -0.23588 -3.05556E-6 -0.13148 -3.05556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067" r="-16067"/>
          <a:stretch/>
        </p:blipFill>
        <p:spPr>
          <a:xfrm>
            <a:off x="2209558" y="2259106"/>
            <a:ext cx="4723536" cy="3688777"/>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721CA06A-67D4-A49D-8115-DFC601E7F7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7743" y="-3515472"/>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DB8E44DF-E724-9E3E-7F66-F890C9BDC73C}"/>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D23F08F2-81BE-051E-4478-4EDA22FCCA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5D434ACC-648B-FC9A-BA08-92E75FA6279B}"/>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E9F00783-199C-74B1-5C89-9D12D1CADA0B}"/>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monkey</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D2D7D880-6A45-5D6A-BEA7-0C8413B52910}"/>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E70051"/>
                </a:solidFill>
              </a:rPr>
              <a:t>polar </a:t>
            </a:r>
            <a:r>
              <a:rPr lang="es-ES" sz="3200" b="1" dirty="0" err="1">
                <a:solidFill>
                  <a:srgbClr val="E70051"/>
                </a:solidFill>
              </a:rPr>
              <a:t>bear</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60BC7102-E518-F990-05C8-C0F5E3675A5A}"/>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monkey</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6EFD58DC-A797-9416-F6F4-20EE5DB0A752}"/>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F2864B"/>
                </a:solidFill>
              </a:rPr>
              <a:t>polar </a:t>
            </a:r>
            <a:r>
              <a:rPr lang="es-ES" sz="3200" b="1" dirty="0" err="1">
                <a:solidFill>
                  <a:srgbClr val="F2864B"/>
                </a:solidFill>
              </a:rPr>
              <a:t>bear</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3914808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3.33333E-6 -0.00138 C 3.33333E-6 0.12848 -0.04445 0.23473 -0.09861 0.23473 C -0.16216 0.23473 -0.18542 0.11713 -0.19479 0.04561 L -0.20486 -0.04861 C -0.21493 -0.11967 -0.23924 -0.23588 -0.31129 -0.23588 C -0.35747 -0.23588 -0.40973 -0.13148 -0.40973 -0.00138 C -0.40973 0.12848 -0.35747 0.23473 -0.31129 0.23473 C -0.23924 0.23473 -0.21493 0.11713 -0.20486 0.04561 L -0.19479 -0.04861 C -0.18542 -0.11967 -0.16216 -0.23588 -0.09861 -0.23588 C -0.04445 -0.23588 3.33333E-6 -0.13148 3.33333E-6 -0.00138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451" b="-24451"/>
          <a:stretch/>
        </p:blipFill>
        <p:spPr>
          <a:xfrm flipH="1">
            <a:off x="2140795" y="1966082"/>
            <a:ext cx="6035016" cy="4712958"/>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08DF10B0-4DB6-7D52-D3CD-25DCA69339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4911"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7D5583CD-D28A-F129-300C-3BF1AB776FB7}"/>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95FBDE0E-3152-7B8E-A50E-F96DB65D80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969893F4-64AB-7A57-20CA-8A5D133CCF04}"/>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13" name="Rectangle 12">
            <a:extLst>
              <a:ext uri="{FF2B5EF4-FFF2-40B4-BE49-F238E27FC236}">
                <a16:creationId xmlns:a16="http://schemas.microsoft.com/office/drawing/2014/main" id="{D2F4A1C1-06FA-36DD-8F1D-076D4763A00B}"/>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rhino</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4" name="Rectangle 13">
            <a:extLst>
              <a:ext uri="{FF2B5EF4-FFF2-40B4-BE49-F238E27FC236}">
                <a16:creationId xmlns:a16="http://schemas.microsoft.com/office/drawing/2014/main" id="{04E7D487-6942-D01E-9498-D0DB16B822DE}"/>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snake</a:t>
            </a:r>
            <a:r>
              <a:rPr lang="es-ES" sz="3200" b="1" dirty="0" err="1">
                <a:solidFill>
                  <a:srgbClr val="E70051"/>
                </a:solidFill>
                <a:latin typeface="Wingdings 2" panose="05020102010507070707" pitchFamily="18" charset="2"/>
              </a:rPr>
              <a:t>O</a:t>
            </a:r>
            <a:endParaRPr lang="es-ES" sz="3200" b="1" dirty="0">
              <a:solidFill>
                <a:srgbClr val="E70051"/>
              </a:solidFill>
              <a:latin typeface="Wingdings 2" panose="05020102010507070707" pitchFamily="18" charset="2"/>
            </a:endParaRPr>
          </a:p>
        </p:txBody>
      </p:sp>
      <p:sp>
        <p:nvSpPr>
          <p:cNvPr id="15" name="answer 1">
            <a:extLst>
              <a:ext uri="{FF2B5EF4-FFF2-40B4-BE49-F238E27FC236}">
                <a16:creationId xmlns:a16="http://schemas.microsoft.com/office/drawing/2014/main" id="{14A3BC5E-2CE1-522F-9167-478DAE9668CB}"/>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rhino</a:t>
            </a:r>
            <a:endParaRPr lang="es-ES" sz="3200" b="1" dirty="0">
              <a:solidFill>
                <a:srgbClr val="F2864B"/>
              </a:solidFill>
              <a:latin typeface="Wingdings 2" panose="05020102010507070707" pitchFamily="18" charset="2"/>
            </a:endParaRPr>
          </a:p>
        </p:txBody>
      </p:sp>
      <p:sp>
        <p:nvSpPr>
          <p:cNvPr id="16" name="answer 2">
            <a:extLst>
              <a:ext uri="{FF2B5EF4-FFF2-40B4-BE49-F238E27FC236}">
                <a16:creationId xmlns:a16="http://schemas.microsoft.com/office/drawing/2014/main" id="{0748EEE3-19B6-3EC0-2C52-AA77838F0643}"/>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snake</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2046288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2.77778E-7 -0.00139 C -2.77778E-7 0.12847 -0.04444 0.23472 -0.09861 0.23472 C -0.16215 0.23472 -0.18542 0.11713 -0.19479 0.0456 L -0.20486 -0.04861 C -0.21493 -0.11967 -0.23924 -0.23588 -0.31128 -0.23588 C -0.35746 -0.23588 -0.40972 -0.13148 -0.40972 -0.00139 C -0.40972 0.12847 -0.35746 0.23472 -0.31128 0.23472 C -0.23924 0.23472 -0.21493 0.11713 -0.20486 0.0456 L -0.19479 -0.04861 C -0.18542 -0.11967 -0.16215 -0.23588 -0.09861 -0.23588 C -0.04444 -0.23588 -2.77778E-7 -0.13148 -2.77778E-7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31" b="-7931"/>
          <a:stretch/>
        </p:blipFill>
        <p:spPr>
          <a:xfrm flipH="1">
            <a:off x="2235599" y="2339267"/>
            <a:ext cx="4672801" cy="3649156"/>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D4876DFB-6DCC-6BBE-89C4-8D66AE3A46E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239"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0808A852-ABBA-715F-7F61-6B17069F0754}"/>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F7A9C17B-FCF1-AECF-BF9F-01B0ED19FA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67C66DF7-AEDB-597B-55BC-4143BF99938C}"/>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2248A90D-9525-0EB7-E97F-625A250A2F58}"/>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009540"/>
                </a:solidFill>
              </a:rPr>
              <a:t>polar </a:t>
            </a:r>
            <a:r>
              <a:rPr lang="es-ES" sz="3200" b="1" dirty="0" err="1">
                <a:solidFill>
                  <a:srgbClr val="009540"/>
                </a:solidFill>
              </a:rPr>
              <a:t>bear</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6C1369DD-DFC4-B412-925E-555F8C21DFE4}"/>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E70051"/>
                </a:solidFill>
              </a:rPr>
              <a:t>camel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89C49710-65AD-4652-4AF8-024CF6CCCC5B}"/>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F2864B"/>
                </a:solidFill>
              </a:rPr>
              <a:t>camel</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23745648-0708-4DF5-3C3B-FB48FF19F2B2}"/>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F2864B"/>
                </a:solidFill>
              </a:rPr>
              <a:t>polar </a:t>
            </a:r>
            <a:r>
              <a:rPr lang="es-ES" sz="3200" b="1" dirty="0" err="1">
                <a:solidFill>
                  <a:srgbClr val="F2864B"/>
                </a:solidFill>
              </a:rPr>
              <a:t>bear</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2334229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1.11111E-6 -0.00139 C 1.11111E-6 0.12847 -0.04445 0.23472 -0.09861 0.23472 C -0.16215 0.23472 -0.18542 0.11713 -0.19479 0.0456 L -0.20486 -0.04861 C -0.21493 -0.11967 -0.23924 -0.23588 -0.31129 -0.23588 C -0.35747 -0.23588 -0.40972 -0.13148 -0.40972 -0.00139 C -0.40972 0.12847 -0.35747 0.23472 -0.31129 0.23472 C -0.23924 0.23472 -0.21493 0.11713 -0.20486 0.0456 L -0.19479 -0.04861 C -0.18542 -0.11967 -0.16215 -0.23588 -0.09861 -0.23588 C -0.04445 -0.23588 1.11111E-6 -0.13148 1.11111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766" b="-15766"/>
          <a:stretch/>
        </p:blipFill>
        <p:spPr>
          <a:xfrm flipH="1">
            <a:off x="750845" y="1216083"/>
            <a:ext cx="6851225" cy="5350365"/>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E1C520B5-8633-5BF6-B5C7-7192CD4A835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9183"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FAD351C7-5717-79E0-A792-E65DBFA60B7E}"/>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7E8A9FA5-7798-854E-175F-D61096427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809540DC-03C7-B63B-5FCE-E33C7EB1651A}"/>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1242F242-330C-ECBB-C2D2-3F1CE149213E}"/>
              </a:ext>
            </a:extLst>
          </p:cNvPr>
          <p:cNvSpPr/>
          <p:nvPr/>
        </p:nvSpPr>
        <p:spPr>
          <a:xfrm>
            <a:off x="1493746"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elephant</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5FACF064-E179-3C20-A605-2ABE63654A31}"/>
              </a:ext>
            </a:extLst>
          </p:cNvPr>
          <p:cNvSpPr/>
          <p:nvPr/>
        </p:nvSpPr>
        <p:spPr>
          <a:xfrm>
            <a:off x="4661481"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rhino</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6C450527-3559-8C52-A218-6B73D42CF25F}"/>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elephant</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12D57183-C133-59FE-A695-B74732C87678}"/>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rhino</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2467793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8.33333E-7 -0.00139 C -8.33333E-7 0.12847 -0.04444 0.23472 -0.09861 0.23472 C -0.16215 0.23472 -0.18542 0.11713 -0.19479 0.0456 L -0.20486 -0.04861 C -0.21493 -0.11967 -0.23924 -0.23588 -0.31128 -0.23588 C -0.35746 -0.23588 -0.40972 -0.13148 -0.40972 -0.00139 C -0.40972 0.12847 -0.35746 0.23472 -0.31128 0.23472 C -0.23924 0.23472 -0.21493 0.11713 -0.20486 0.0456 L -0.19479 -0.04861 C -0.18542 -0.11967 -0.16215 -0.23588 -0.09861 -0.23588 C -0.04444 -0.23588 -8.33333E-7 -0.13148 -8.33333E-7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638" r="-21638"/>
          <a:stretch/>
        </p:blipFill>
        <p:spPr>
          <a:xfrm>
            <a:off x="2087007" y="1586971"/>
            <a:ext cx="5631605" cy="4397920"/>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59C69A26-C8A5-3F73-51B6-7F2E74EB29E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74139" y="-2851373"/>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7610AF9E-0739-A332-DFA5-237D1202755E}"/>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025AB5E3-F912-F63E-1FD8-8DF0CBC3D4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D82009DD-61A4-F622-7449-A0ABEDB8D63D}"/>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4FA67B13-3A4C-6C9A-2428-64FC2BC9F661}"/>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009540"/>
                </a:solidFill>
              </a:rPr>
              <a:t>camel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073F5DFC-35F9-4707-EB0A-81B4653EB4AA}"/>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giraffe</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8347F689-81D8-8DE1-FBC1-2945CE9777B1}"/>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giraffe</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D98A692A-DC2C-4863-9A81-46AF1C32E303}"/>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F2864B"/>
                </a:solidFill>
              </a:rPr>
              <a:t>camel</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298268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2.22222E-6 -0.00139 C 2.22222E-6 0.12848 -0.04445 0.23473 -0.09861 0.23473 C -0.16215 0.23473 -0.18542 0.11713 -0.19479 0.04561 L -0.20486 -0.04861 C -0.21493 -0.11967 -0.23924 -0.23588 -0.31129 -0.23588 C -0.35747 -0.23588 -0.40972 -0.13148 -0.40972 -0.00139 C -0.40972 0.12848 -0.35747 0.23473 -0.31129 0.23473 C -0.23924 0.23473 -0.21493 0.11713 -0.20486 0.04561 L -0.19479 -0.04861 C -0.18542 -0.11967 -0.16215 -0.23588 -0.09861 -0.23588 C -0.04445 -0.23588 2.22222E-6 -0.13148 2.22222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a:blip r:embed="rId3" cstate="screen">
            <a:extLst>
              <a:ext uri="{28A0092B-C50C-407E-A947-70E740481C1C}">
                <a14:useLocalDpi xmlns:a14="http://schemas.microsoft.com/office/drawing/2010/main"/>
              </a:ext>
            </a:extLst>
          </a:blip>
          <a:srcRect l="869" r="869"/>
          <a:stretch/>
        </p:blipFill>
        <p:spPr>
          <a:xfrm flipH="1">
            <a:off x="2427246" y="2868705"/>
            <a:ext cx="3478272" cy="2716306"/>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B0CC0094-7D4B-41A6-BC41-BBF2A9874E9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8060"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1760E4C0-89B9-8402-9673-9BB50189E8B3}"/>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C96B3E2A-B647-F37F-B3EF-559482B28D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A42A9B8E-932F-B9D0-9932-8789BB4B0F99}"/>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57039014-13E3-EECB-A355-EDA138521182}"/>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snake</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ADADB795-E324-AF48-F01C-BB8006138432}"/>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monkey</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EE5179ED-2573-8043-474F-55E1E3BDB256}"/>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monkey</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480C430E-7148-12A9-03C1-041272A77886}"/>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snake</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3919925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4.16667E-6 -0.00139 C -4.16667E-6 0.12847 -0.04444 0.23472 -0.09861 0.23472 C -0.16215 0.23472 -0.18541 0.11713 -0.19479 0.0456 L -0.20486 -0.04861 C -0.21493 -0.11967 -0.23923 -0.23588 -0.31128 -0.23588 C -0.35746 -0.23588 -0.40972 -0.13148 -0.40972 -0.00139 C -0.40972 0.12847 -0.35746 0.23472 -0.31128 0.23472 C -0.23923 0.23472 -0.21493 0.11713 -0.20486 0.0456 L -0.19479 -0.04861 C -0.18541 -0.11967 -0.16215 -0.23588 -0.09861 -0.23588 C -0.04444 -0.23588 -4.16667E-6 -0.13148 -4.16667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259" b="-39259"/>
          <a:stretch/>
        </p:blipFill>
        <p:spPr>
          <a:xfrm flipH="1">
            <a:off x="1436507" y="1961818"/>
            <a:ext cx="6269637" cy="4896182"/>
          </a:xfrm>
          <a:prstGeom prst="rect">
            <a:avLst/>
          </a:prstGeom>
          <a:effectLst>
            <a:outerShdw dist="38100" dir="5400000" algn="t" rotWithShape="0">
              <a:prstClr val="black">
                <a:alpha val="20000"/>
              </a:prstClr>
            </a:outerShdw>
          </a:effectLst>
        </p:spPr>
      </p:pic>
      <p:pic>
        <p:nvPicPr>
          <p:cNvPr id="2" name="Binoculars">
            <a:extLst>
              <a:ext uri="{FF2B5EF4-FFF2-40B4-BE49-F238E27FC236}">
                <a16:creationId xmlns:a16="http://schemas.microsoft.com/office/drawing/2014/main" id="{A26283D9-CC0D-D14F-9EDB-972D786B749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3151" y="-2650205"/>
            <a:ext cx="17716500" cy="125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n you guess">
            <a:extLst>
              <a:ext uri="{FF2B5EF4-FFF2-40B4-BE49-F238E27FC236}">
                <a16:creationId xmlns:a16="http://schemas.microsoft.com/office/drawing/2014/main" id="{C12D6D87-4958-71C0-DA35-799E9C71E036}"/>
              </a:ext>
            </a:extLst>
          </p:cNvPr>
          <p:cNvSpPr txBox="1">
            <a:spLocks noChangeArrowheads="1"/>
          </p:cNvSpPr>
          <p:nvPr/>
        </p:nvSpPr>
        <p:spPr bwMode="auto">
          <a:xfrm>
            <a:off x="2729989" y="535310"/>
            <a:ext cx="3684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3200" b="1" dirty="0">
                <a:solidFill>
                  <a:schemeClr val="bg1"/>
                </a:solidFill>
                <a:ea typeface="Sassoon Infant Rg" panose="02000503030000020003" pitchFamily="50" charset="0"/>
                <a:cs typeface="Sassoon Infant Rg" panose="02000503030000020003" pitchFamily="50" charset="0"/>
              </a:rPr>
              <a:t>What can you see?</a:t>
            </a:r>
            <a:endParaRPr lang="en-GB" altLang="en-US" sz="2000" b="1" dirty="0">
              <a:solidFill>
                <a:schemeClr val="bg1"/>
              </a:solidFill>
              <a:ea typeface="Sassoon Infant Rg" panose="02000503030000020003" pitchFamily="50" charset="0"/>
              <a:cs typeface="Sassoon Infant Rg" panose="02000503030000020003" pitchFamily="50" charset="0"/>
            </a:endParaRPr>
          </a:p>
        </p:txBody>
      </p:sp>
      <p:pic>
        <p:nvPicPr>
          <p:cNvPr id="5" name="Picture 5">
            <a:extLst>
              <a:ext uri="{FF2B5EF4-FFF2-40B4-BE49-F238E27FC236}">
                <a16:creationId xmlns:a16="http://schemas.microsoft.com/office/drawing/2014/main" id="{62CC685E-3B10-F5A6-274B-CC368C6A38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487" r="-73487"/>
          <a:stretch/>
        </p:blipFill>
        <p:spPr>
          <a:xfrm flipH="1">
            <a:off x="7377887" y="4250780"/>
            <a:ext cx="2063099" cy="2328311"/>
          </a:xfrm>
          <a:prstGeom prst="rect">
            <a:avLst/>
          </a:prstGeom>
        </p:spPr>
      </p:pic>
      <p:sp>
        <p:nvSpPr>
          <p:cNvPr id="6" name="Answer">
            <a:extLst>
              <a:ext uri="{FF2B5EF4-FFF2-40B4-BE49-F238E27FC236}">
                <a16:creationId xmlns:a16="http://schemas.microsoft.com/office/drawing/2014/main" id="{D8EA8033-1425-65C9-7961-BE5272C7E6D8}"/>
              </a:ext>
            </a:extLst>
          </p:cNvPr>
          <p:cNvSpPr txBox="1"/>
          <p:nvPr/>
        </p:nvSpPr>
        <p:spPr bwMode="auto">
          <a:xfrm>
            <a:off x="1711056" y="5043990"/>
            <a:ext cx="5721889" cy="584775"/>
          </a:xfrm>
          <a:prstGeom prst="rect">
            <a:avLst/>
          </a:prstGeom>
          <a:noFill/>
          <a:ln>
            <a:noFill/>
          </a:ln>
        </p:spPr>
        <p:txBody>
          <a:bodyPr wrap="square">
            <a:spAutoFit/>
          </a:bodyPr>
          <a:lstStyle/>
          <a:p>
            <a:pPr algn="ctr">
              <a:defRPr/>
            </a:pPr>
            <a:r>
              <a:rPr lang="en-GB" sz="3200" b="1" dirty="0">
                <a:ln w="12700">
                  <a:noFill/>
                </a:ln>
                <a:solidFill>
                  <a:srgbClr val="F2864B"/>
                </a:solidFill>
                <a:latin typeface="Twinkl" pitchFamily="2" charset="77"/>
              </a:rPr>
              <a:t>I see a </a:t>
            </a:r>
            <a:r>
              <a:rPr lang="en-GB" sz="3200" b="1" u="sng" dirty="0">
                <a:ln w="12700">
                  <a:noFill/>
                </a:ln>
                <a:solidFill>
                  <a:srgbClr val="F2864B"/>
                </a:solidFill>
                <a:latin typeface="Twinkl" pitchFamily="2" charset="77"/>
              </a:rPr>
              <a:t>	                  </a:t>
            </a:r>
            <a:r>
              <a:rPr lang="en-GB" sz="3200" b="1" dirty="0">
                <a:ln w="12700">
                  <a:noFill/>
                </a:ln>
                <a:solidFill>
                  <a:srgbClr val="F2864B"/>
                </a:solidFill>
                <a:latin typeface="Twinkl" pitchFamily="2" charset="77"/>
              </a:rPr>
              <a:t>.</a:t>
            </a:r>
          </a:p>
        </p:txBody>
      </p:sp>
      <p:sp>
        <p:nvSpPr>
          <p:cNvPr id="9" name="Rectangle 8">
            <a:extLst>
              <a:ext uri="{FF2B5EF4-FFF2-40B4-BE49-F238E27FC236}">
                <a16:creationId xmlns:a16="http://schemas.microsoft.com/office/drawing/2014/main" id="{9DF63ACF-5470-85EF-4EBA-2EE4AFB0E5EA}"/>
              </a:ext>
            </a:extLst>
          </p:cNvPr>
          <p:cNvSpPr/>
          <p:nvPr/>
        </p:nvSpPr>
        <p:spPr>
          <a:xfrm>
            <a:off x="4659142" y="5796394"/>
            <a:ext cx="2924197" cy="686663"/>
          </a:xfrm>
          <a:prstGeom prst="rect">
            <a:avLst/>
          </a:prstGeom>
          <a:solidFill>
            <a:srgbClr val="CFE09B"/>
          </a:solidFill>
          <a:ln w="571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009540"/>
                </a:solidFill>
              </a:rPr>
              <a:t>hippo</a:t>
            </a:r>
            <a:r>
              <a:rPr lang="es-ES" sz="3200" b="1" dirty="0">
                <a:solidFill>
                  <a:srgbClr val="009540"/>
                </a:solidFill>
              </a:rPr>
              <a:t> </a:t>
            </a:r>
            <a:r>
              <a:rPr lang="es-ES" sz="3200" b="1" dirty="0">
                <a:solidFill>
                  <a:srgbClr val="009540"/>
                </a:solidFill>
                <a:latin typeface="Wingdings 2" panose="05020102010507070707" pitchFamily="18" charset="2"/>
              </a:rPr>
              <a:t>P</a:t>
            </a:r>
          </a:p>
        </p:txBody>
      </p:sp>
      <p:sp>
        <p:nvSpPr>
          <p:cNvPr id="10" name="Rectangle 9">
            <a:extLst>
              <a:ext uri="{FF2B5EF4-FFF2-40B4-BE49-F238E27FC236}">
                <a16:creationId xmlns:a16="http://schemas.microsoft.com/office/drawing/2014/main" id="{1986B87C-7CB4-F981-2491-F9226568F7D3}"/>
              </a:ext>
            </a:extLst>
          </p:cNvPr>
          <p:cNvSpPr/>
          <p:nvPr/>
        </p:nvSpPr>
        <p:spPr>
          <a:xfrm>
            <a:off x="1485376" y="5796394"/>
            <a:ext cx="2924197" cy="686663"/>
          </a:xfrm>
          <a:prstGeom prst="rect">
            <a:avLst/>
          </a:prstGeom>
          <a:solidFill>
            <a:srgbClr val="F9CBCB"/>
          </a:solidFill>
          <a:ln w="57150">
            <a:solidFill>
              <a:srgbClr val="E7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E70051"/>
                </a:solidFill>
              </a:rPr>
              <a:t>rhino</a:t>
            </a:r>
            <a:r>
              <a:rPr lang="es-ES" sz="3200" b="1" dirty="0">
                <a:solidFill>
                  <a:srgbClr val="E70051"/>
                </a:solidFill>
              </a:rPr>
              <a:t> </a:t>
            </a:r>
            <a:r>
              <a:rPr lang="es-ES" sz="3200" b="1" dirty="0">
                <a:solidFill>
                  <a:srgbClr val="E70051"/>
                </a:solidFill>
                <a:latin typeface="Wingdings 2" panose="05020102010507070707" pitchFamily="18" charset="2"/>
              </a:rPr>
              <a:t>O</a:t>
            </a:r>
          </a:p>
        </p:txBody>
      </p:sp>
      <p:sp>
        <p:nvSpPr>
          <p:cNvPr id="11" name="answer 1">
            <a:extLst>
              <a:ext uri="{FF2B5EF4-FFF2-40B4-BE49-F238E27FC236}">
                <a16:creationId xmlns:a16="http://schemas.microsoft.com/office/drawing/2014/main" id="{D9294514-F732-A075-E72D-0D4F076CE0B0}"/>
              </a:ext>
            </a:extLst>
          </p:cNvPr>
          <p:cNvSpPr/>
          <p:nvPr/>
        </p:nvSpPr>
        <p:spPr>
          <a:xfrm>
            <a:off x="1485376" y="5796394"/>
            <a:ext cx="2949306"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rhino</a:t>
            </a:r>
            <a:endParaRPr lang="es-ES" sz="3200" b="1" dirty="0">
              <a:solidFill>
                <a:srgbClr val="F2864B"/>
              </a:solidFill>
              <a:latin typeface="Wingdings 2" panose="05020102010507070707" pitchFamily="18" charset="2"/>
            </a:endParaRPr>
          </a:p>
        </p:txBody>
      </p:sp>
      <p:sp>
        <p:nvSpPr>
          <p:cNvPr id="12" name="answer 2">
            <a:extLst>
              <a:ext uri="{FF2B5EF4-FFF2-40B4-BE49-F238E27FC236}">
                <a16:creationId xmlns:a16="http://schemas.microsoft.com/office/drawing/2014/main" id="{DD87538F-3B15-AECB-356D-69C0EF5D79F4}"/>
              </a:ext>
            </a:extLst>
          </p:cNvPr>
          <p:cNvSpPr/>
          <p:nvPr/>
        </p:nvSpPr>
        <p:spPr>
          <a:xfrm>
            <a:off x="4669851" y="5796394"/>
            <a:ext cx="2924197" cy="686663"/>
          </a:xfrm>
          <a:prstGeom prst="rect">
            <a:avLst/>
          </a:prstGeom>
          <a:solidFill>
            <a:schemeClr val="bg1"/>
          </a:solidFill>
          <a:ln w="57150">
            <a:solidFill>
              <a:srgbClr val="F2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rgbClr val="F2864B"/>
                </a:solidFill>
              </a:rPr>
              <a:t>hippo</a:t>
            </a:r>
            <a:endParaRPr lang="es-ES" sz="3200" b="1" dirty="0">
              <a:solidFill>
                <a:srgbClr val="F2864B"/>
              </a:solidFill>
              <a:latin typeface="Wingdings 2" panose="05020102010507070707" pitchFamily="18" charset="2"/>
            </a:endParaRPr>
          </a:p>
        </p:txBody>
      </p:sp>
    </p:spTree>
    <p:extLst>
      <p:ext uri="{BB962C8B-B14F-4D97-AF65-F5344CB8AC3E}">
        <p14:creationId xmlns:p14="http://schemas.microsoft.com/office/powerpoint/2010/main" val="542068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2000" fill="hold" nodeType="withEffect">
                                  <p:stCondLst>
                                    <p:cond delay="0"/>
                                  </p:stCondLst>
                                  <p:childTnLst>
                                    <p:animMotion origin="layout" path="M -2.22222E-6 -0.00139 C -2.22222E-6 0.12847 -0.04444 0.23472 -0.09861 0.23472 C -0.16215 0.23472 -0.18541 0.11713 -0.19479 0.0456 L -0.20486 -0.04861 C -0.21493 -0.11967 -0.23923 -0.23588 -0.31128 -0.23588 C -0.35746 -0.23588 -0.40972 -0.13148 -0.40972 -0.00139 C -0.40972 0.12847 -0.35746 0.23472 -0.31128 0.23472 C -0.23923 0.23472 -0.21493 0.11713 -0.20486 0.0456 L -0.19479 -0.04861 C -0.18541 -0.11967 -0.16215 -0.23588 -0.09861 -0.23588 C -0.04444 -0.23588 -2.22222E-6 -0.13148 -2.22222E-6 -0.00139 Z " pathEditMode="relative" rAng="0" ptsTypes="AAAAAAAAAAA">
                                      <p:cBhvr>
                                        <p:cTn id="6" dur="8000" fill="hold"/>
                                        <p:tgtEl>
                                          <p:spTgt spid="2"/>
                                        </p:tgtEl>
                                        <p:attrNameLst>
                                          <p:attrName>ppt_x</p:attrName>
                                          <p:attrName>ppt_y</p:attrName>
                                        </p:attrNameLst>
                                      </p:cBhvr>
                                      <p:rCtr x="-20486"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981935F-9D06-6CDE-669E-B8EF098757CC}"/>
              </a:ext>
            </a:extLst>
          </p:cNvPr>
          <p:cNvSpPr/>
          <p:nvPr/>
        </p:nvSpPr>
        <p:spPr>
          <a:xfrm>
            <a:off x="454140" y="413493"/>
            <a:ext cx="8242743" cy="599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8" name="BACKGROUND">
            <a:extLst>
              <a:ext uri="{FF2B5EF4-FFF2-40B4-BE49-F238E27FC236}">
                <a16:creationId xmlns:a16="http://schemas.microsoft.com/office/drawing/2014/main" id="{686B5579-2125-62E8-A5D1-228AC1F2A6EC}"/>
              </a:ext>
            </a:extLst>
          </p:cNvPr>
          <p:cNvPicPr>
            <a:picLocks noChangeAspect="1"/>
          </p:cNvPicPr>
          <p:nvPr/>
        </p:nvPicPr>
        <p:blipFill rotWithShape="1">
          <a:blip r:embed="rId2" cstate="screen">
            <a:alphaModFix amt="32000"/>
            <a:extLst>
              <a:ext uri="{28A0092B-C50C-407E-A947-70E740481C1C}">
                <a14:useLocalDpi xmlns:a14="http://schemas.microsoft.com/office/drawing/2010/main"/>
              </a:ext>
            </a:extLst>
          </a:blip>
          <a:srcRect l="11757" t="-6836" r="6449" b="23916"/>
          <a:stretch/>
        </p:blipFill>
        <p:spPr>
          <a:xfrm>
            <a:off x="454508" y="498044"/>
            <a:ext cx="8214693" cy="5889821"/>
          </a:xfrm>
          <a:prstGeom prst="rect">
            <a:avLst/>
          </a:prstGeom>
        </p:spPr>
      </p:pic>
      <p:sp>
        <p:nvSpPr>
          <p:cNvPr id="2" name="Right Triangle 1">
            <a:extLst>
              <a:ext uri="{FF2B5EF4-FFF2-40B4-BE49-F238E27FC236}">
                <a16:creationId xmlns:a16="http://schemas.microsoft.com/office/drawing/2014/main" id="{1D420D35-18F7-487A-B44D-0F9F380E39A7}"/>
              </a:ext>
            </a:extLst>
          </p:cNvPr>
          <p:cNvSpPr/>
          <p:nvPr/>
        </p:nvSpPr>
        <p:spPr>
          <a:xfrm flipH="1" flipV="1">
            <a:off x="166766" y="1276891"/>
            <a:ext cx="279004" cy="263134"/>
          </a:xfrm>
          <a:prstGeom prst="rtTriangle">
            <a:avLst/>
          </a:prstGeom>
          <a:solidFill>
            <a:srgbClr val="503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605577"/>
            <a:ext cx="9290059" cy="812801"/>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sp>
        <p:nvSpPr>
          <p:cNvPr id="8" name="Can you guess">
            <a:extLst>
              <a:ext uri="{FF2B5EF4-FFF2-40B4-BE49-F238E27FC236}">
                <a16:creationId xmlns:a16="http://schemas.microsoft.com/office/drawing/2014/main" id="{FBB28CFB-440A-6F36-0369-18D908DF1203}"/>
              </a:ext>
            </a:extLst>
          </p:cNvPr>
          <p:cNvSpPr txBox="1">
            <a:spLocks noChangeArrowheads="1"/>
          </p:cNvSpPr>
          <p:nvPr/>
        </p:nvSpPr>
        <p:spPr bwMode="auto">
          <a:xfrm>
            <a:off x="520267" y="615402"/>
            <a:ext cx="8103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800" b="1" dirty="0">
                <a:solidFill>
                  <a:schemeClr val="bg1"/>
                </a:solidFill>
                <a:ea typeface="Sassoon Infant Rg" panose="02000503030000020003" pitchFamily="50" charset="0"/>
                <a:cs typeface="Sassoon Infant Rg" panose="02000503030000020003" pitchFamily="50" charset="0"/>
              </a:rPr>
              <a:t>Name the zoo animals</a:t>
            </a:r>
            <a:endParaRPr lang="en-GB" altLang="en-US" sz="2400" dirty="0">
              <a:solidFill>
                <a:schemeClr val="bg1"/>
              </a:solidFill>
              <a:ea typeface="Sassoon Infant Rg" panose="02000503030000020003" pitchFamily="50" charset="0"/>
              <a:cs typeface="Sassoon Infant Rg" panose="02000503030000020003" pitchFamily="50" charset="0"/>
            </a:endParaRPr>
          </a:p>
        </p:txBody>
      </p:sp>
      <p:sp>
        <p:nvSpPr>
          <p:cNvPr id="36" name="-EL LEON">
            <a:extLst>
              <a:ext uri="{FF2B5EF4-FFF2-40B4-BE49-F238E27FC236}">
                <a16:creationId xmlns:a16="http://schemas.microsoft.com/office/drawing/2014/main" id="{6C924D9A-E641-74DD-DB27-E10E75107B75}"/>
              </a:ext>
            </a:extLst>
          </p:cNvPr>
          <p:cNvSpPr/>
          <p:nvPr/>
        </p:nvSpPr>
        <p:spPr>
          <a:xfrm>
            <a:off x="557829" y="2035837"/>
            <a:ext cx="2484079"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50" name="Redondear rectángulo de una esquina 49">
            <a:extLst>
              <a:ext uri="{FF2B5EF4-FFF2-40B4-BE49-F238E27FC236}">
                <a16:creationId xmlns:a16="http://schemas.microsoft.com/office/drawing/2014/main" id="{213EF4FD-823F-908F-263B-84D90637CD9E}"/>
              </a:ext>
            </a:extLst>
          </p:cNvPr>
          <p:cNvSpPr/>
          <p:nvPr/>
        </p:nvSpPr>
        <p:spPr>
          <a:xfrm>
            <a:off x="557830" y="3110714"/>
            <a:ext cx="2484078"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53" name="OSO POLAR">
            <a:extLst>
              <a:ext uri="{FF2B5EF4-FFF2-40B4-BE49-F238E27FC236}">
                <a16:creationId xmlns:a16="http://schemas.microsoft.com/office/drawing/2014/main" id="{CD127E60-78FC-633D-44DC-421F501F1AF2}"/>
              </a:ext>
            </a:extLst>
          </p:cNvPr>
          <p:cNvSpPr/>
          <p:nvPr/>
        </p:nvSpPr>
        <p:spPr>
          <a:xfrm>
            <a:off x="557829" y="4117628"/>
            <a:ext cx="2484077"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56" name="Redondear rectángulo de una esquina 55">
            <a:extLst>
              <a:ext uri="{FF2B5EF4-FFF2-40B4-BE49-F238E27FC236}">
                <a16:creationId xmlns:a16="http://schemas.microsoft.com/office/drawing/2014/main" id="{7AD40F71-A314-DA84-91E5-39B6AD94DAE8}"/>
              </a:ext>
            </a:extLst>
          </p:cNvPr>
          <p:cNvSpPr/>
          <p:nvPr/>
        </p:nvSpPr>
        <p:spPr>
          <a:xfrm>
            <a:off x="557830" y="5171513"/>
            <a:ext cx="2498380"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84" name="CuadroTexto 83">
            <a:extLst>
              <a:ext uri="{FF2B5EF4-FFF2-40B4-BE49-F238E27FC236}">
                <a16:creationId xmlns:a16="http://schemas.microsoft.com/office/drawing/2014/main" id="{0E0B44C2-AE4E-6DAD-E251-5730C58D8A35}"/>
              </a:ext>
            </a:extLst>
          </p:cNvPr>
          <p:cNvSpPr txBox="1"/>
          <p:nvPr/>
        </p:nvSpPr>
        <p:spPr>
          <a:xfrm>
            <a:off x="557830" y="4278548"/>
            <a:ext cx="1481702" cy="343364"/>
          </a:xfrm>
          <a:prstGeom prst="rect">
            <a:avLst/>
          </a:prstGeom>
          <a:noFill/>
        </p:spPr>
        <p:txBody>
          <a:bodyPr wrap="square">
            <a:spAutoFit/>
          </a:bodyPr>
          <a:lstStyle/>
          <a:p>
            <a:pPr>
              <a:lnSpc>
                <a:spcPts val="1900"/>
              </a:lnSpc>
            </a:pPr>
            <a:r>
              <a:rPr lang="es-ES" b="1" dirty="0"/>
              <a:t>polar </a:t>
            </a:r>
            <a:r>
              <a:rPr lang="es-ES" b="1" dirty="0" err="1"/>
              <a:t>bear</a:t>
            </a:r>
            <a:endParaRPr lang="es-ES" b="1" dirty="0">
              <a:solidFill>
                <a:schemeClr val="tx1"/>
              </a:solidFill>
            </a:endParaRPr>
          </a:p>
        </p:txBody>
      </p:sp>
      <p:sp>
        <p:nvSpPr>
          <p:cNvPr id="87" name="CuadroTexto 86">
            <a:extLst>
              <a:ext uri="{FF2B5EF4-FFF2-40B4-BE49-F238E27FC236}">
                <a16:creationId xmlns:a16="http://schemas.microsoft.com/office/drawing/2014/main" id="{D6CE5F6B-DD40-7D17-1432-204D04EA0104}"/>
              </a:ext>
            </a:extLst>
          </p:cNvPr>
          <p:cNvSpPr txBox="1"/>
          <p:nvPr/>
        </p:nvSpPr>
        <p:spPr>
          <a:xfrm>
            <a:off x="545320" y="3240876"/>
            <a:ext cx="1026805" cy="343364"/>
          </a:xfrm>
          <a:prstGeom prst="rect">
            <a:avLst/>
          </a:prstGeom>
          <a:noFill/>
        </p:spPr>
        <p:txBody>
          <a:bodyPr wrap="square">
            <a:spAutoFit/>
          </a:bodyPr>
          <a:lstStyle/>
          <a:p>
            <a:pPr>
              <a:lnSpc>
                <a:spcPts val="1900"/>
              </a:lnSpc>
            </a:pPr>
            <a:r>
              <a:rPr lang="es-ES" b="1" dirty="0" err="1"/>
              <a:t>giraffe</a:t>
            </a:r>
            <a:endParaRPr lang="es-ES" b="1" dirty="0">
              <a:solidFill>
                <a:schemeClr val="tx1"/>
              </a:solidFill>
            </a:endParaRPr>
          </a:p>
        </p:txBody>
      </p:sp>
      <p:sp>
        <p:nvSpPr>
          <p:cNvPr id="91" name="CuadroTexto 90">
            <a:extLst>
              <a:ext uri="{FF2B5EF4-FFF2-40B4-BE49-F238E27FC236}">
                <a16:creationId xmlns:a16="http://schemas.microsoft.com/office/drawing/2014/main" id="{10D7A1E3-3A09-C21F-D2A8-339492FE8D19}"/>
              </a:ext>
            </a:extLst>
          </p:cNvPr>
          <p:cNvSpPr txBox="1"/>
          <p:nvPr/>
        </p:nvSpPr>
        <p:spPr>
          <a:xfrm>
            <a:off x="557829" y="2177506"/>
            <a:ext cx="1176977" cy="343364"/>
          </a:xfrm>
          <a:prstGeom prst="rect">
            <a:avLst/>
          </a:prstGeom>
          <a:noFill/>
        </p:spPr>
        <p:txBody>
          <a:bodyPr wrap="square">
            <a:spAutoFit/>
          </a:bodyPr>
          <a:lstStyle/>
          <a:p>
            <a:pPr>
              <a:lnSpc>
                <a:spcPts val="1900"/>
              </a:lnSpc>
            </a:pPr>
            <a:r>
              <a:rPr lang="es-ES" b="1" dirty="0" err="1"/>
              <a:t>elephant</a:t>
            </a:r>
            <a:endParaRPr lang="es-ES" b="1" dirty="0">
              <a:solidFill>
                <a:schemeClr val="tx1"/>
              </a:solidFill>
            </a:endParaRPr>
          </a:p>
        </p:txBody>
      </p:sp>
      <p:sp>
        <p:nvSpPr>
          <p:cNvPr id="93" name="CuadroTexto 92">
            <a:extLst>
              <a:ext uri="{FF2B5EF4-FFF2-40B4-BE49-F238E27FC236}">
                <a16:creationId xmlns:a16="http://schemas.microsoft.com/office/drawing/2014/main" id="{3EFBF37E-DC51-97F4-181B-CCD71483612B}"/>
              </a:ext>
            </a:extLst>
          </p:cNvPr>
          <p:cNvSpPr txBox="1"/>
          <p:nvPr/>
        </p:nvSpPr>
        <p:spPr>
          <a:xfrm>
            <a:off x="545321" y="5322526"/>
            <a:ext cx="1289420" cy="343364"/>
          </a:xfrm>
          <a:prstGeom prst="rect">
            <a:avLst/>
          </a:prstGeom>
          <a:noFill/>
        </p:spPr>
        <p:txBody>
          <a:bodyPr wrap="square">
            <a:spAutoFit/>
          </a:bodyPr>
          <a:lstStyle/>
          <a:p>
            <a:pPr>
              <a:lnSpc>
                <a:spcPts val="1900"/>
              </a:lnSpc>
            </a:pPr>
            <a:r>
              <a:rPr lang="es-ES" b="1" dirty="0" err="1"/>
              <a:t>monkey</a:t>
            </a:r>
            <a:endParaRPr lang="es-ES" b="1" dirty="0">
              <a:solidFill>
                <a:schemeClr val="tx1"/>
              </a:solidFill>
            </a:endParaRPr>
          </a:p>
        </p:txBody>
      </p:sp>
      <p:sp>
        <p:nvSpPr>
          <p:cNvPr id="96" name="Redondear rectángulo de una esquina 95">
            <a:extLst>
              <a:ext uri="{FF2B5EF4-FFF2-40B4-BE49-F238E27FC236}">
                <a16:creationId xmlns:a16="http://schemas.microsoft.com/office/drawing/2014/main" id="{5ED95A21-05C4-4105-B0F3-B572209A52F3}"/>
              </a:ext>
            </a:extLst>
          </p:cNvPr>
          <p:cNvSpPr/>
          <p:nvPr/>
        </p:nvSpPr>
        <p:spPr>
          <a:xfrm>
            <a:off x="3244175" y="2035837"/>
            <a:ext cx="2498381"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00" name="Redondear rectángulo de una esquina 99">
            <a:extLst>
              <a:ext uri="{FF2B5EF4-FFF2-40B4-BE49-F238E27FC236}">
                <a16:creationId xmlns:a16="http://schemas.microsoft.com/office/drawing/2014/main" id="{AD7FE17D-BC88-2EC6-9539-9CC52CD723FA}"/>
              </a:ext>
            </a:extLst>
          </p:cNvPr>
          <p:cNvSpPr/>
          <p:nvPr/>
        </p:nvSpPr>
        <p:spPr>
          <a:xfrm>
            <a:off x="3244176" y="3110714"/>
            <a:ext cx="2504516"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04" name="OSO POLAR">
            <a:extLst>
              <a:ext uri="{FF2B5EF4-FFF2-40B4-BE49-F238E27FC236}">
                <a16:creationId xmlns:a16="http://schemas.microsoft.com/office/drawing/2014/main" id="{D8969432-62F7-045B-4E08-8DA3FC10BF7A}"/>
              </a:ext>
            </a:extLst>
          </p:cNvPr>
          <p:cNvSpPr/>
          <p:nvPr/>
        </p:nvSpPr>
        <p:spPr>
          <a:xfrm>
            <a:off x="3244176" y="4117628"/>
            <a:ext cx="2512150"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08" name="Redondear rectángulo de una esquina 107">
            <a:extLst>
              <a:ext uri="{FF2B5EF4-FFF2-40B4-BE49-F238E27FC236}">
                <a16:creationId xmlns:a16="http://schemas.microsoft.com/office/drawing/2014/main" id="{D8181961-8A07-3DC9-7FF2-72BB1FF543A4}"/>
              </a:ext>
            </a:extLst>
          </p:cNvPr>
          <p:cNvSpPr/>
          <p:nvPr/>
        </p:nvSpPr>
        <p:spPr>
          <a:xfrm>
            <a:off x="3244176" y="5171513"/>
            <a:ext cx="2498380"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11" name="CuadroTexto 110">
            <a:extLst>
              <a:ext uri="{FF2B5EF4-FFF2-40B4-BE49-F238E27FC236}">
                <a16:creationId xmlns:a16="http://schemas.microsoft.com/office/drawing/2014/main" id="{87657968-2E86-153B-BED5-9BE586C582BE}"/>
              </a:ext>
            </a:extLst>
          </p:cNvPr>
          <p:cNvSpPr txBox="1"/>
          <p:nvPr/>
        </p:nvSpPr>
        <p:spPr>
          <a:xfrm>
            <a:off x="3244175" y="4257291"/>
            <a:ext cx="1952853" cy="343364"/>
          </a:xfrm>
          <a:prstGeom prst="rect">
            <a:avLst/>
          </a:prstGeom>
          <a:noFill/>
        </p:spPr>
        <p:txBody>
          <a:bodyPr wrap="square">
            <a:spAutoFit/>
          </a:bodyPr>
          <a:lstStyle/>
          <a:p>
            <a:pPr>
              <a:lnSpc>
                <a:spcPts val="1900"/>
              </a:lnSpc>
            </a:pPr>
            <a:r>
              <a:rPr lang="es-ES" b="1" dirty="0" err="1"/>
              <a:t>snake</a:t>
            </a:r>
            <a:endParaRPr lang="es-ES" b="1" dirty="0">
              <a:solidFill>
                <a:schemeClr val="tx1"/>
              </a:solidFill>
            </a:endParaRPr>
          </a:p>
        </p:txBody>
      </p:sp>
      <p:sp>
        <p:nvSpPr>
          <p:cNvPr id="112" name="CuadroTexto 111">
            <a:extLst>
              <a:ext uri="{FF2B5EF4-FFF2-40B4-BE49-F238E27FC236}">
                <a16:creationId xmlns:a16="http://schemas.microsoft.com/office/drawing/2014/main" id="{2FD0692F-E583-D532-B21F-348000E2C1BE}"/>
              </a:ext>
            </a:extLst>
          </p:cNvPr>
          <p:cNvSpPr txBox="1"/>
          <p:nvPr/>
        </p:nvSpPr>
        <p:spPr>
          <a:xfrm>
            <a:off x="3231666" y="3270247"/>
            <a:ext cx="1490019" cy="343364"/>
          </a:xfrm>
          <a:prstGeom prst="rect">
            <a:avLst/>
          </a:prstGeom>
          <a:noFill/>
        </p:spPr>
        <p:txBody>
          <a:bodyPr wrap="square">
            <a:spAutoFit/>
          </a:bodyPr>
          <a:lstStyle/>
          <a:p>
            <a:pPr>
              <a:lnSpc>
                <a:spcPts val="1900"/>
              </a:lnSpc>
            </a:pPr>
            <a:r>
              <a:rPr lang="es-ES" b="1" dirty="0" err="1"/>
              <a:t>cheetah</a:t>
            </a:r>
            <a:endParaRPr lang="es-ES" b="1" dirty="0">
              <a:solidFill>
                <a:schemeClr val="tx1"/>
              </a:solidFill>
            </a:endParaRPr>
          </a:p>
        </p:txBody>
      </p:sp>
      <p:sp>
        <p:nvSpPr>
          <p:cNvPr id="113" name="CuadroTexto 112">
            <a:extLst>
              <a:ext uri="{FF2B5EF4-FFF2-40B4-BE49-F238E27FC236}">
                <a16:creationId xmlns:a16="http://schemas.microsoft.com/office/drawing/2014/main" id="{D6FFFBCA-D660-1A21-730D-2914F9D34C3E}"/>
              </a:ext>
            </a:extLst>
          </p:cNvPr>
          <p:cNvSpPr txBox="1"/>
          <p:nvPr/>
        </p:nvSpPr>
        <p:spPr>
          <a:xfrm>
            <a:off x="3244176" y="2177506"/>
            <a:ext cx="1031026" cy="343364"/>
          </a:xfrm>
          <a:prstGeom prst="rect">
            <a:avLst/>
          </a:prstGeom>
          <a:noFill/>
        </p:spPr>
        <p:txBody>
          <a:bodyPr wrap="square">
            <a:spAutoFit/>
          </a:bodyPr>
          <a:lstStyle/>
          <a:p>
            <a:pPr>
              <a:lnSpc>
                <a:spcPts val="1900"/>
              </a:lnSpc>
            </a:pPr>
            <a:r>
              <a:rPr lang="es-ES" b="1" dirty="0" err="1"/>
              <a:t>rhino</a:t>
            </a:r>
            <a:endParaRPr lang="es-ES" b="1" dirty="0">
              <a:solidFill>
                <a:schemeClr val="tx1"/>
              </a:solidFill>
            </a:endParaRPr>
          </a:p>
        </p:txBody>
      </p:sp>
      <p:sp>
        <p:nvSpPr>
          <p:cNvPr id="114" name="CuadroTexto 113">
            <a:extLst>
              <a:ext uri="{FF2B5EF4-FFF2-40B4-BE49-F238E27FC236}">
                <a16:creationId xmlns:a16="http://schemas.microsoft.com/office/drawing/2014/main" id="{71742D8A-9F8E-CE4B-51B3-D445B36D7687}"/>
              </a:ext>
            </a:extLst>
          </p:cNvPr>
          <p:cNvSpPr txBox="1"/>
          <p:nvPr/>
        </p:nvSpPr>
        <p:spPr>
          <a:xfrm>
            <a:off x="3226175" y="5311847"/>
            <a:ext cx="1289420" cy="343364"/>
          </a:xfrm>
          <a:prstGeom prst="rect">
            <a:avLst/>
          </a:prstGeom>
          <a:noFill/>
        </p:spPr>
        <p:txBody>
          <a:bodyPr wrap="square">
            <a:spAutoFit/>
          </a:bodyPr>
          <a:lstStyle/>
          <a:p>
            <a:pPr>
              <a:lnSpc>
                <a:spcPts val="1900"/>
              </a:lnSpc>
            </a:pPr>
            <a:r>
              <a:rPr lang="es-ES" b="1" dirty="0"/>
              <a:t>camel</a:t>
            </a:r>
            <a:endParaRPr lang="es-ES" b="1" dirty="0">
              <a:solidFill>
                <a:schemeClr val="tx1"/>
              </a:solidFill>
            </a:endParaRPr>
          </a:p>
        </p:txBody>
      </p:sp>
      <p:sp>
        <p:nvSpPr>
          <p:cNvPr id="116" name="Redondear rectángulo de una esquina 115">
            <a:extLst>
              <a:ext uri="{FF2B5EF4-FFF2-40B4-BE49-F238E27FC236}">
                <a16:creationId xmlns:a16="http://schemas.microsoft.com/office/drawing/2014/main" id="{6CBA0BBE-6BC4-ED6A-46F0-45690CEB4235}"/>
              </a:ext>
            </a:extLst>
          </p:cNvPr>
          <p:cNvSpPr/>
          <p:nvPr/>
        </p:nvSpPr>
        <p:spPr>
          <a:xfrm>
            <a:off x="5988498" y="2035837"/>
            <a:ext cx="2491832"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20" name="Redondear rectángulo de una esquina 119">
            <a:extLst>
              <a:ext uri="{FF2B5EF4-FFF2-40B4-BE49-F238E27FC236}">
                <a16:creationId xmlns:a16="http://schemas.microsoft.com/office/drawing/2014/main" id="{B6E849D5-3A28-1226-E179-A19814C1FF98}"/>
              </a:ext>
            </a:extLst>
          </p:cNvPr>
          <p:cNvSpPr/>
          <p:nvPr/>
        </p:nvSpPr>
        <p:spPr>
          <a:xfrm>
            <a:off x="5988498" y="3110714"/>
            <a:ext cx="2491832"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23" name="OSO POLAR">
            <a:extLst>
              <a:ext uri="{FF2B5EF4-FFF2-40B4-BE49-F238E27FC236}">
                <a16:creationId xmlns:a16="http://schemas.microsoft.com/office/drawing/2014/main" id="{961FBE05-8801-F245-DED6-825565A5A3E5}"/>
              </a:ext>
            </a:extLst>
          </p:cNvPr>
          <p:cNvSpPr/>
          <p:nvPr/>
        </p:nvSpPr>
        <p:spPr>
          <a:xfrm>
            <a:off x="5988498" y="4117628"/>
            <a:ext cx="2491832"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26" name="Redondear rectángulo de una esquina 125">
            <a:extLst>
              <a:ext uri="{FF2B5EF4-FFF2-40B4-BE49-F238E27FC236}">
                <a16:creationId xmlns:a16="http://schemas.microsoft.com/office/drawing/2014/main" id="{710CE917-2B81-8E0C-593B-FC0C9262C7B1}"/>
              </a:ext>
            </a:extLst>
          </p:cNvPr>
          <p:cNvSpPr/>
          <p:nvPr/>
        </p:nvSpPr>
        <p:spPr>
          <a:xfrm>
            <a:off x="5988498" y="5171513"/>
            <a:ext cx="2491832" cy="596316"/>
          </a:xfrm>
          <a:prstGeom prst="round1Rect">
            <a:avLst>
              <a:gd name="adj" fmla="val 26385"/>
            </a:avLst>
          </a:prstGeom>
          <a:solidFill>
            <a:schemeClr val="bg1"/>
          </a:solidFill>
          <a:ln w="254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endParaRPr lang="es-ES" b="1" dirty="0">
              <a:solidFill>
                <a:schemeClr val="tx1"/>
              </a:solidFill>
            </a:endParaRPr>
          </a:p>
        </p:txBody>
      </p:sp>
      <p:sp>
        <p:nvSpPr>
          <p:cNvPr id="128" name="CuadroTexto 127">
            <a:extLst>
              <a:ext uri="{FF2B5EF4-FFF2-40B4-BE49-F238E27FC236}">
                <a16:creationId xmlns:a16="http://schemas.microsoft.com/office/drawing/2014/main" id="{8A47BEBF-A07F-293E-E6D5-CB2944B40396}"/>
              </a:ext>
            </a:extLst>
          </p:cNvPr>
          <p:cNvSpPr txBox="1"/>
          <p:nvPr/>
        </p:nvSpPr>
        <p:spPr>
          <a:xfrm>
            <a:off x="5988498" y="4247791"/>
            <a:ext cx="1845053" cy="343364"/>
          </a:xfrm>
          <a:prstGeom prst="rect">
            <a:avLst/>
          </a:prstGeom>
          <a:noFill/>
        </p:spPr>
        <p:txBody>
          <a:bodyPr wrap="square">
            <a:spAutoFit/>
          </a:bodyPr>
          <a:lstStyle/>
          <a:p>
            <a:pPr>
              <a:lnSpc>
                <a:spcPts val="1900"/>
              </a:lnSpc>
            </a:pPr>
            <a:r>
              <a:rPr lang="es-ES" b="1" dirty="0" err="1"/>
              <a:t>tiger</a:t>
            </a:r>
            <a:endParaRPr lang="es-ES" b="1" dirty="0">
              <a:solidFill>
                <a:schemeClr val="tx1"/>
              </a:solidFill>
            </a:endParaRPr>
          </a:p>
        </p:txBody>
      </p:sp>
      <p:sp>
        <p:nvSpPr>
          <p:cNvPr id="129" name="CuadroTexto 128">
            <a:extLst>
              <a:ext uri="{FF2B5EF4-FFF2-40B4-BE49-F238E27FC236}">
                <a16:creationId xmlns:a16="http://schemas.microsoft.com/office/drawing/2014/main" id="{91690016-028F-235E-84D7-04CFDE329342}"/>
              </a:ext>
            </a:extLst>
          </p:cNvPr>
          <p:cNvSpPr txBox="1"/>
          <p:nvPr/>
        </p:nvSpPr>
        <p:spPr>
          <a:xfrm>
            <a:off x="5975988" y="3256352"/>
            <a:ext cx="1166477" cy="343364"/>
          </a:xfrm>
          <a:prstGeom prst="rect">
            <a:avLst/>
          </a:prstGeom>
          <a:noFill/>
        </p:spPr>
        <p:txBody>
          <a:bodyPr wrap="square">
            <a:spAutoFit/>
          </a:bodyPr>
          <a:lstStyle/>
          <a:p>
            <a:pPr>
              <a:lnSpc>
                <a:spcPts val="1900"/>
              </a:lnSpc>
            </a:pPr>
            <a:r>
              <a:rPr lang="es-ES" b="1" dirty="0" err="1"/>
              <a:t>lion</a:t>
            </a:r>
            <a:endParaRPr lang="es-ES" b="1" dirty="0">
              <a:solidFill>
                <a:schemeClr val="tx1"/>
              </a:solidFill>
            </a:endParaRPr>
          </a:p>
        </p:txBody>
      </p:sp>
      <p:sp>
        <p:nvSpPr>
          <p:cNvPr id="130" name="CuadroTexto 129">
            <a:extLst>
              <a:ext uri="{FF2B5EF4-FFF2-40B4-BE49-F238E27FC236}">
                <a16:creationId xmlns:a16="http://schemas.microsoft.com/office/drawing/2014/main" id="{938874CE-5797-26F8-0A67-1950D7F25E8A}"/>
              </a:ext>
            </a:extLst>
          </p:cNvPr>
          <p:cNvSpPr txBox="1"/>
          <p:nvPr/>
        </p:nvSpPr>
        <p:spPr>
          <a:xfrm>
            <a:off x="5988497" y="2181869"/>
            <a:ext cx="1520211" cy="343364"/>
          </a:xfrm>
          <a:prstGeom prst="rect">
            <a:avLst/>
          </a:prstGeom>
          <a:noFill/>
        </p:spPr>
        <p:txBody>
          <a:bodyPr wrap="square">
            <a:spAutoFit/>
          </a:bodyPr>
          <a:lstStyle/>
          <a:p>
            <a:pPr>
              <a:lnSpc>
                <a:spcPts val="1900"/>
              </a:lnSpc>
            </a:pPr>
            <a:r>
              <a:rPr lang="es-ES" b="1" dirty="0" err="1"/>
              <a:t>hippo</a:t>
            </a:r>
            <a:endParaRPr lang="es-ES" b="1" dirty="0">
              <a:solidFill>
                <a:schemeClr val="tx1"/>
              </a:solidFill>
            </a:endParaRPr>
          </a:p>
        </p:txBody>
      </p:sp>
      <p:sp>
        <p:nvSpPr>
          <p:cNvPr id="131" name="CuadroTexto 130">
            <a:extLst>
              <a:ext uri="{FF2B5EF4-FFF2-40B4-BE49-F238E27FC236}">
                <a16:creationId xmlns:a16="http://schemas.microsoft.com/office/drawing/2014/main" id="{DD350E2B-D556-1F51-C118-C6DB39A97F6A}"/>
              </a:ext>
            </a:extLst>
          </p:cNvPr>
          <p:cNvSpPr txBox="1"/>
          <p:nvPr/>
        </p:nvSpPr>
        <p:spPr>
          <a:xfrm>
            <a:off x="5975988" y="5322525"/>
            <a:ext cx="1166477" cy="343364"/>
          </a:xfrm>
          <a:prstGeom prst="rect">
            <a:avLst/>
          </a:prstGeom>
          <a:noFill/>
        </p:spPr>
        <p:txBody>
          <a:bodyPr wrap="square">
            <a:spAutoFit/>
          </a:bodyPr>
          <a:lstStyle/>
          <a:p>
            <a:pPr>
              <a:lnSpc>
                <a:spcPts val="1900"/>
              </a:lnSpc>
            </a:pPr>
            <a:r>
              <a:rPr lang="es-ES" b="1" dirty="0" err="1"/>
              <a:t>crocodile</a:t>
            </a:r>
            <a:endParaRPr lang="es-ES" b="1" dirty="0">
              <a:solidFill>
                <a:schemeClr val="tx1"/>
              </a:solidFill>
            </a:endParaRPr>
          </a:p>
        </p:txBody>
      </p:sp>
      <p:sp>
        <p:nvSpPr>
          <p:cNvPr id="17" name="Can you guess">
            <a:extLst>
              <a:ext uri="{FF2B5EF4-FFF2-40B4-BE49-F238E27FC236}">
                <a16:creationId xmlns:a16="http://schemas.microsoft.com/office/drawing/2014/main" id="{0979679F-10D2-14D0-F81E-F020A5BB0B24}"/>
              </a:ext>
            </a:extLst>
          </p:cNvPr>
          <p:cNvSpPr txBox="1">
            <a:spLocks noChangeArrowheads="1"/>
          </p:cNvSpPr>
          <p:nvPr/>
        </p:nvSpPr>
        <p:spPr bwMode="auto">
          <a:xfrm>
            <a:off x="520267" y="1060175"/>
            <a:ext cx="8103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b="1" dirty="0">
                <a:solidFill>
                  <a:schemeClr val="bg1"/>
                </a:solidFill>
                <a:ea typeface="Sassoon Infant Rg" panose="02000503030000020003" pitchFamily="50" charset="0"/>
                <a:cs typeface="Sassoon Infant Rg" panose="02000503030000020003" pitchFamily="50" charset="0"/>
              </a:rPr>
              <a:t>Click on the image to check your answer.</a:t>
            </a:r>
            <a:endParaRPr lang="en-GB" altLang="en-US" dirty="0">
              <a:solidFill>
                <a:schemeClr val="bg1"/>
              </a:solidFill>
              <a:ea typeface="Sassoon Infant Rg" panose="02000503030000020003" pitchFamily="50" charset="0"/>
              <a:cs typeface="Sassoon Infant Rg" panose="02000503030000020003" pitchFamily="50" charset="0"/>
            </a:endParaRPr>
          </a:p>
        </p:txBody>
      </p:sp>
      <p:pic>
        <p:nvPicPr>
          <p:cNvPr id="21" name="1" descr="A cartoon of an elephant&#10;&#10;Description automatically generated">
            <a:extLst>
              <a:ext uri="{FF2B5EF4-FFF2-40B4-BE49-F238E27FC236}">
                <a16:creationId xmlns:a16="http://schemas.microsoft.com/office/drawing/2014/main" id="{325DE2EB-E6DE-8B9C-E7D8-64A04552D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170" y="1833603"/>
            <a:ext cx="1273832" cy="756304"/>
          </a:xfrm>
          <a:prstGeom prst="rect">
            <a:avLst/>
          </a:prstGeom>
        </p:spPr>
      </p:pic>
      <p:pic>
        <p:nvPicPr>
          <p:cNvPr id="22" name="4">
            <a:extLst>
              <a:ext uri="{FF2B5EF4-FFF2-40B4-BE49-F238E27FC236}">
                <a16:creationId xmlns:a16="http://schemas.microsoft.com/office/drawing/2014/main" id="{328B26F4-4B34-5B62-F737-4134647AA8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23318" y="2890274"/>
            <a:ext cx="775536" cy="756304"/>
          </a:xfrm>
          <a:prstGeom prst="rect">
            <a:avLst/>
          </a:prstGeom>
        </p:spPr>
      </p:pic>
      <p:pic>
        <p:nvPicPr>
          <p:cNvPr id="23" name="7">
            <a:extLst>
              <a:ext uri="{FF2B5EF4-FFF2-40B4-BE49-F238E27FC236}">
                <a16:creationId xmlns:a16="http://schemas.microsoft.com/office/drawing/2014/main" id="{992AFA42-5982-7968-81B3-91ADF6853CA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98142" y="3904699"/>
            <a:ext cx="1122087" cy="756304"/>
          </a:xfrm>
          <a:prstGeom prst="rect">
            <a:avLst/>
          </a:prstGeom>
        </p:spPr>
      </p:pic>
      <p:pic>
        <p:nvPicPr>
          <p:cNvPr id="24" name="10">
            <a:extLst>
              <a:ext uri="{FF2B5EF4-FFF2-40B4-BE49-F238E27FC236}">
                <a16:creationId xmlns:a16="http://schemas.microsoft.com/office/drawing/2014/main" id="{BAFA6831-A3E9-00E2-5871-5C149464BD4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247296" y="4982938"/>
            <a:ext cx="732937" cy="756304"/>
          </a:xfrm>
          <a:prstGeom prst="rect">
            <a:avLst/>
          </a:prstGeom>
        </p:spPr>
      </p:pic>
      <p:pic>
        <p:nvPicPr>
          <p:cNvPr id="25" name="2">
            <a:extLst>
              <a:ext uri="{FF2B5EF4-FFF2-40B4-BE49-F238E27FC236}">
                <a16:creationId xmlns:a16="http://schemas.microsoft.com/office/drawing/2014/main" id="{275149C0-21DC-463D-A986-998331EA968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414566" y="1913843"/>
            <a:ext cx="1273832" cy="668074"/>
          </a:xfrm>
          <a:prstGeom prst="rect">
            <a:avLst/>
          </a:prstGeom>
        </p:spPr>
      </p:pic>
      <p:pic>
        <p:nvPicPr>
          <p:cNvPr id="26" name="5">
            <a:extLst>
              <a:ext uri="{FF2B5EF4-FFF2-40B4-BE49-F238E27FC236}">
                <a16:creationId xmlns:a16="http://schemas.microsoft.com/office/drawing/2014/main" id="{4FD76182-B1C5-9AD5-B6CE-BAFDC79604D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flipH="1">
            <a:off x="4361170" y="3174331"/>
            <a:ext cx="1273832" cy="472247"/>
          </a:xfrm>
          <a:prstGeom prst="rect">
            <a:avLst/>
          </a:prstGeom>
        </p:spPr>
      </p:pic>
      <p:pic>
        <p:nvPicPr>
          <p:cNvPr id="27" name="8">
            <a:extLst>
              <a:ext uri="{FF2B5EF4-FFF2-40B4-BE49-F238E27FC236}">
                <a16:creationId xmlns:a16="http://schemas.microsoft.com/office/drawing/2014/main" id="{46FE9EFA-1FA1-B3CB-CE5D-48E7140121D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585540" y="3902065"/>
            <a:ext cx="985585" cy="756304"/>
          </a:xfrm>
          <a:prstGeom prst="rect">
            <a:avLst/>
          </a:prstGeom>
        </p:spPr>
      </p:pic>
      <p:pic>
        <p:nvPicPr>
          <p:cNvPr id="29" name="11">
            <a:extLst>
              <a:ext uri="{FF2B5EF4-FFF2-40B4-BE49-F238E27FC236}">
                <a16:creationId xmlns:a16="http://schemas.microsoft.com/office/drawing/2014/main" id="{3CDFE814-D623-1D01-92AE-B41F569F924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80672" y="4796611"/>
            <a:ext cx="817537" cy="914743"/>
          </a:xfrm>
          <a:prstGeom prst="rect">
            <a:avLst/>
          </a:prstGeom>
        </p:spPr>
      </p:pic>
      <p:pic>
        <p:nvPicPr>
          <p:cNvPr id="30" name="3">
            <a:extLst>
              <a:ext uri="{FF2B5EF4-FFF2-40B4-BE49-F238E27FC236}">
                <a16:creationId xmlns:a16="http://schemas.microsoft.com/office/drawing/2014/main" id="{D6DE8BDE-3D41-5FE2-60D8-43F3B57158A0}"/>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234414" y="2075811"/>
            <a:ext cx="1180378" cy="516367"/>
          </a:xfrm>
          <a:prstGeom prst="rect">
            <a:avLst/>
          </a:prstGeom>
        </p:spPr>
      </p:pic>
      <p:pic>
        <p:nvPicPr>
          <p:cNvPr id="31" name="6">
            <a:extLst>
              <a:ext uri="{FF2B5EF4-FFF2-40B4-BE49-F238E27FC236}">
                <a16:creationId xmlns:a16="http://schemas.microsoft.com/office/drawing/2014/main" id="{4B162B8F-9881-AA24-D90F-A4B769888C5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418866" y="2880227"/>
            <a:ext cx="1018995" cy="756304"/>
          </a:xfrm>
          <a:prstGeom prst="rect">
            <a:avLst/>
          </a:prstGeom>
        </p:spPr>
      </p:pic>
      <p:pic>
        <p:nvPicPr>
          <p:cNvPr id="32" name="9">
            <a:extLst>
              <a:ext uri="{FF2B5EF4-FFF2-40B4-BE49-F238E27FC236}">
                <a16:creationId xmlns:a16="http://schemas.microsoft.com/office/drawing/2014/main" id="{F61721E1-6D0B-B3E2-25B7-10DE8CDE74C4}"/>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6917054" y="3937517"/>
            <a:ext cx="1423356" cy="747427"/>
          </a:xfrm>
          <a:prstGeom prst="rect">
            <a:avLst/>
          </a:prstGeom>
        </p:spPr>
      </p:pic>
      <p:pic>
        <p:nvPicPr>
          <p:cNvPr id="33" name="12">
            <a:extLst>
              <a:ext uri="{FF2B5EF4-FFF2-40B4-BE49-F238E27FC236}">
                <a16:creationId xmlns:a16="http://schemas.microsoft.com/office/drawing/2014/main" id="{CD42CF48-D4CB-ADEB-2F9D-B6B5157DFE5D}"/>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134705" y="4995656"/>
            <a:ext cx="1273832" cy="715698"/>
          </a:xfrm>
          <a:prstGeom prst="rect">
            <a:avLst/>
          </a:prstGeom>
        </p:spPr>
      </p:pic>
    </p:spTree>
    <p:extLst>
      <p:ext uri="{BB962C8B-B14F-4D97-AF65-F5344CB8AC3E}">
        <p14:creationId xmlns:p14="http://schemas.microsoft.com/office/powerpoint/2010/main" val="339406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fade">
                                      <p:cBhvr>
                                        <p:cTn id="73" dur="500"/>
                                        <p:tgtEl>
                                          <p:spTgt spid="131"/>
                                        </p:tgtEl>
                                      </p:cBhvr>
                                    </p:animEffect>
                                  </p:childTnLst>
                                </p:cTn>
                              </p:par>
                            </p:childTnLst>
                          </p:cTn>
                        </p:par>
                      </p:childTnLst>
                    </p:cTn>
                  </p:par>
                </p:childTnLst>
              </p:cTn>
              <p:nextCondLst>
                <p:cond evt="onClick" delay="0">
                  <p:tgtEl>
                    <p:spTgt spid="33"/>
                  </p:tgtEl>
                </p:cond>
              </p:nextCondLst>
            </p:seq>
          </p:childTnLst>
        </p:cTn>
      </p:par>
    </p:tnLst>
    <p:bldLst>
      <p:bldP spid="84" grpId="0"/>
      <p:bldP spid="87" grpId="0"/>
      <p:bldP spid="91" grpId="0"/>
      <p:bldP spid="93" grpId="0"/>
      <p:bldP spid="111" grpId="0"/>
      <p:bldP spid="112" grpId="0"/>
      <p:bldP spid="113" grpId="0"/>
      <p:bldP spid="114"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981935F-9D06-6CDE-669E-B8EF098757CC}"/>
              </a:ext>
            </a:extLst>
          </p:cNvPr>
          <p:cNvSpPr/>
          <p:nvPr/>
        </p:nvSpPr>
        <p:spPr>
          <a:xfrm>
            <a:off x="454140" y="413493"/>
            <a:ext cx="8242743" cy="599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8" name="BACKGROUND">
            <a:extLst>
              <a:ext uri="{FF2B5EF4-FFF2-40B4-BE49-F238E27FC236}">
                <a16:creationId xmlns:a16="http://schemas.microsoft.com/office/drawing/2014/main" id="{686B5579-2125-62E8-A5D1-228AC1F2A6EC}"/>
              </a:ext>
            </a:extLst>
          </p:cNvPr>
          <p:cNvPicPr>
            <a:picLocks noChangeAspect="1"/>
          </p:cNvPicPr>
          <p:nvPr/>
        </p:nvPicPr>
        <p:blipFill rotWithShape="1">
          <a:blip r:embed="rId2" cstate="screen">
            <a:alphaModFix amt="32000"/>
            <a:extLst>
              <a:ext uri="{28A0092B-C50C-407E-A947-70E740481C1C}">
                <a14:useLocalDpi xmlns:a14="http://schemas.microsoft.com/office/drawing/2010/main"/>
              </a:ext>
            </a:extLst>
          </a:blip>
          <a:srcRect l="11757" t="-6836" r="6449" b="23916"/>
          <a:stretch/>
        </p:blipFill>
        <p:spPr>
          <a:xfrm>
            <a:off x="454508" y="498044"/>
            <a:ext cx="8214693" cy="5889821"/>
          </a:xfrm>
          <a:prstGeom prst="rect">
            <a:avLst/>
          </a:prstGeom>
        </p:spPr>
      </p:pic>
      <p:sp>
        <p:nvSpPr>
          <p:cNvPr id="2" name="Right Triangle 1">
            <a:extLst>
              <a:ext uri="{FF2B5EF4-FFF2-40B4-BE49-F238E27FC236}">
                <a16:creationId xmlns:a16="http://schemas.microsoft.com/office/drawing/2014/main" id="{1D420D35-18F7-487A-B44D-0F9F380E39A7}"/>
              </a:ext>
            </a:extLst>
          </p:cNvPr>
          <p:cNvSpPr/>
          <p:nvPr/>
        </p:nvSpPr>
        <p:spPr>
          <a:xfrm flipH="1" flipV="1">
            <a:off x="166766" y="1276891"/>
            <a:ext cx="279004" cy="263134"/>
          </a:xfrm>
          <a:prstGeom prst="rtTriangle">
            <a:avLst/>
          </a:prstGeom>
          <a:solidFill>
            <a:srgbClr val="503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605577"/>
            <a:ext cx="9290059" cy="812801"/>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endParaRPr lang="en-GB" sz="3600" dirty="0">
              <a:solidFill>
                <a:srgbClr val="F9B001"/>
              </a:solidFill>
              <a:latin typeface="+mn-lt"/>
            </a:endParaRPr>
          </a:p>
        </p:txBody>
      </p:sp>
      <p:sp>
        <p:nvSpPr>
          <p:cNvPr id="8" name="Can you guess">
            <a:extLst>
              <a:ext uri="{FF2B5EF4-FFF2-40B4-BE49-F238E27FC236}">
                <a16:creationId xmlns:a16="http://schemas.microsoft.com/office/drawing/2014/main" id="{FBB28CFB-440A-6F36-0369-18D908DF1203}"/>
              </a:ext>
            </a:extLst>
          </p:cNvPr>
          <p:cNvSpPr txBox="1">
            <a:spLocks noChangeArrowheads="1"/>
          </p:cNvSpPr>
          <p:nvPr/>
        </p:nvSpPr>
        <p:spPr bwMode="auto">
          <a:xfrm>
            <a:off x="520267" y="783090"/>
            <a:ext cx="8103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800" b="1" dirty="0">
                <a:solidFill>
                  <a:schemeClr val="bg1"/>
                </a:solidFill>
                <a:ea typeface="Sassoon Infant Rg" panose="02000503030000020003" pitchFamily="50" charset="0"/>
                <a:cs typeface="Sassoon Infant Rg" panose="02000503030000020003" pitchFamily="50" charset="0"/>
              </a:rPr>
              <a:t>Correct the mistakes.</a:t>
            </a:r>
            <a:endParaRPr lang="en-GB" altLang="en-US" sz="2400" dirty="0">
              <a:solidFill>
                <a:schemeClr val="bg1"/>
              </a:solidFill>
              <a:ea typeface="Sassoon Infant Rg" panose="02000503030000020003" pitchFamily="50" charset="0"/>
              <a:cs typeface="Sassoon Infant Rg" panose="02000503030000020003" pitchFamily="50" charset="0"/>
            </a:endParaRPr>
          </a:p>
        </p:txBody>
      </p:sp>
      <p:graphicFrame>
        <p:nvGraphicFramePr>
          <p:cNvPr id="3" name="Table 2">
            <a:extLst>
              <a:ext uri="{FF2B5EF4-FFF2-40B4-BE49-F238E27FC236}">
                <a16:creationId xmlns:a16="http://schemas.microsoft.com/office/drawing/2014/main" id="{3F739D86-8A08-2328-BCB4-8D579B80AAD6}"/>
              </a:ext>
            </a:extLst>
          </p:cNvPr>
          <p:cNvGraphicFramePr>
            <a:graphicFrameLocks noGrp="1"/>
          </p:cNvGraphicFramePr>
          <p:nvPr>
            <p:extLst>
              <p:ext uri="{D42A27DB-BD31-4B8C-83A1-F6EECF244321}">
                <p14:modId xmlns:p14="http://schemas.microsoft.com/office/powerpoint/2010/main" val="2076585079"/>
              </p:ext>
            </p:extLst>
          </p:nvPr>
        </p:nvGraphicFramePr>
        <p:xfrm>
          <a:off x="1524000" y="1804737"/>
          <a:ext cx="6096000" cy="413084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24485411"/>
                    </a:ext>
                  </a:extLst>
                </a:gridCol>
                <a:gridCol w="3048000">
                  <a:extLst>
                    <a:ext uri="{9D8B030D-6E8A-4147-A177-3AD203B41FA5}">
                      <a16:colId xmlns:a16="http://schemas.microsoft.com/office/drawing/2014/main" val="3027239294"/>
                    </a:ext>
                  </a:extLst>
                </a:gridCol>
              </a:tblGrid>
              <a:tr h="1376947">
                <a:tc>
                  <a:txBody>
                    <a:bodyPr/>
                    <a:lstStyle/>
                    <a:p>
                      <a:endParaRPr lang="es-ES" dirty="0"/>
                    </a:p>
                  </a:txBody>
                  <a:tcPr>
                    <a:lnL w="38100" cap="flat" cmpd="sng" algn="ctr">
                      <a:solidFill>
                        <a:srgbClr val="003E7C"/>
                      </a:solidFill>
                      <a:prstDash val="solid"/>
                      <a:round/>
                      <a:headEnd type="none" w="med" len="med"/>
                      <a:tailEnd type="none" w="med" len="med"/>
                    </a:lnL>
                    <a:lnR w="12700" cap="flat" cmpd="sng" algn="ctr">
                      <a:solidFill>
                        <a:srgbClr val="003E7C"/>
                      </a:solidFill>
                      <a:prstDash val="solid"/>
                      <a:round/>
                      <a:headEnd type="none" w="med" len="med"/>
                      <a:tailEnd type="none" w="med" len="med"/>
                    </a:lnR>
                    <a:lnT w="38100" cap="flat" cmpd="sng" algn="ctr">
                      <a:solidFill>
                        <a:srgbClr val="003E7C"/>
                      </a:solidFill>
                      <a:prstDash val="solid"/>
                      <a:round/>
                      <a:headEnd type="none" w="med" len="med"/>
                      <a:tailEnd type="none" w="med" len="med"/>
                    </a:lnT>
                    <a:lnB w="127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dirty="0"/>
                    </a:p>
                  </a:txBody>
                  <a:tcPr>
                    <a:lnL w="12700" cap="flat" cmpd="sng" algn="ctr">
                      <a:solidFill>
                        <a:srgbClr val="003E7C"/>
                      </a:solidFill>
                      <a:prstDash val="solid"/>
                      <a:round/>
                      <a:headEnd type="none" w="med" len="med"/>
                      <a:tailEnd type="none" w="med" len="med"/>
                    </a:lnL>
                    <a:lnR w="38100" cap="flat" cmpd="sng" algn="ctr">
                      <a:solidFill>
                        <a:srgbClr val="003E7C"/>
                      </a:solidFill>
                      <a:prstDash val="solid"/>
                      <a:round/>
                      <a:headEnd type="none" w="med" len="med"/>
                      <a:tailEnd type="none" w="med" len="med"/>
                    </a:lnR>
                    <a:lnT w="38100" cap="flat" cmpd="sng" algn="ctr">
                      <a:solidFill>
                        <a:srgbClr val="003E7C"/>
                      </a:solidFill>
                      <a:prstDash val="solid"/>
                      <a:round/>
                      <a:headEnd type="none" w="med" len="med"/>
                      <a:tailEnd type="none" w="med" len="med"/>
                    </a:lnT>
                    <a:lnB w="127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3177791"/>
                  </a:ext>
                </a:extLst>
              </a:tr>
              <a:tr h="1376947">
                <a:tc>
                  <a:txBody>
                    <a:bodyPr/>
                    <a:lstStyle/>
                    <a:p>
                      <a:endParaRPr lang="es-ES"/>
                    </a:p>
                  </a:txBody>
                  <a:tcPr>
                    <a:lnL w="38100" cap="flat" cmpd="sng" algn="ctr">
                      <a:solidFill>
                        <a:srgbClr val="003E7C"/>
                      </a:solidFill>
                      <a:prstDash val="solid"/>
                      <a:round/>
                      <a:headEnd type="none" w="med" len="med"/>
                      <a:tailEnd type="none" w="med" len="med"/>
                    </a:lnL>
                    <a:lnR w="12700" cap="flat" cmpd="sng" algn="ctr">
                      <a:solidFill>
                        <a:srgbClr val="003E7C"/>
                      </a:solidFill>
                      <a:prstDash val="solid"/>
                      <a:round/>
                      <a:headEnd type="none" w="med" len="med"/>
                      <a:tailEnd type="none" w="med" len="med"/>
                    </a:lnR>
                    <a:lnT w="12700" cap="flat" cmpd="sng" algn="ctr">
                      <a:solidFill>
                        <a:srgbClr val="003E7C"/>
                      </a:solidFill>
                      <a:prstDash val="solid"/>
                      <a:round/>
                      <a:headEnd type="none" w="med" len="med"/>
                      <a:tailEnd type="none" w="med" len="med"/>
                    </a:lnT>
                    <a:lnB w="127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dirty="0"/>
                    </a:p>
                  </a:txBody>
                  <a:tcPr>
                    <a:lnL w="12700" cap="flat" cmpd="sng" algn="ctr">
                      <a:solidFill>
                        <a:srgbClr val="003E7C"/>
                      </a:solidFill>
                      <a:prstDash val="solid"/>
                      <a:round/>
                      <a:headEnd type="none" w="med" len="med"/>
                      <a:tailEnd type="none" w="med" len="med"/>
                    </a:lnL>
                    <a:lnR w="38100" cap="flat" cmpd="sng" algn="ctr">
                      <a:solidFill>
                        <a:srgbClr val="003E7C"/>
                      </a:solidFill>
                      <a:prstDash val="solid"/>
                      <a:round/>
                      <a:headEnd type="none" w="med" len="med"/>
                      <a:tailEnd type="none" w="med" len="med"/>
                    </a:lnR>
                    <a:lnT w="12700" cap="flat" cmpd="sng" algn="ctr">
                      <a:solidFill>
                        <a:srgbClr val="003E7C"/>
                      </a:solidFill>
                      <a:prstDash val="solid"/>
                      <a:round/>
                      <a:headEnd type="none" w="med" len="med"/>
                      <a:tailEnd type="none" w="med" len="med"/>
                    </a:lnT>
                    <a:lnB w="127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86117"/>
                  </a:ext>
                </a:extLst>
              </a:tr>
              <a:tr h="1376947">
                <a:tc>
                  <a:txBody>
                    <a:bodyPr/>
                    <a:lstStyle/>
                    <a:p>
                      <a:endParaRPr lang="es-ES"/>
                    </a:p>
                  </a:txBody>
                  <a:tcPr>
                    <a:lnL w="38100" cap="flat" cmpd="sng" algn="ctr">
                      <a:solidFill>
                        <a:srgbClr val="003E7C"/>
                      </a:solidFill>
                      <a:prstDash val="solid"/>
                      <a:round/>
                      <a:headEnd type="none" w="med" len="med"/>
                      <a:tailEnd type="none" w="med" len="med"/>
                    </a:lnL>
                    <a:lnR w="12700" cap="flat" cmpd="sng" algn="ctr">
                      <a:solidFill>
                        <a:srgbClr val="003E7C"/>
                      </a:solidFill>
                      <a:prstDash val="solid"/>
                      <a:round/>
                      <a:headEnd type="none" w="med" len="med"/>
                      <a:tailEnd type="none" w="med" len="med"/>
                    </a:lnR>
                    <a:lnT w="12700" cap="flat" cmpd="sng" algn="ctr">
                      <a:solidFill>
                        <a:srgbClr val="003E7C"/>
                      </a:solidFill>
                      <a:prstDash val="solid"/>
                      <a:round/>
                      <a:headEnd type="none" w="med" len="med"/>
                      <a:tailEnd type="none" w="med" len="med"/>
                    </a:lnT>
                    <a:lnB w="381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dirty="0"/>
                    </a:p>
                  </a:txBody>
                  <a:tcPr>
                    <a:lnL w="12700" cap="flat" cmpd="sng" algn="ctr">
                      <a:solidFill>
                        <a:srgbClr val="003E7C"/>
                      </a:solidFill>
                      <a:prstDash val="solid"/>
                      <a:round/>
                      <a:headEnd type="none" w="med" len="med"/>
                      <a:tailEnd type="none" w="med" len="med"/>
                    </a:lnL>
                    <a:lnR w="38100" cap="flat" cmpd="sng" algn="ctr">
                      <a:solidFill>
                        <a:srgbClr val="003E7C"/>
                      </a:solidFill>
                      <a:prstDash val="solid"/>
                      <a:round/>
                      <a:headEnd type="none" w="med" len="med"/>
                      <a:tailEnd type="none" w="med" len="med"/>
                    </a:lnR>
                    <a:lnT w="12700" cap="flat" cmpd="sng" algn="ctr">
                      <a:solidFill>
                        <a:srgbClr val="003E7C"/>
                      </a:solidFill>
                      <a:prstDash val="solid"/>
                      <a:round/>
                      <a:headEnd type="none" w="med" len="med"/>
                      <a:tailEnd type="none" w="med" len="med"/>
                    </a:lnT>
                    <a:lnB w="38100" cap="flat" cmpd="sng" algn="ctr">
                      <a:solidFill>
                        <a:srgbClr val="003E7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72508"/>
                  </a:ext>
                </a:extLst>
              </a:tr>
            </a:tbl>
          </a:graphicData>
        </a:graphic>
      </p:graphicFrame>
      <p:pic>
        <p:nvPicPr>
          <p:cNvPr id="4" name="1" descr="A cartoon of an elephant&#10;&#10;Description automatically generated">
            <a:extLst>
              <a:ext uri="{FF2B5EF4-FFF2-40B4-BE49-F238E27FC236}">
                <a16:creationId xmlns:a16="http://schemas.microsoft.com/office/drawing/2014/main" id="{48AB3865-1808-A2E6-CA5E-115EA59C3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327" y="1965739"/>
            <a:ext cx="1855620" cy="1101725"/>
          </a:xfrm>
          <a:prstGeom prst="rect">
            <a:avLst/>
          </a:prstGeom>
        </p:spPr>
      </p:pic>
      <p:pic>
        <p:nvPicPr>
          <p:cNvPr id="5" name="5">
            <a:extLst>
              <a:ext uri="{FF2B5EF4-FFF2-40B4-BE49-F238E27FC236}">
                <a16:creationId xmlns:a16="http://schemas.microsoft.com/office/drawing/2014/main" id="{CDF3381C-4FA1-A0FD-2D11-770DC9E2B1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4761089" y="3396505"/>
            <a:ext cx="2373615" cy="879969"/>
          </a:xfrm>
          <a:prstGeom prst="rect">
            <a:avLst/>
          </a:prstGeom>
        </p:spPr>
      </p:pic>
      <p:pic>
        <p:nvPicPr>
          <p:cNvPr id="6" name="12">
            <a:extLst>
              <a:ext uri="{FF2B5EF4-FFF2-40B4-BE49-F238E27FC236}">
                <a16:creationId xmlns:a16="http://schemas.microsoft.com/office/drawing/2014/main" id="{62BC127E-A267-EAF0-AE09-6AD5DC4E383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93608" y="4736542"/>
            <a:ext cx="1832833" cy="1029771"/>
          </a:xfrm>
          <a:prstGeom prst="rect">
            <a:avLst/>
          </a:prstGeom>
        </p:spPr>
      </p:pic>
      <p:sp>
        <p:nvSpPr>
          <p:cNvPr id="9" name="CuadroTexto 90">
            <a:extLst>
              <a:ext uri="{FF2B5EF4-FFF2-40B4-BE49-F238E27FC236}">
                <a16:creationId xmlns:a16="http://schemas.microsoft.com/office/drawing/2014/main" id="{E98EF08E-E754-C302-0111-FEEBDA2717A2}"/>
              </a:ext>
            </a:extLst>
          </p:cNvPr>
          <p:cNvSpPr txBox="1"/>
          <p:nvPr/>
        </p:nvSpPr>
        <p:spPr>
          <a:xfrm>
            <a:off x="1756611" y="2173237"/>
            <a:ext cx="2141621" cy="343364"/>
          </a:xfrm>
          <a:prstGeom prst="rect">
            <a:avLst/>
          </a:prstGeom>
          <a:noFill/>
        </p:spPr>
        <p:txBody>
          <a:bodyPr wrap="square">
            <a:spAutoFit/>
          </a:bodyPr>
          <a:lstStyle/>
          <a:p>
            <a:pPr>
              <a:lnSpc>
                <a:spcPts val="1900"/>
              </a:lnSpc>
            </a:pPr>
            <a:r>
              <a:rPr lang="es-ES" dirty="0"/>
              <a:t>I </a:t>
            </a:r>
            <a:r>
              <a:rPr lang="es-ES" dirty="0" err="1"/>
              <a:t>see</a:t>
            </a:r>
            <a:r>
              <a:rPr lang="es-ES" dirty="0"/>
              <a:t> </a:t>
            </a:r>
            <a:r>
              <a:rPr lang="es-ES" b="1" dirty="0"/>
              <a:t>a</a:t>
            </a:r>
            <a:r>
              <a:rPr lang="es-ES" dirty="0"/>
              <a:t> </a:t>
            </a:r>
            <a:r>
              <a:rPr lang="es-ES" b="1" dirty="0" err="1"/>
              <a:t>giraffe</a:t>
            </a:r>
            <a:r>
              <a:rPr lang="es-ES" dirty="0"/>
              <a:t>.</a:t>
            </a:r>
            <a:endParaRPr lang="es-ES" dirty="0">
              <a:solidFill>
                <a:schemeClr val="tx1"/>
              </a:solidFill>
            </a:endParaRPr>
          </a:p>
        </p:txBody>
      </p:sp>
      <p:cxnSp>
        <p:nvCxnSpPr>
          <p:cNvPr id="12" name="Straight Connector 11">
            <a:extLst>
              <a:ext uri="{FF2B5EF4-FFF2-40B4-BE49-F238E27FC236}">
                <a16:creationId xmlns:a16="http://schemas.microsoft.com/office/drawing/2014/main" id="{A3CDF087-7F4B-2C70-4358-FE3F6EDA5132}"/>
              </a:ext>
            </a:extLst>
          </p:cNvPr>
          <p:cNvCxnSpPr>
            <a:cxnSpLocks/>
          </p:cNvCxnSpPr>
          <p:nvPr/>
        </p:nvCxnSpPr>
        <p:spPr>
          <a:xfrm>
            <a:off x="2374232" y="2344919"/>
            <a:ext cx="954505" cy="0"/>
          </a:xfrm>
          <a:prstGeom prst="line">
            <a:avLst/>
          </a:prstGeom>
          <a:ln w="28575">
            <a:solidFill>
              <a:srgbClr val="E70051"/>
            </a:solidFill>
          </a:ln>
        </p:spPr>
        <p:style>
          <a:lnRef idx="1">
            <a:schemeClr val="accent1"/>
          </a:lnRef>
          <a:fillRef idx="0">
            <a:schemeClr val="accent1"/>
          </a:fillRef>
          <a:effectRef idx="0">
            <a:schemeClr val="accent1"/>
          </a:effectRef>
          <a:fontRef idx="minor">
            <a:schemeClr val="tx1"/>
          </a:fontRef>
        </p:style>
      </p:cxnSp>
      <p:sp>
        <p:nvSpPr>
          <p:cNvPr id="13" name="CuadroTexto 90">
            <a:extLst>
              <a:ext uri="{FF2B5EF4-FFF2-40B4-BE49-F238E27FC236}">
                <a16:creationId xmlns:a16="http://schemas.microsoft.com/office/drawing/2014/main" id="{EDF5356D-2DC6-3266-8432-84AF32C12ACE}"/>
              </a:ext>
            </a:extLst>
          </p:cNvPr>
          <p:cNvSpPr txBox="1"/>
          <p:nvPr/>
        </p:nvSpPr>
        <p:spPr>
          <a:xfrm>
            <a:off x="1756611" y="2583067"/>
            <a:ext cx="2141621" cy="343364"/>
          </a:xfrm>
          <a:prstGeom prst="rect">
            <a:avLst/>
          </a:prstGeom>
          <a:noFill/>
        </p:spPr>
        <p:txBody>
          <a:bodyPr wrap="square">
            <a:spAutoFit/>
          </a:bodyPr>
          <a:lstStyle/>
          <a:p>
            <a:pPr>
              <a:lnSpc>
                <a:spcPts val="1900"/>
              </a:lnSpc>
            </a:pPr>
            <a:r>
              <a:rPr lang="es-ES" dirty="0">
                <a:solidFill>
                  <a:srgbClr val="009540"/>
                </a:solidFill>
              </a:rPr>
              <a:t>I </a:t>
            </a:r>
            <a:r>
              <a:rPr lang="es-ES" dirty="0" err="1">
                <a:solidFill>
                  <a:srgbClr val="009540"/>
                </a:solidFill>
              </a:rPr>
              <a:t>see</a:t>
            </a:r>
            <a:r>
              <a:rPr lang="es-ES" dirty="0">
                <a:solidFill>
                  <a:srgbClr val="009540"/>
                </a:solidFill>
              </a:rPr>
              <a:t> </a:t>
            </a:r>
            <a:r>
              <a:rPr lang="es-ES" b="1" dirty="0" err="1">
                <a:solidFill>
                  <a:srgbClr val="009540"/>
                </a:solidFill>
              </a:rPr>
              <a:t>an</a:t>
            </a:r>
            <a:r>
              <a:rPr lang="es-ES" dirty="0">
                <a:solidFill>
                  <a:srgbClr val="009540"/>
                </a:solidFill>
              </a:rPr>
              <a:t> </a:t>
            </a:r>
            <a:r>
              <a:rPr lang="es-ES" b="1" dirty="0" err="1">
                <a:solidFill>
                  <a:srgbClr val="009540"/>
                </a:solidFill>
              </a:rPr>
              <a:t>elephant</a:t>
            </a:r>
            <a:r>
              <a:rPr lang="es-ES" dirty="0">
                <a:solidFill>
                  <a:srgbClr val="009540"/>
                </a:solidFill>
              </a:rPr>
              <a:t>.</a:t>
            </a:r>
          </a:p>
        </p:txBody>
      </p:sp>
      <p:sp>
        <p:nvSpPr>
          <p:cNvPr id="15" name="CuadroTexto 90">
            <a:extLst>
              <a:ext uri="{FF2B5EF4-FFF2-40B4-BE49-F238E27FC236}">
                <a16:creationId xmlns:a16="http://schemas.microsoft.com/office/drawing/2014/main" id="{20247E9C-9C17-2807-C16B-6574F3CAC359}"/>
              </a:ext>
            </a:extLst>
          </p:cNvPr>
          <p:cNvSpPr txBox="1"/>
          <p:nvPr/>
        </p:nvSpPr>
        <p:spPr>
          <a:xfrm>
            <a:off x="1756611" y="3521740"/>
            <a:ext cx="2141621" cy="343364"/>
          </a:xfrm>
          <a:prstGeom prst="rect">
            <a:avLst/>
          </a:prstGeom>
          <a:noFill/>
        </p:spPr>
        <p:txBody>
          <a:bodyPr wrap="square">
            <a:spAutoFit/>
          </a:bodyPr>
          <a:lstStyle/>
          <a:p>
            <a:pPr>
              <a:lnSpc>
                <a:spcPts val="1900"/>
              </a:lnSpc>
            </a:pPr>
            <a:r>
              <a:rPr lang="es-ES" dirty="0"/>
              <a:t>I </a:t>
            </a:r>
            <a:r>
              <a:rPr lang="es-ES" dirty="0" err="1"/>
              <a:t>see</a:t>
            </a:r>
            <a:r>
              <a:rPr lang="es-ES" dirty="0"/>
              <a:t> </a:t>
            </a:r>
            <a:r>
              <a:rPr lang="es-ES" b="1" dirty="0"/>
              <a:t>a</a:t>
            </a:r>
            <a:r>
              <a:rPr lang="es-ES" dirty="0"/>
              <a:t> </a:t>
            </a:r>
            <a:r>
              <a:rPr lang="es-ES" b="1" dirty="0" err="1"/>
              <a:t>lion</a:t>
            </a:r>
            <a:r>
              <a:rPr lang="es-ES" dirty="0"/>
              <a:t>.</a:t>
            </a:r>
            <a:endParaRPr lang="es-ES" dirty="0">
              <a:solidFill>
                <a:schemeClr val="tx1"/>
              </a:solidFill>
            </a:endParaRPr>
          </a:p>
        </p:txBody>
      </p:sp>
      <p:cxnSp>
        <p:nvCxnSpPr>
          <p:cNvPr id="16" name="Straight Connector 15">
            <a:extLst>
              <a:ext uri="{FF2B5EF4-FFF2-40B4-BE49-F238E27FC236}">
                <a16:creationId xmlns:a16="http://schemas.microsoft.com/office/drawing/2014/main" id="{4216D5D8-7298-8BCB-569D-1F2031E12A78}"/>
              </a:ext>
            </a:extLst>
          </p:cNvPr>
          <p:cNvCxnSpPr>
            <a:cxnSpLocks/>
          </p:cNvCxnSpPr>
          <p:nvPr/>
        </p:nvCxnSpPr>
        <p:spPr>
          <a:xfrm>
            <a:off x="2374232" y="3693422"/>
            <a:ext cx="641684" cy="0"/>
          </a:xfrm>
          <a:prstGeom prst="line">
            <a:avLst/>
          </a:prstGeom>
          <a:ln w="28575">
            <a:solidFill>
              <a:srgbClr val="E70051"/>
            </a:solidFill>
          </a:ln>
        </p:spPr>
        <p:style>
          <a:lnRef idx="1">
            <a:schemeClr val="accent1"/>
          </a:lnRef>
          <a:fillRef idx="0">
            <a:schemeClr val="accent1"/>
          </a:fillRef>
          <a:effectRef idx="0">
            <a:schemeClr val="accent1"/>
          </a:effectRef>
          <a:fontRef idx="minor">
            <a:schemeClr val="tx1"/>
          </a:fontRef>
        </p:style>
      </p:cxnSp>
      <p:sp>
        <p:nvSpPr>
          <p:cNvPr id="18" name="CuadroTexto 90">
            <a:extLst>
              <a:ext uri="{FF2B5EF4-FFF2-40B4-BE49-F238E27FC236}">
                <a16:creationId xmlns:a16="http://schemas.microsoft.com/office/drawing/2014/main" id="{55716844-AFC2-F4BD-78CC-F45B65146EEF}"/>
              </a:ext>
            </a:extLst>
          </p:cNvPr>
          <p:cNvSpPr txBox="1"/>
          <p:nvPr/>
        </p:nvSpPr>
        <p:spPr>
          <a:xfrm>
            <a:off x="1756611" y="3931570"/>
            <a:ext cx="2141621" cy="343364"/>
          </a:xfrm>
          <a:prstGeom prst="rect">
            <a:avLst/>
          </a:prstGeom>
          <a:noFill/>
        </p:spPr>
        <p:txBody>
          <a:bodyPr wrap="square">
            <a:spAutoFit/>
          </a:bodyPr>
          <a:lstStyle/>
          <a:p>
            <a:pPr>
              <a:lnSpc>
                <a:spcPts val="1900"/>
              </a:lnSpc>
            </a:pPr>
            <a:r>
              <a:rPr lang="es-ES" dirty="0">
                <a:solidFill>
                  <a:srgbClr val="009540"/>
                </a:solidFill>
              </a:rPr>
              <a:t>I </a:t>
            </a:r>
            <a:r>
              <a:rPr lang="es-ES" dirty="0" err="1">
                <a:solidFill>
                  <a:srgbClr val="009540"/>
                </a:solidFill>
              </a:rPr>
              <a:t>see</a:t>
            </a:r>
            <a:r>
              <a:rPr lang="es-ES" dirty="0">
                <a:solidFill>
                  <a:srgbClr val="009540"/>
                </a:solidFill>
              </a:rPr>
              <a:t> </a:t>
            </a:r>
            <a:r>
              <a:rPr lang="es-ES" b="1" dirty="0">
                <a:solidFill>
                  <a:srgbClr val="009540"/>
                </a:solidFill>
              </a:rPr>
              <a:t>a </a:t>
            </a:r>
            <a:r>
              <a:rPr lang="es-ES" b="1" dirty="0" err="1">
                <a:solidFill>
                  <a:srgbClr val="009540"/>
                </a:solidFill>
              </a:rPr>
              <a:t>cheetah</a:t>
            </a:r>
            <a:r>
              <a:rPr lang="es-ES" dirty="0">
                <a:solidFill>
                  <a:srgbClr val="009540"/>
                </a:solidFill>
              </a:rPr>
              <a:t>.</a:t>
            </a:r>
          </a:p>
        </p:txBody>
      </p:sp>
      <p:sp>
        <p:nvSpPr>
          <p:cNvPr id="35" name="CuadroTexto 90">
            <a:extLst>
              <a:ext uri="{FF2B5EF4-FFF2-40B4-BE49-F238E27FC236}">
                <a16:creationId xmlns:a16="http://schemas.microsoft.com/office/drawing/2014/main" id="{C57808B6-3DCF-0648-1D53-14A95507EAB1}"/>
              </a:ext>
            </a:extLst>
          </p:cNvPr>
          <p:cNvSpPr txBox="1"/>
          <p:nvPr/>
        </p:nvSpPr>
        <p:spPr>
          <a:xfrm>
            <a:off x="1756611" y="4839020"/>
            <a:ext cx="2141621" cy="343364"/>
          </a:xfrm>
          <a:prstGeom prst="rect">
            <a:avLst/>
          </a:prstGeom>
          <a:noFill/>
        </p:spPr>
        <p:txBody>
          <a:bodyPr wrap="square">
            <a:spAutoFit/>
          </a:bodyPr>
          <a:lstStyle/>
          <a:p>
            <a:pPr>
              <a:lnSpc>
                <a:spcPts val="1900"/>
              </a:lnSpc>
            </a:pPr>
            <a:r>
              <a:rPr lang="es-ES" dirty="0"/>
              <a:t>I </a:t>
            </a:r>
            <a:r>
              <a:rPr lang="es-ES" dirty="0" err="1"/>
              <a:t>see</a:t>
            </a:r>
            <a:r>
              <a:rPr lang="es-ES" dirty="0"/>
              <a:t> </a:t>
            </a:r>
            <a:r>
              <a:rPr lang="es-ES" b="1" dirty="0"/>
              <a:t>a </a:t>
            </a:r>
            <a:r>
              <a:rPr lang="es-ES" b="1" dirty="0" err="1"/>
              <a:t>snake</a:t>
            </a:r>
            <a:r>
              <a:rPr lang="es-ES" dirty="0"/>
              <a:t>.</a:t>
            </a:r>
            <a:endParaRPr lang="es-ES" dirty="0">
              <a:solidFill>
                <a:schemeClr val="tx1"/>
              </a:solidFill>
            </a:endParaRPr>
          </a:p>
        </p:txBody>
      </p:sp>
      <p:cxnSp>
        <p:nvCxnSpPr>
          <p:cNvPr id="37" name="Straight Connector 36">
            <a:extLst>
              <a:ext uri="{FF2B5EF4-FFF2-40B4-BE49-F238E27FC236}">
                <a16:creationId xmlns:a16="http://schemas.microsoft.com/office/drawing/2014/main" id="{63DD9A91-A620-5ED5-DD72-1E3248EF5A51}"/>
              </a:ext>
            </a:extLst>
          </p:cNvPr>
          <p:cNvCxnSpPr>
            <a:cxnSpLocks/>
          </p:cNvCxnSpPr>
          <p:nvPr/>
        </p:nvCxnSpPr>
        <p:spPr>
          <a:xfrm>
            <a:off x="2374232" y="5010702"/>
            <a:ext cx="641684" cy="0"/>
          </a:xfrm>
          <a:prstGeom prst="line">
            <a:avLst/>
          </a:prstGeom>
          <a:ln w="28575">
            <a:solidFill>
              <a:srgbClr val="E70051"/>
            </a:solidFill>
          </a:ln>
        </p:spPr>
        <p:style>
          <a:lnRef idx="1">
            <a:schemeClr val="accent1"/>
          </a:lnRef>
          <a:fillRef idx="0">
            <a:schemeClr val="accent1"/>
          </a:fillRef>
          <a:effectRef idx="0">
            <a:schemeClr val="accent1"/>
          </a:effectRef>
          <a:fontRef idx="minor">
            <a:schemeClr val="tx1"/>
          </a:fontRef>
        </p:style>
      </p:cxnSp>
      <p:sp>
        <p:nvSpPr>
          <p:cNvPr id="38" name="CuadroTexto 90">
            <a:extLst>
              <a:ext uri="{FF2B5EF4-FFF2-40B4-BE49-F238E27FC236}">
                <a16:creationId xmlns:a16="http://schemas.microsoft.com/office/drawing/2014/main" id="{E572B5E3-0931-0984-9240-E683CDF784D1}"/>
              </a:ext>
            </a:extLst>
          </p:cNvPr>
          <p:cNvSpPr txBox="1"/>
          <p:nvPr/>
        </p:nvSpPr>
        <p:spPr>
          <a:xfrm>
            <a:off x="1756611" y="5248850"/>
            <a:ext cx="2141621" cy="343364"/>
          </a:xfrm>
          <a:prstGeom prst="rect">
            <a:avLst/>
          </a:prstGeom>
          <a:noFill/>
        </p:spPr>
        <p:txBody>
          <a:bodyPr wrap="square">
            <a:spAutoFit/>
          </a:bodyPr>
          <a:lstStyle/>
          <a:p>
            <a:pPr>
              <a:lnSpc>
                <a:spcPts val="1900"/>
              </a:lnSpc>
            </a:pPr>
            <a:r>
              <a:rPr lang="es-ES" dirty="0">
                <a:solidFill>
                  <a:srgbClr val="009540"/>
                </a:solidFill>
              </a:rPr>
              <a:t>I </a:t>
            </a:r>
            <a:r>
              <a:rPr lang="es-ES" dirty="0" err="1">
                <a:solidFill>
                  <a:srgbClr val="009540"/>
                </a:solidFill>
              </a:rPr>
              <a:t>see</a:t>
            </a:r>
            <a:r>
              <a:rPr lang="es-ES" dirty="0">
                <a:solidFill>
                  <a:srgbClr val="009540"/>
                </a:solidFill>
              </a:rPr>
              <a:t> </a:t>
            </a:r>
            <a:r>
              <a:rPr lang="es-ES" b="1" dirty="0">
                <a:solidFill>
                  <a:srgbClr val="009540"/>
                </a:solidFill>
              </a:rPr>
              <a:t>a </a:t>
            </a:r>
            <a:r>
              <a:rPr lang="es-ES" b="1" dirty="0" err="1">
                <a:solidFill>
                  <a:srgbClr val="009540"/>
                </a:solidFill>
              </a:rPr>
              <a:t>crocodile</a:t>
            </a:r>
            <a:r>
              <a:rPr lang="es-ES" dirty="0">
                <a:solidFill>
                  <a:srgbClr val="009540"/>
                </a:solidFill>
              </a:rPr>
              <a:t>.</a:t>
            </a:r>
          </a:p>
        </p:txBody>
      </p:sp>
    </p:spTree>
    <p:extLst>
      <p:ext uri="{BB962C8B-B14F-4D97-AF65-F5344CB8AC3E}">
        <p14:creationId xmlns:p14="http://schemas.microsoft.com/office/powerpoint/2010/main" val="9961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ACKGROUND">
            <a:extLst>
              <a:ext uri="{FF2B5EF4-FFF2-40B4-BE49-F238E27FC236}">
                <a16:creationId xmlns:a16="http://schemas.microsoft.com/office/drawing/2014/main" id="{686B5579-2125-62E8-A5D1-228AC1F2A6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84" t="172" b="6"/>
          <a:stretch/>
        </p:blipFill>
        <p:spPr>
          <a:xfrm>
            <a:off x="445770" y="413494"/>
            <a:ext cx="8214693" cy="5997232"/>
          </a:xfrm>
          <a:prstGeom prst="rect">
            <a:avLst/>
          </a:prstGeom>
        </p:spPr>
      </p:pic>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707" t="-382" r="-1586" b="-1110"/>
          <a:stretch/>
        </p:blipFill>
        <p:spPr>
          <a:xfrm flipH="1">
            <a:off x="3286566" y="2066307"/>
            <a:ext cx="1977948" cy="3797252"/>
          </a:xfrm>
          <a:prstGeom prst="rect">
            <a:avLst/>
          </a:prstGeom>
          <a:effectLst>
            <a:outerShdw dist="38100" dir="2700000" algn="tl" rotWithShape="0">
              <a:prstClr val="black">
                <a:alpha val="40000"/>
              </a:prstClr>
            </a:outerShdw>
          </a:effectLst>
        </p:spPr>
      </p:pic>
      <p:sp>
        <p:nvSpPr>
          <p:cNvPr id="5" name="Speach 2">
            <a:extLst>
              <a:ext uri="{FF2B5EF4-FFF2-40B4-BE49-F238E27FC236}">
                <a16:creationId xmlns:a16="http://schemas.microsoft.com/office/drawing/2014/main" id="{E0397086-E758-7472-E162-930D1C4DFDB7}"/>
              </a:ext>
            </a:extLst>
          </p:cNvPr>
          <p:cNvSpPr/>
          <p:nvPr/>
        </p:nvSpPr>
        <p:spPr>
          <a:xfrm flipH="1">
            <a:off x="5272883" y="902208"/>
            <a:ext cx="3294854" cy="1297852"/>
          </a:xfrm>
          <a:prstGeom prst="wedgeEllipseCallout">
            <a:avLst>
              <a:gd name="adj1" fmla="val 57293"/>
              <a:gd name="adj2" fmla="val 84563"/>
            </a:avLst>
          </a:prstGeom>
          <a:solidFill>
            <a:schemeClr val="bg1"/>
          </a:solidFill>
          <a:ln w="28575">
            <a:solidFill>
              <a:srgbClr val="F9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going to the zoo!</a:t>
            </a:r>
            <a:endParaRPr kumimoji="0" lang="en-GB" i="0" u="none" strike="noStrike" kern="1200" cap="none" spc="0" normalizeH="0" baseline="0" noProof="0" dirty="0">
              <a:ln>
                <a:noFill/>
              </a:ln>
              <a:solidFill>
                <a:schemeClr val="tx1"/>
              </a:solidFill>
              <a:effectLst/>
              <a:uLnTx/>
              <a:uFillTx/>
              <a:latin typeface="Twinkl"/>
            </a:endParaRPr>
          </a:p>
        </p:txBody>
      </p:sp>
    </p:spTree>
    <p:extLst>
      <p:ext uri="{BB962C8B-B14F-4D97-AF65-F5344CB8AC3E}">
        <p14:creationId xmlns:p14="http://schemas.microsoft.com/office/powerpoint/2010/main" val="4110087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5208 -0.00208 L -4.72222E-6 -7.40741E-7 " pathEditMode="relative" rAng="0" ptsTypes="AA">
                                      <p:cBhvr>
                                        <p:cTn id="9" dur="1500" fill="hold"/>
                                        <p:tgtEl>
                                          <p:spTgt spid="3"/>
                                        </p:tgtEl>
                                        <p:attrNameLst>
                                          <p:attrName>ppt_x</p:attrName>
                                          <p:attrName>ppt_y</p:attrName>
                                        </p:attrNameLst>
                                      </p:cBhvr>
                                      <p:rCtr x="37604" y="93"/>
                                    </p:animMotion>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ACKGROUND">
            <a:extLst>
              <a:ext uri="{FF2B5EF4-FFF2-40B4-BE49-F238E27FC236}">
                <a16:creationId xmlns:a16="http://schemas.microsoft.com/office/drawing/2014/main" id="{686B5579-2125-62E8-A5D1-228AC1F2A6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84" t="172" b="6"/>
          <a:stretch/>
        </p:blipFill>
        <p:spPr>
          <a:xfrm>
            <a:off x="445770" y="413494"/>
            <a:ext cx="8214693" cy="5997232"/>
          </a:xfrm>
          <a:prstGeom prst="rect">
            <a:avLst/>
          </a:prstGeom>
        </p:spPr>
      </p:pic>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a:blip r:embed="rId3" cstate="screen">
            <a:extLst>
              <a:ext uri="{28A0092B-C50C-407E-A947-70E740481C1C}">
                <a14:useLocalDpi xmlns:a14="http://schemas.microsoft.com/office/drawing/2010/main"/>
              </a:ext>
            </a:extLst>
          </a:blip>
          <a:srcRect l="1461" r="1461"/>
          <a:stretch/>
        </p:blipFill>
        <p:spPr>
          <a:xfrm>
            <a:off x="3183198" y="1182386"/>
            <a:ext cx="2438373" cy="4681173"/>
          </a:xfrm>
          <a:prstGeom prst="rect">
            <a:avLst/>
          </a:prstGeom>
          <a:effectLst>
            <a:outerShdw dist="38100" dir="2700000" algn="tl" rotWithShape="0">
              <a:prstClr val="black">
                <a:alpha val="40000"/>
              </a:prstClr>
            </a:outerShdw>
          </a:effectLst>
        </p:spPr>
      </p:pic>
      <p:sp>
        <p:nvSpPr>
          <p:cNvPr id="5" name="Speach 2">
            <a:extLst>
              <a:ext uri="{FF2B5EF4-FFF2-40B4-BE49-F238E27FC236}">
                <a16:creationId xmlns:a16="http://schemas.microsoft.com/office/drawing/2014/main" id="{E0397086-E758-7472-E162-930D1C4DFDB7}"/>
              </a:ext>
            </a:extLst>
          </p:cNvPr>
          <p:cNvSpPr/>
          <p:nvPr/>
        </p:nvSpPr>
        <p:spPr>
          <a:xfrm flipH="1">
            <a:off x="5272883" y="902208"/>
            <a:ext cx="3294854" cy="1297852"/>
          </a:xfrm>
          <a:prstGeom prst="wedgeEllipseCallout">
            <a:avLst>
              <a:gd name="adj1" fmla="val 67911"/>
              <a:gd name="adj2" fmla="val 35551"/>
            </a:avLst>
          </a:prstGeom>
          <a:solidFill>
            <a:schemeClr val="bg1"/>
          </a:solidFill>
          <a:ln w="28575">
            <a:solidFill>
              <a:srgbClr val="F9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Welcome!</a:t>
            </a:r>
          </a:p>
          <a:p>
            <a:pPr algn="ctr"/>
            <a:r>
              <a:rPr lang="en-US" dirty="0">
                <a:solidFill>
                  <a:schemeClr val="tx1"/>
                </a:solidFill>
              </a:rPr>
              <a:t>I work at the zoo.</a:t>
            </a:r>
          </a:p>
          <a:p>
            <a:pPr algn="ctr"/>
            <a:r>
              <a:rPr lang="en-US" dirty="0">
                <a:solidFill>
                  <a:schemeClr val="tx1"/>
                </a:solidFill>
              </a:rPr>
              <a:t>I’m a zookeeper.</a:t>
            </a:r>
            <a:endParaRPr kumimoji="0" lang="en-GB" i="0" u="none" strike="noStrike" kern="1200" cap="none" spc="0" normalizeH="0" baseline="0" noProof="0" dirty="0">
              <a:ln>
                <a:noFill/>
              </a:ln>
              <a:solidFill>
                <a:schemeClr val="tx1"/>
              </a:solidFill>
              <a:effectLst/>
              <a:uLnTx/>
              <a:uFillTx/>
              <a:latin typeface="Twinkl"/>
            </a:endParaRPr>
          </a:p>
        </p:txBody>
      </p:sp>
    </p:spTree>
    <p:extLst>
      <p:ext uri="{BB962C8B-B14F-4D97-AF65-F5344CB8AC3E}">
        <p14:creationId xmlns:p14="http://schemas.microsoft.com/office/powerpoint/2010/main" val="3734401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5208 -0.00209 L -3.61111E-6 2.59259E-6 " pathEditMode="relative" rAng="0" ptsTypes="AA">
                                      <p:cBhvr>
                                        <p:cTn id="9" dur="1500" fill="hold"/>
                                        <p:tgtEl>
                                          <p:spTgt spid="3"/>
                                        </p:tgtEl>
                                        <p:attrNameLst>
                                          <p:attrName>ppt_x</p:attrName>
                                          <p:attrName>ppt_y</p:attrName>
                                        </p:attrNameLst>
                                      </p:cBhvr>
                                      <p:rCtr x="37604" y="93"/>
                                    </p:animMotion>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tiger</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58" b="-24358"/>
          <a:stretch/>
        </p:blipFill>
        <p:spPr>
          <a:xfrm flipH="1">
            <a:off x="1716665" y="2273612"/>
            <a:ext cx="5972247" cy="4663940"/>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389833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1.01597 -0.00093 L 3.88889E-6 2.22222E-6 " pathEditMode="relative" rAng="0" ptsTypes="AA">
                                      <p:cBhvr>
                                        <p:cTn id="9" dur="1500" fill="hold"/>
                                        <p:tgtEl>
                                          <p:spTgt spid="3"/>
                                        </p:tgtEl>
                                        <p:attrNameLst>
                                          <p:attrName>ppt_x</p:attrName>
                                          <p:attrName>ppt_y</p:attrName>
                                        </p:attrNameLst>
                                      </p:cBhvr>
                                      <p:rCtr x="-50799" y="46"/>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snake</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a:blip r:embed="rId3" cstate="screen">
            <a:extLst>
              <a:ext uri="{28A0092B-C50C-407E-A947-70E740481C1C}">
                <a14:useLocalDpi xmlns:a14="http://schemas.microsoft.com/office/drawing/2010/main"/>
              </a:ext>
            </a:extLst>
          </a:blip>
          <a:srcRect l="869" r="869"/>
          <a:stretch/>
        </p:blipFill>
        <p:spPr>
          <a:xfrm flipH="1">
            <a:off x="2427246" y="2868705"/>
            <a:ext cx="3478272" cy="2716306"/>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3695135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2 0.01621 L 4.44444E-6 -3.7037E-6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elephant</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766" b="-15766"/>
          <a:stretch/>
        </p:blipFill>
        <p:spPr>
          <a:xfrm flipH="1">
            <a:off x="750845" y="1216083"/>
            <a:ext cx="6851225" cy="5350365"/>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2220142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94028 0.00509 L -8.33333E-7 -1.11111E-6 " pathEditMode="relative" rAng="0" ptsTypes="AA">
                                      <p:cBhvr>
                                        <p:cTn id="9" dur="1500" fill="hold"/>
                                        <p:tgtEl>
                                          <p:spTgt spid="3"/>
                                        </p:tgtEl>
                                        <p:attrNameLst>
                                          <p:attrName>ppt_x</p:attrName>
                                          <p:attrName>ppt_y</p:attrName>
                                        </p:attrNameLst>
                                      </p:cBhvr>
                                      <p:rCtr x="-47014" y="-255"/>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FD99DC02-CAE0-21E8-A93F-250BAEBA441F}"/>
              </a:ext>
            </a:extLst>
          </p:cNvPr>
          <p:cNvPicPr>
            <a:picLocks noChangeAspect="1"/>
          </p:cNvPicPr>
          <p:nvPr/>
        </p:nvPicPr>
        <p:blipFill>
          <a:blip r:embed="rId2" cstate="screen">
            <a:extLst>
              <a:ext uri="{28A0092B-C50C-407E-A947-70E740481C1C}">
                <a14:useLocalDpi xmlns:a14="http://schemas.microsoft.com/office/drawing/2010/main"/>
              </a:ext>
            </a:extLst>
          </a:blip>
          <a:srcRect l="570" r="570"/>
          <a:stretch/>
        </p:blipFill>
        <p:spPr>
          <a:xfrm>
            <a:off x="454508" y="498044"/>
            <a:ext cx="8214693" cy="5889821"/>
          </a:xfrm>
          <a:prstGeom prst="rect">
            <a:avLst/>
          </a:prstGeom>
        </p:spPr>
      </p:pic>
      <p:sp>
        <p:nvSpPr>
          <p:cNvPr id="7" name="Rectángulo 6">
            <a:extLst>
              <a:ext uri="{FF2B5EF4-FFF2-40B4-BE49-F238E27FC236}">
                <a16:creationId xmlns:a16="http://schemas.microsoft.com/office/drawing/2014/main" id="{6981935F-9D06-6CDE-669E-B8EF098757CC}"/>
              </a:ext>
            </a:extLst>
          </p:cNvPr>
          <p:cNvSpPr/>
          <p:nvPr/>
        </p:nvSpPr>
        <p:spPr>
          <a:xfrm>
            <a:off x="454140" y="447275"/>
            <a:ext cx="8242743" cy="559082"/>
          </a:xfrm>
          <a:prstGeom prst="rect">
            <a:avLst/>
          </a:prstGeom>
          <a:solidFill>
            <a:srgbClr val="9C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a:extLst>
              <a:ext uri="{FF2B5EF4-FFF2-40B4-BE49-F238E27FC236}">
                <a16:creationId xmlns:a16="http://schemas.microsoft.com/office/drawing/2014/main" id="{AED25F8A-9582-EC60-D7FA-BA719A72FDD0}"/>
              </a:ext>
            </a:extLst>
          </p:cNvPr>
          <p:cNvSpPr/>
          <p:nvPr/>
        </p:nvSpPr>
        <p:spPr>
          <a:xfrm>
            <a:off x="454140" y="413493"/>
            <a:ext cx="8234373" cy="5997232"/>
          </a:xfrm>
          <a:prstGeom prst="roundRect">
            <a:avLst>
              <a:gd name="adj" fmla="val 2280"/>
            </a:avLst>
          </a:prstGeom>
          <a:noFill/>
          <a:ln w="63500">
            <a:solidFill>
              <a:srgbClr val="003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itle">
            <a:extLst>
              <a:ext uri="{FF2B5EF4-FFF2-40B4-BE49-F238E27FC236}">
                <a16:creationId xmlns:a16="http://schemas.microsoft.com/office/drawing/2014/main" id="{0152CC90-CA3D-AAFE-BBC9-7FECF1EF122B}"/>
              </a:ext>
            </a:extLst>
          </p:cNvPr>
          <p:cNvSpPr>
            <a:spLocks noGrp="1"/>
          </p:cNvSpPr>
          <p:nvPr>
            <p:ph type="title"/>
          </p:nvPr>
        </p:nvSpPr>
        <p:spPr>
          <a:xfrm>
            <a:off x="-146059" y="502221"/>
            <a:ext cx="9290059" cy="658916"/>
          </a:xfrm>
          <a:prstGeom prst="round1Rect">
            <a:avLst>
              <a:gd name="adj" fmla="val 0"/>
            </a:avLst>
          </a:prstGeom>
          <a:solidFill>
            <a:srgbClr val="F9B001"/>
          </a:solidFill>
          <a:ln w="25400">
            <a:noFill/>
          </a:ln>
          <a:effectLst>
            <a:outerShdw dist="38100" dir="2700000" algn="tl" rotWithShape="0">
              <a:prstClr val="black">
                <a:alpha val="40000"/>
              </a:prstClr>
            </a:outerShdw>
          </a:effectLst>
        </p:spPr>
        <p:txBody>
          <a:bodyPr/>
          <a:lstStyle/>
          <a:p>
            <a:r>
              <a:rPr lang="en-US" dirty="0">
                <a:solidFill>
                  <a:schemeClr val="bg1"/>
                </a:solidFill>
                <a:latin typeface="+mn-lt"/>
              </a:rPr>
              <a:t>giraffe</a:t>
            </a:r>
            <a:endParaRPr lang="en-GB" sz="3600" dirty="0">
              <a:solidFill>
                <a:srgbClr val="F9B001"/>
              </a:solidFill>
              <a:latin typeface="+mn-lt"/>
            </a:endParaRPr>
          </a:p>
        </p:txBody>
      </p:sp>
      <p:pic>
        <p:nvPicPr>
          <p:cNvPr id="3" name="Picture 5">
            <a:extLst>
              <a:ext uri="{FF2B5EF4-FFF2-40B4-BE49-F238E27FC236}">
                <a16:creationId xmlns:a16="http://schemas.microsoft.com/office/drawing/2014/main" id="{EC4CE83E-12BF-CA5B-658B-F727E1F25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438" r="-12438"/>
          <a:stretch/>
        </p:blipFill>
        <p:spPr>
          <a:xfrm flipH="1">
            <a:off x="1824242" y="1595746"/>
            <a:ext cx="5831616" cy="4554117"/>
          </a:xfrm>
          <a:prstGeom prst="rect">
            <a:avLst/>
          </a:prstGeom>
          <a:effectLst>
            <a:outerShdw dist="38100" dir="5400000" algn="t" rotWithShape="0">
              <a:prstClr val="black">
                <a:alpha val="20000"/>
              </a:prstClr>
            </a:outerShdw>
          </a:effectLst>
        </p:spPr>
      </p:pic>
    </p:spTree>
    <p:extLst>
      <p:ext uri="{BB962C8B-B14F-4D97-AF65-F5344CB8AC3E}">
        <p14:creationId xmlns:p14="http://schemas.microsoft.com/office/powerpoint/2010/main" val="1059211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73281 0.01621 L -2.77778E-6 -3.33333E-6 " pathEditMode="relative" rAng="0" ptsTypes="AA">
                                      <p:cBhvr>
                                        <p:cTn id="9" dur="1500" fill="hold"/>
                                        <p:tgtEl>
                                          <p:spTgt spid="3"/>
                                        </p:tgtEl>
                                        <p:attrNameLst>
                                          <p:attrName>ppt_x</p:attrName>
                                          <p:attrName>ppt_y</p:attrName>
                                        </p:attrNameLst>
                                      </p:cBhvr>
                                      <p:rCtr x="36632" y="-81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1968</TotalTime>
  <Words>454</Words>
  <Application>Microsoft Office PowerPoint</Application>
  <PresentationFormat>On-screen Show (4:3)</PresentationFormat>
  <Paragraphs>115</Paragraphs>
  <Slides>32</Slides>
  <Notes>0</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Twinkl</vt:lpstr>
      <vt:lpstr>Wingdings 2</vt:lpstr>
      <vt:lpstr>Arial</vt:lpstr>
      <vt:lpstr>Calibri</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tiger</vt:lpstr>
      <vt:lpstr>snake</vt:lpstr>
      <vt:lpstr>elephant</vt:lpstr>
      <vt:lpstr>giraffe</vt:lpstr>
      <vt:lpstr>cheetah</vt:lpstr>
      <vt:lpstr>rhino</vt:lpstr>
      <vt:lpstr>lion</vt:lpstr>
      <vt:lpstr>polar bear</vt:lpstr>
      <vt:lpstr>monkey</vt:lpstr>
      <vt:lpstr>crocodile</vt:lpstr>
      <vt:lpstr>hippo</vt:lpstr>
      <vt:lpstr>camel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Ridehalgh</dc:creator>
  <cp:lastModifiedBy>Indy Miller</cp:lastModifiedBy>
  <cp:revision>125</cp:revision>
  <dcterms:created xsi:type="dcterms:W3CDTF">2022-08-03T08:00:33Z</dcterms:created>
  <dcterms:modified xsi:type="dcterms:W3CDTF">2023-10-10T14:29:54Z</dcterms:modified>
</cp:coreProperties>
</file>