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2"/>
  </p:notesMasterIdLst>
  <p:handoutMasterIdLst>
    <p:handoutMasterId r:id="rId23"/>
  </p:handoutMasterIdLst>
  <p:sldIdLst>
    <p:sldId id="275" r:id="rId3"/>
    <p:sldId id="274" r:id="rId4"/>
    <p:sldId id="270" r:id="rId5"/>
    <p:sldId id="268" r:id="rId6"/>
    <p:sldId id="264" r:id="rId7"/>
    <p:sldId id="278" r:id="rId8"/>
    <p:sldId id="279" r:id="rId9"/>
    <p:sldId id="290" r:id="rId10"/>
    <p:sldId id="280" r:id="rId11"/>
    <p:sldId id="281" r:id="rId12"/>
    <p:sldId id="282" r:id="rId13"/>
    <p:sldId id="283" r:id="rId14"/>
    <p:sldId id="284" r:id="rId15"/>
    <p:sldId id="285" r:id="rId16"/>
    <p:sldId id="286" r:id="rId17"/>
    <p:sldId id="287" r:id="rId18"/>
    <p:sldId id="288" r:id="rId19"/>
    <p:sldId id="289" r:id="rId20"/>
    <p:sldId id="273" r:id="rId21"/>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Twinkl" panose="02000000000000000000" pitchFamily="2"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1872"/>
    <a:srgbClr val="9F73B2"/>
    <a:srgbClr val="FFCD81"/>
    <a:srgbClr val="FFFFFF"/>
    <a:srgbClr val="F9B100"/>
    <a:srgbClr val="232321"/>
    <a:srgbClr val="007AC2"/>
    <a:srgbClr val="4DB1E3"/>
    <a:srgbClr val="18A0D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2" d="100"/>
          <a:sy n="82" d="100"/>
        </p:scale>
        <p:origin x="902" y="7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resources/browse-by-age-esl-resources/esl-resources-for-adult-learners-browse-by-level-esl-resources/adults-a1-adults-browse-by-age-esl-resources"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s://www.twinkl.co.uk/resources/browse-by-age-esl-resources/esl-resources-for-adult-learners-browse-by-level-esl-resources/adults-a1-adults-browse-by-age-esl-resourc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s://www.twinkl.co.uk/resources/browse-by-age-esl-resources/esl-resources-for-adult-learners-browse-by-level-esl-resources/adults-a1-adults-browse-by-age-esl-resource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panose="02000000000000000000" pitchFamily="2" charset="0"/>
            </a:endParaRPr>
          </a:p>
        </p:txBody>
      </p:sp>
      <p:sp>
        <p:nvSpPr>
          <p:cNvPr id="5" name="Rectangle 4">
            <a:hlinkClick r:id="rId4"/>
            <a:extLst>
              <a:ext uri="{FF2B5EF4-FFF2-40B4-BE49-F238E27FC236}">
                <a16:creationId xmlns:a16="http://schemas.microsoft.com/office/drawing/2014/main" id="{4A6C8E6D-91AC-3E7D-43D0-1A0D7D51BB77}"/>
              </a:ext>
            </a:extLst>
          </p:cNvPr>
          <p:cNvSpPr/>
          <p:nvPr userDrawn="1"/>
        </p:nvSpPr>
        <p:spPr>
          <a:xfrm>
            <a:off x="381663" y="6130456"/>
            <a:ext cx="1001864" cy="644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Roboto" panose="02000000000000000000" pitchFamily="2" charset="0"/>
            </a:endParaRPr>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ect">
            <a:avLst/>
          </a:prstGeom>
          <a:solidFill>
            <a:schemeClr val="bg1"/>
          </a:solidFill>
          <a:ln w="28575" cap="rnd">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4506635"/>
            <a:ext cx="7643458" cy="1384531"/>
            <a:chOff x="744892" y="3707365"/>
            <a:chExt cx="7643458" cy="1384531"/>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9F73B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Adult Resource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110571"/>
            </a:xfrm>
            <a:prstGeom prst="rect">
              <a:avLst/>
            </a:prstGeom>
            <a:solidFill>
              <a:schemeClr val="bg1"/>
            </a:solidFill>
            <a:ln w="19050">
              <a:solidFill>
                <a:srgbClr val="601872"/>
              </a:solidFill>
            </a:ln>
          </p:spPr>
          <p:txBody>
            <a:bodyPr wrap="square" lIns="216000" tIns="216000" rIns="216000" bIns="216000">
              <a:spAutoFit/>
            </a:bodyPr>
            <a:lstStyle/>
            <a:p>
              <a:pPr marL="0" lvl="0" indent="0" algn="l" rtl="0">
                <a:lnSpc>
                  <a:spcPct val="115000"/>
                </a:lnSpc>
                <a:spcBef>
                  <a:spcPts val="0"/>
                </a:spcBef>
                <a:spcAft>
                  <a:spcPts val="0"/>
                </a:spcAft>
                <a:buNone/>
              </a:pPr>
              <a:r>
                <a:rPr lang="en-US" sz="1300" dirty="0">
                  <a:solidFill>
                    <a:srgbClr val="202124"/>
                  </a:solidFill>
                  <a:latin typeface="Roboto" panose="02000000000000000000" pitchFamily="2" charset="0"/>
                  <a:ea typeface="Roboto" panose="02000000000000000000" pitchFamily="2" charset="0"/>
                </a:rPr>
                <a:t>This resource is designed to support teaching of English as a second language to working-age adults. Please be aware that the content includes some references to working life and business English and may not be applicable to all learners. </a:t>
              </a:r>
              <a:endParaRPr lang="en-US" sz="1300" dirty="0">
                <a:latin typeface="Roboto" panose="02000000000000000000" pitchFamily="2" charset="0"/>
                <a:ea typeface="Roboto" panose="02000000000000000000" pitchFamily="2" charset="0"/>
              </a:endParaRP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601872"/>
                </a:solidFill>
                <a:latin typeface="Roboto" panose="02000000000000000000" pitchFamily="2" charset="0"/>
                <a:ea typeface="Roboto" panose="02000000000000000000" pitchFamily="2" charset="0"/>
              </a:rPr>
              <a:t>Disclaimers</a:t>
            </a:r>
            <a:endParaRPr lang="en-GB" sz="2800" b="1" dirty="0">
              <a:solidFill>
                <a:srgbClr val="60187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510672"/>
            <a:chOff x="744892" y="3707365"/>
            <a:chExt cx="7643458" cy="2510672"/>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426937" cy="273960"/>
            </a:xfrm>
            <a:prstGeom prst="rect">
              <a:avLst/>
            </a:prstGeom>
            <a:solidFill>
              <a:srgbClr val="F9B1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ESL acronym</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2236712"/>
            </a:xfrm>
            <a:prstGeom prst="rect">
              <a:avLst/>
            </a:prstGeom>
            <a:solidFill>
              <a:schemeClr val="bg1"/>
            </a:solidFill>
            <a:ln w="19050">
              <a:solidFill>
                <a:srgbClr val="F9B100"/>
              </a:solidFill>
            </a:ln>
          </p:spPr>
          <p:txBody>
            <a:bodyPr wrap="square" lIns="216000" tIns="216000" rIns="216000" bIns="216000">
              <a:spAutoFit/>
            </a:bodyPr>
            <a:lstStyle/>
            <a:p>
              <a:r>
                <a:rPr lang="en-US" sz="1300" dirty="0">
                  <a:latin typeface="Roboto" panose="02000000000000000000" pitchFamily="2" charset="0"/>
                  <a:ea typeface="Roboto" panose="02000000000000000000" pitchFamily="2" charset="0"/>
                </a:rPr>
                <a:t>This resource has been made for the purpose of teaching English language learners. We know that students can be learning English in many different places, in many different ways and at age, so we try to keep these resources as general as possible.</a:t>
              </a:r>
            </a:p>
            <a:p>
              <a:r>
                <a:rPr lang="en-US" sz="1300" dirty="0">
                  <a:latin typeface="Roboto" panose="02000000000000000000" pitchFamily="2" charset="0"/>
                  <a:ea typeface="Roboto" panose="02000000000000000000" pitchFamily="2" charset="0"/>
                </a:rPr>
                <a:t> </a:t>
              </a:r>
            </a:p>
            <a:p>
              <a:r>
                <a:rPr lang="en-US" sz="1300" dirty="0">
                  <a:latin typeface="Roboto" panose="02000000000000000000" pitchFamily="2" charset="0"/>
                  <a:ea typeface="Roboto" panose="02000000000000000000" pitchFamily="2" charset="0"/>
                </a:rPr>
                <a:t>There are many acronyms associated with English language teaching. These include (but are not limited to) ELT, TEFL, EFL, ELL, EAL and ESOL. While the term ESL may not fully represent the linguistic backgrounds of all students, it is the most widely recognised term for English language teaching globally.  Therefore, we use the term ‘ESL’ in the names of our resources to make them easy to find but they are suitable for any student learning to speak English. </a:t>
              </a:r>
              <a:endParaRPr lang="en-GB" sz="1300" dirty="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L_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5DF6149-B22E-B64E-327F-EB3A04EAF6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692" y="178"/>
            <a:ext cx="9158692" cy="6857643"/>
          </a:xfrm>
          <a:prstGeom prst="rect">
            <a:avLst/>
          </a:prstGeom>
          <a:solidFill>
            <a:srgbClr val="601872"/>
          </a:solidFill>
        </p:spPr>
      </p:pic>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panose="02000000000000000000" pitchFamily="2" charset="0"/>
            </a:endParaRPr>
          </a:p>
        </p:txBody>
      </p:sp>
      <p:pic>
        <p:nvPicPr>
          <p:cNvPr id="4" name="Picture 3" descr="A logo of a company&#10;&#10;Description automatically generated">
            <a:hlinkClick r:id="rId4"/>
            <a:extLst>
              <a:ext uri="{FF2B5EF4-FFF2-40B4-BE49-F238E27FC236}">
                <a16:creationId xmlns:a16="http://schemas.microsoft.com/office/drawing/2014/main" id="{612EDAF8-F645-3B62-1782-89F8A0703155}"/>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26499" y="1883496"/>
            <a:ext cx="2870243" cy="1956984"/>
          </a:xfrm>
          <a:prstGeom prst="rect">
            <a:avLst/>
          </a:prstGeom>
        </p:spPr>
      </p:pic>
      <p:sp>
        <p:nvSpPr>
          <p:cNvPr id="5" name="Rectangle 4">
            <a:extLst>
              <a:ext uri="{FF2B5EF4-FFF2-40B4-BE49-F238E27FC236}">
                <a16:creationId xmlns:a16="http://schemas.microsoft.com/office/drawing/2014/main" id="{A316FE0F-7B29-F39D-00DC-8E3F4A631656}"/>
              </a:ext>
            </a:extLst>
          </p:cNvPr>
          <p:cNvSpPr/>
          <p:nvPr userDrawn="1"/>
        </p:nvSpPr>
        <p:spPr>
          <a:xfrm>
            <a:off x="-14692" y="6251423"/>
            <a:ext cx="9158692" cy="612000"/>
          </a:xfrm>
          <a:prstGeom prst="rect">
            <a:avLst/>
          </a:prstGeom>
          <a:solidFill>
            <a:srgbClr val="FFC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panose="02000000000000000000" pitchFamily="2" charset="0"/>
            </a:endParaRPr>
          </a:p>
        </p:txBody>
      </p:sp>
      <p:sp>
        <p:nvSpPr>
          <p:cNvPr id="3" name="TextBox 2">
            <a:extLst>
              <a:ext uri="{FF2B5EF4-FFF2-40B4-BE49-F238E27FC236}">
                <a16:creationId xmlns:a16="http://schemas.microsoft.com/office/drawing/2014/main" id="{F2042677-6F3B-FD4B-46E4-E188C1F9A52F}"/>
              </a:ext>
            </a:extLst>
          </p:cNvPr>
          <p:cNvSpPr txBox="1"/>
          <p:nvPr userDrawn="1"/>
        </p:nvSpPr>
        <p:spPr>
          <a:xfrm>
            <a:off x="2857089" y="6464797"/>
            <a:ext cx="3422002" cy="207749"/>
          </a:xfrm>
          <a:prstGeom prst="rect">
            <a:avLst/>
          </a:prstGeom>
          <a:noFill/>
        </p:spPr>
        <p:txBody>
          <a:bodyPr wrap="square" lIns="0" tIns="0" rIns="0" bIns="0" rtlCol="0" anchor="ctr" anchorCtr="1">
            <a:noAutofit/>
          </a:bodyPr>
          <a:lstStyle/>
          <a:p>
            <a:r>
              <a:rPr lang="en-GB" sz="1400" dirty="0">
                <a:solidFill>
                  <a:srgbClr val="601872"/>
                </a:solidFill>
                <a:latin typeface="Roboto" panose="02000000000000000000" pitchFamily="2" charset="0"/>
                <a:cs typeface="Arial" panose="020B0604020202020204" pitchFamily="34" charset="0"/>
              </a:rPr>
              <a:t>Adults | A1-A2</a:t>
            </a:r>
          </a:p>
        </p:txBody>
      </p:sp>
    </p:spTree>
    <p:extLst>
      <p:ext uri="{BB962C8B-B14F-4D97-AF65-F5344CB8AC3E}">
        <p14:creationId xmlns:p14="http://schemas.microsoft.com/office/powerpoint/2010/main" val="154656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ect">
            <a:avLst/>
          </a:prstGeom>
          <a:solidFill>
            <a:schemeClr val="bg1"/>
          </a:solidFill>
          <a:ln w="28575" cap="rnd">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Roboto" panose="02000000000000000000"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atin typeface="Roboto" panose="02000000000000000000" pitchFamily="2" charset="0"/>
              </a:defRPr>
            </a:lvl1pPr>
            <a:lvl2pPr>
              <a:defRPr>
                <a:latin typeface="Roboto" panose="02000000000000000000" pitchFamily="2" charset="0"/>
              </a:defRPr>
            </a:lvl2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atin typeface="Roboto" panose="02000000000000000000" pitchFamily="2" charset="0"/>
              </a:defRPr>
            </a:lvl1pPr>
            <a:lvl2pPr>
              <a:defRPr>
                <a:latin typeface="Roboto" panose="02000000000000000000" pitchFamily="2" charset="0"/>
              </a:defRPr>
            </a:lvl2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panose="02000000000000000000" pitchFamily="2" charset="0"/>
            </a:endParaRPr>
          </a:p>
        </p:txBody>
      </p:sp>
      <p:sp>
        <p:nvSpPr>
          <p:cNvPr id="2" name="Rectangle 1">
            <a:hlinkClick r:id="rId4"/>
            <a:extLst>
              <a:ext uri="{FF2B5EF4-FFF2-40B4-BE49-F238E27FC236}">
                <a16:creationId xmlns:a16="http://schemas.microsoft.com/office/drawing/2014/main" id="{43D75B16-7BDB-00DC-E360-BBFE60F39F93}"/>
              </a:ext>
            </a:extLst>
          </p:cNvPr>
          <p:cNvSpPr/>
          <p:nvPr userDrawn="1"/>
        </p:nvSpPr>
        <p:spPr>
          <a:xfrm>
            <a:off x="381663" y="6130456"/>
            <a:ext cx="1001864" cy="644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Roboto" panose="02000000000000000000" pitchFamily="2" charset="0"/>
            </a:endParaRPr>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ect">
            <a:avLst/>
          </a:prstGeom>
          <a:solidFill>
            <a:schemeClr val="bg1"/>
          </a:solidFill>
          <a:ln w="28575" cap="rnd">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9F73B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601872"/>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601872"/>
                </a:solidFill>
                <a:latin typeface="Roboto" panose="02000000000000000000" pitchFamily="2" charset="0"/>
                <a:ea typeface="Roboto" panose="02000000000000000000" pitchFamily="2" charset="0"/>
              </a:rPr>
              <a:t>Disclaimer</a:t>
            </a:r>
            <a:endParaRPr lang="en-GB" sz="2800" b="1" dirty="0">
              <a:solidFill>
                <a:srgbClr val="601872"/>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69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62E0FF-A95E-4574-934D-AB44B10C3227}"/>
              </a:ext>
            </a:extLst>
          </p:cNvPr>
          <p:cNvSpPr/>
          <p:nvPr/>
        </p:nvSpPr>
        <p:spPr>
          <a:xfrm>
            <a:off x="643208" y="192925"/>
            <a:ext cx="1764000" cy="540000"/>
          </a:xfrm>
          <a:prstGeom prst="rect">
            <a:avLst/>
          </a:prstGeom>
          <a:solidFill>
            <a:srgbClr val="9F73B2"/>
          </a:solidFill>
          <a:ln w="3810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panose="02000000000000000000" pitchFamily="2" charset="0"/>
              </a:rPr>
              <a:t>Role Play</a:t>
            </a:r>
            <a:endParaRPr lang="en-GB" sz="2400" b="1" dirty="0">
              <a:solidFill>
                <a:schemeClr val="bg1"/>
              </a:solidFill>
              <a:latin typeface="Roboto" panose="02000000000000000000" pitchFamily="2" charset="0"/>
            </a:endParaRPr>
          </a:p>
        </p:txBody>
      </p:sp>
      <p:pic>
        <p:nvPicPr>
          <p:cNvPr id="14" name="Picture 13">
            <a:extLst>
              <a:ext uri="{FF2B5EF4-FFF2-40B4-BE49-F238E27FC236}">
                <a16:creationId xmlns:a16="http://schemas.microsoft.com/office/drawing/2014/main" id="{5B52F1AB-89A7-C35B-F402-23EE9C5C6BB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36925" y="186863"/>
            <a:ext cx="3858358" cy="2572240"/>
          </a:xfrm>
          <a:prstGeom prst="rect">
            <a:avLst/>
          </a:prstGeom>
          <a:ln w="28575">
            <a:solidFill>
              <a:srgbClr val="601872"/>
            </a:solidFill>
          </a:ln>
        </p:spPr>
      </p:pic>
      <p:sp>
        <p:nvSpPr>
          <p:cNvPr id="13" name="Speech Bubble: Rectangle 12">
            <a:extLst>
              <a:ext uri="{FF2B5EF4-FFF2-40B4-BE49-F238E27FC236}">
                <a16:creationId xmlns:a16="http://schemas.microsoft.com/office/drawing/2014/main" id="{CF39679A-DA56-F9A8-3862-4EF1D1908F7C}"/>
              </a:ext>
            </a:extLst>
          </p:cNvPr>
          <p:cNvSpPr/>
          <p:nvPr/>
        </p:nvSpPr>
        <p:spPr>
          <a:xfrm>
            <a:off x="850791" y="2278050"/>
            <a:ext cx="3347498" cy="962106"/>
          </a:xfrm>
          <a:prstGeom prst="wedgeRectCallout">
            <a:avLst>
              <a:gd name="adj1" fmla="val -48181"/>
              <a:gd name="adj2" fmla="val -88400"/>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T: Good morning, students! It’s time for English class.</a:t>
            </a:r>
          </a:p>
        </p:txBody>
      </p:sp>
      <p:sp>
        <p:nvSpPr>
          <p:cNvPr id="15" name="Speech Bubble: Rectangle 14">
            <a:extLst>
              <a:ext uri="{FF2B5EF4-FFF2-40B4-BE49-F238E27FC236}">
                <a16:creationId xmlns:a16="http://schemas.microsoft.com/office/drawing/2014/main" id="{E863DCDC-C48B-58BB-CDDA-686F226CD958}"/>
              </a:ext>
            </a:extLst>
          </p:cNvPr>
          <p:cNvSpPr/>
          <p:nvPr/>
        </p:nvSpPr>
        <p:spPr>
          <a:xfrm>
            <a:off x="3890225" y="3629108"/>
            <a:ext cx="2931993" cy="789829"/>
          </a:xfrm>
          <a:prstGeom prst="wedgeRectCallout">
            <a:avLst>
              <a:gd name="adj1" fmla="val 39721"/>
              <a:gd name="adj2" fmla="val -96598"/>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S: Good morning!</a:t>
            </a:r>
          </a:p>
        </p:txBody>
      </p:sp>
      <p:sp>
        <p:nvSpPr>
          <p:cNvPr id="16" name="Speech Bubble: Rectangle 15">
            <a:extLst>
              <a:ext uri="{FF2B5EF4-FFF2-40B4-BE49-F238E27FC236}">
                <a16:creationId xmlns:a16="http://schemas.microsoft.com/office/drawing/2014/main" id="{4D04543B-DFE5-AD97-80AC-D7A63B82BE37}"/>
              </a:ext>
            </a:extLst>
          </p:cNvPr>
          <p:cNvSpPr/>
          <p:nvPr/>
        </p:nvSpPr>
        <p:spPr>
          <a:xfrm>
            <a:off x="1316562" y="4807889"/>
            <a:ext cx="3366757" cy="873317"/>
          </a:xfrm>
          <a:prstGeom prst="wedgeRectCallout">
            <a:avLst>
              <a:gd name="adj1" fmla="val -46412"/>
              <a:gd name="adj2" fmla="val -100236"/>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T: Welcome! Class starts at </a:t>
            </a:r>
          </a:p>
          <a:p>
            <a:pPr algn="ctr"/>
            <a:r>
              <a:rPr lang="en-ZA" dirty="0">
                <a:solidFill>
                  <a:srgbClr val="232321"/>
                </a:solidFill>
                <a:latin typeface="Roboto" panose="02000000000000000000" pitchFamily="2" charset="0"/>
              </a:rPr>
              <a:t>9 o’clock.</a:t>
            </a:r>
            <a:endParaRPr lang="en-ZA" dirty="0">
              <a:solidFill>
                <a:srgbClr val="601872"/>
              </a:solidFill>
              <a:latin typeface="Roboto" panose="02000000000000000000" pitchFamily="2" charset="0"/>
            </a:endParaRPr>
          </a:p>
        </p:txBody>
      </p:sp>
    </p:spTree>
    <p:extLst>
      <p:ext uri="{BB962C8B-B14F-4D97-AF65-F5344CB8AC3E}">
        <p14:creationId xmlns:p14="http://schemas.microsoft.com/office/powerpoint/2010/main" val="194753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62E0FF-A95E-4574-934D-AB44B10C3227}"/>
              </a:ext>
            </a:extLst>
          </p:cNvPr>
          <p:cNvSpPr/>
          <p:nvPr/>
        </p:nvSpPr>
        <p:spPr>
          <a:xfrm>
            <a:off x="643208" y="192925"/>
            <a:ext cx="1764000" cy="540000"/>
          </a:xfrm>
          <a:prstGeom prst="rect">
            <a:avLst/>
          </a:prstGeom>
          <a:solidFill>
            <a:srgbClr val="9F73B2"/>
          </a:solidFill>
          <a:ln w="3810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panose="02000000000000000000" pitchFamily="2" charset="0"/>
              </a:rPr>
              <a:t>Role Play</a:t>
            </a:r>
            <a:endParaRPr lang="en-GB" sz="2400" b="1" dirty="0">
              <a:solidFill>
                <a:schemeClr val="bg1"/>
              </a:solidFill>
              <a:latin typeface="Roboto" panose="02000000000000000000" pitchFamily="2" charset="0"/>
            </a:endParaRPr>
          </a:p>
        </p:txBody>
      </p:sp>
      <p:pic>
        <p:nvPicPr>
          <p:cNvPr id="14" name="Picture 13">
            <a:extLst>
              <a:ext uri="{FF2B5EF4-FFF2-40B4-BE49-F238E27FC236}">
                <a16:creationId xmlns:a16="http://schemas.microsoft.com/office/drawing/2014/main" id="{5B52F1AB-89A7-C35B-F402-23EE9C5C6B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36925" y="186862"/>
            <a:ext cx="3629959" cy="2834633"/>
          </a:xfrm>
          <a:prstGeom prst="rect">
            <a:avLst/>
          </a:prstGeom>
          <a:ln w="28575">
            <a:solidFill>
              <a:srgbClr val="601872"/>
            </a:solidFill>
          </a:ln>
        </p:spPr>
      </p:pic>
      <p:sp>
        <p:nvSpPr>
          <p:cNvPr id="13" name="Speech Bubble: Rectangle 12">
            <a:extLst>
              <a:ext uri="{FF2B5EF4-FFF2-40B4-BE49-F238E27FC236}">
                <a16:creationId xmlns:a16="http://schemas.microsoft.com/office/drawing/2014/main" id="{CF39679A-DA56-F9A8-3862-4EF1D1908F7C}"/>
              </a:ext>
            </a:extLst>
          </p:cNvPr>
          <p:cNvSpPr/>
          <p:nvPr/>
        </p:nvSpPr>
        <p:spPr>
          <a:xfrm>
            <a:off x="1166189" y="1476887"/>
            <a:ext cx="2305878" cy="962106"/>
          </a:xfrm>
          <a:prstGeom prst="wedgeRectCallout">
            <a:avLst>
              <a:gd name="adj1" fmla="val -48181"/>
              <a:gd name="adj2" fmla="val -88400"/>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D: Good afternoon. Are you Ken?</a:t>
            </a:r>
          </a:p>
        </p:txBody>
      </p:sp>
      <p:sp>
        <p:nvSpPr>
          <p:cNvPr id="15" name="Speech Bubble: Rectangle 14">
            <a:extLst>
              <a:ext uri="{FF2B5EF4-FFF2-40B4-BE49-F238E27FC236}">
                <a16:creationId xmlns:a16="http://schemas.microsoft.com/office/drawing/2014/main" id="{E863DCDC-C48B-58BB-CDDA-686F226CD958}"/>
              </a:ext>
            </a:extLst>
          </p:cNvPr>
          <p:cNvSpPr/>
          <p:nvPr/>
        </p:nvSpPr>
        <p:spPr>
          <a:xfrm>
            <a:off x="2407208" y="2895472"/>
            <a:ext cx="1779792" cy="789829"/>
          </a:xfrm>
          <a:prstGeom prst="wedgeRectCallout">
            <a:avLst>
              <a:gd name="adj1" fmla="val 39721"/>
              <a:gd name="adj2" fmla="val -96598"/>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K: Hi! Yes.</a:t>
            </a:r>
          </a:p>
        </p:txBody>
      </p:sp>
      <p:sp>
        <p:nvSpPr>
          <p:cNvPr id="16" name="Speech Bubble: Rectangle 15">
            <a:extLst>
              <a:ext uri="{FF2B5EF4-FFF2-40B4-BE49-F238E27FC236}">
                <a16:creationId xmlns:a16="http://schemas.microsoft.com/office/drawing/2014/main" id="{4D04543B-DFE5-AD97-80AC-D7A63B82BE37}"/>
              </a:ext>
            </a:extLst>
          </p:cNvPr>
          <p:cNvSpPr/>
          <p:nvPr/>
        </p:nvSpPr>
        <p:spPr>
          <a:xfrm>
            <a:off x="819926" y="3935048"/>
            <a:ext cx="2652141" cy="789829"/>
          </a:xfrm>
          <a:prstGeom prst="wedgeRectCallout">
            <a:avLst>
              <a:gd name="adj1" fmla="val -46205"/>
              <a:gd name="adj2" fmla="val -96594"/>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D: Here’s your lunch.</a:t>
            </a:r>
            <a:endParaRPr lang="en-ZA" dirty="0">
              <a:solidFill>
                <a:srgbClr val="601872"/>
              </a:solidFill>
              <a:latin typeface="Roboto" panose="02000000000000000000" pitchFamily="2" charset="0"/>
            </a:endParaRPr>
          </a:p>
        </p:txBody>
      </p:sp>
      <p:sp>
        <p:nvSpPr>
          <p:cNvPr id="17" name="Speech Bubble: Rectangle 16">
            <a:extLst>
              <a:ext uri="{FF2B5EF4-FFF2-40B4-BE49-F238E27FC236}">
                <a16:creationId xmlns:a16="http://schemas.microsoft.com/office/drawing/2014/main" id="{76A75C3A-C49C-FB41-E8BD-C091A7A33E32}"/>
              </a:ext>
            </a:extLst>
          </p:cNvPr>
          <p:cNvSpPr/>
          <p:nvPr/>
        </p:nvSpPr>
        <p:spPr>
          <a:xfrm>
            <a:off x="4298483" y="3935047"/>
            <a:ext cx="2053421" cy="789829"/>
          </a:xfrm>
          <a:prstGeom prst="wedgeRectCallout">
            <a:avLst>
              <a:gd name="adj1" fmla="val 45801"/>
              <a:gd name="adj2" fmla="val -102638"/>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K: Thanks. Bye!</a:t>
            </a:r>
          </a:p>
        </p:txBody>
      </p:sp>
      <p:sp>
        <p:nvSpPr>
          <p:cNvPr id="4" name="Speech Bubble: Rectangle 3">
            <a:extLst>
              <a:ext uri="{FF2B5EF4-FFF2-40B4-BE49-F238E27FC236}">
                <a16:creationId xmlns:a16="http://schemas.microsoft.com/office/drawing/2014/main" id="{8DE561A5-6A1C-DA2E-5CA7-ECB4520AA573}"/>
              </a:ext>
            </a:extLst>
          </p:cNvPr>
          <p:cNvSpPr/>
          <p:nvPr/>
        </p:nvSpPr>
        <p:spPr>
          <a:xfrm>
            <a:off x="1842189" y="5363290"/>
            <a:ext cx="3474395" cy="702626"/>
          </a:xfrm>
          <a:prstGeom prst="wedgeRectCallout">
            <a:avLst>
              <a:gd name="adj1" fmla="val -43001"/>
              <a:gd name="adj2" fmla="val -99989"/>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D: You’re welcome. Goodbye!</a:t>
            </a:r>
            <a:endParaRPr lang="en-ZA" dirty="0">
              <a:solidFill>
                <a:srgbClr val="601872"/>
              </a:solidFill>
              <a:latin typeface="Roboto" panose="02000000000000000000" pitchFamily="2" charset="0"/>
            </a:endParaRPr>
          </a:p>
        </p:txBody>
      </p:sp>
    </p:spTree>
    <p:extLst>
      <p:ext uri="{BB962C8B-B14F-4D97-AF65-F5344CB8AC3E}">
        <p14:creationId xmlns:p14="http://schemas.microsoft.com/office/powerpoint/2010/main" val="3643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62E0FF-A95E-4574-934D-AB44B10C3227}"/>
              </a:ext>
            </a:extLst>
          </p:cNvPr>
          <p:cNvSpPr/>
          <p:nvPr/>
        </p:nvSpPr>
        <p:spPr>
          <a:xfrm>
            <a:off x="643208" y="192925"/>
            <a:ext cx="1764000" cy="540000"/>
          </a:xfrm>
          <a:prstGeom prst="rect">
            <a:avLst/>
          </a:prstGeom>
          <a:solidFill>
            <a:srgbClr val="9F73B2"/>
          </a:solidFill>
          <a:ln w="3810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panose="02000000000000000000" pitchFamily="2" charset="0"/>
              </a:rPr>
              <a:t>Role Play</a:t>
            </a:r>
            <a:endParaRPr lang="en-GB" sz="2400" b="1" dirty="0">
              <a:solidFill>
                <a:schemeClr val="bg1"/>
              </a:solidFill>
              <a:latin typeface="Roboto" panose="02000000000000000000" pitchFamily="2" charset="0"/>
            </a:endParaRPr>
          </a:p>
        </p:txBody>
      </p:sp>
      <p:pic>
        <p:nvPicPr>
          <p:cNvPr id="14" name="Picture 13">
            <a:extLst>
              <a:ext uri="{FF2B5EF4-FFF2-40B4-BE49-F238E27FC236}">
                <a16:creationId xmlns:a16="http://schemas.microsoft.com/office/drawing/2014/main" id="{5B52F1AB-89A7-C35B-F402-23EE9C5C6B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36925" y="186862"/>
            <a:ext cx="3629959" cy="2834633"/>
          </a:xfrm>
          <a:prstGeom prst="rect">
            <a:avLst/>
          </a:prstGeom>
          <a:ln w="28575">
            <a:solidFill>
              <a:srgbClr val="601872"/>
            </a:solidFill>
          </a:ln>
        </p:spPr>
      </p:pic>
      <p:sp>
        <p:nvSpPr>
          <p:cNvPr id="13" name="Speech Bubble: Rectangle 12">
            <a:extLst>
              <a:ext uri="{FF2B5EF4-FFF2-40B4-BE49-F238E27FC236}">
                <a16:creationId xmlns:a16="http://schemas.microsoft.com/office/drawing/2014/main" id="{CF39679A-DA56-F9A8-3862-4EF1D1908F7C}"/>
              </a:ext>
            </a:extLst>
          </p:cNvPr>
          <p:cNvSpPr/>
          <p:nvPr/>
        </p:nvSpPr>
        <p:spPr>
          <a:xfrm>
            <a:off x="1166189" y="1476887"/>
            <a:ext cx="2305878" cy="962106"/>
          </a:xfrm>
          <a:prstGeom prst="wedgeRectCallout">
            <a:avLst>
              <a:gd name="adj1" fmla="val -48181"/>
              <a:gd name="adj2" fmla="val -88400"/>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R: Good evening! How are you?</a:t>
            </a:r>
          </a:p>
        </p:txBody>
      </p:sp>
      <p:sp>
        <p:nvSpPr>
          <p:cNvPr id="15" name="Speech Bubble: Rectangle 14">
            <a:extLst>
              <a:ext uri="{FF2B5EF4-FFF2-40B4-BE49-F238E27FC236}">
                <a16:creationId xmlns:a16="http://schemas.microsoft.com/office/drawing/2014/main" id="{E863DCDC-C48B-58BB-CDDA-686F226CD958}"/>
              </a:ext>
            </a:extLst>
          </p:cNvPr>
          <p:cNvSpPr/>
          <p:nvPr/>
        </p:nvSpPr>
        <p:spPr>
          <a:xfrm>
            <a:off x="2407208" y="2895472"/>
            <a:ext cx="1779792" cy="789829"/>
          </a:xfrm>
          <a:prstGeom prst="wedgeRectCallout">
            <a:avLst>
              <a:gd name="adj1" fmla="val 39721"/>
              <a:gd name="adj2" fmla="val -96598"/>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G: Hello. I’m fine, thanks.</a:t>
            </a:r>
          </a:p>
        </p:txBody>
      </p:sp>
      <p:sp>
        <p:nvSpPr>
          <p:cNvPr id="16" name="Speech Bubble: Rectangle 15">
            <a:extLst>
              <a:ext uri="{FF2B5EF4-FFF2-40B4-BE49-F238E27FC236}">
                <a16:creationId xmlns:a16="http://schemas.microsoft.com/office/drawing/2014/main" id="{4D04543B-DFE5-AD97-80AC-D7A63B82BE37}"/>
              </a:ext>
            </a:extLst>
          </p:cNvPr>
          <p:cNvSpPr/>
          <p:nvPr/>
        </p:nvSpPr>
        <p:spPr>
          <a:xfrm>
            <a:off x="819926" y="3935048"/>
            <a:ext cx="2652141" cy="789829"/>
          </a:xfrm>
          <a:prstGeom prst="wedgeRectCallout">
            <a:avLst>
              <a:gd name="adj1" fmla="val -46205"/>
              <a:gd name="adj2" fmla="val -96594"/>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R: Please come to reception.</a:t>
            </a:r>
            <a:endParaRPr lang="en-ZA" dirty="0">
              <a:solidFill>
                <a:srgbClr val="601872"/>
              </a:solidFill>
              <a:latin typeface="Roboto" panose="02000000000000000000" pitchFamily="2" charset="0"/>
            </a:endParaRPr>
          </a:p>
        </p:txBody>
      </p:sp>
      <p:sp>
        <p:nvSpPr>
          <p:cNvPr id="17" name="Speech Bubble: Rectangle 16">
            <a:extLst>
              <a:ext uri="{FF2B5EF4-FFF2-40B4-BE49-F238E27FC236}">
                <a16:creationId xmlns:a16="http://schemas.microsoft.com/office/drawing/2014/main" id="{76A75C3A-C49C-FB41-E8BD-C091A7A33E32}"/>
              </a:ext>
            </a:extLst>
          </p:cNvPr>
          <p:cNvSpPr/>
          <p:nvPr/>
        </p:nvSpPr>
        <p:spPr>
          <a:xfrm>
            <a:off x="4298483" y="3935047"/>
            <a:ext cx="2053421" cy="789829"/>
          </a:xfrm>
          <a:prstGeom prst="wedgeRectCallout">
            <a:avLst>
              <a:gd name="adj1" fmla="val 45801"/>
              <a:gd name="adj2" fmla="val -102638"/>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G: Okay! See you soon.</a:t>
            </a:r>
          </a:p>
        </p:txBody>
      </p:sp>
      <p:sp>
        <p:nvSpPr>
          <p:cNvPr id="4" name="Speech Bubble: Rectangle 3">
            <a:extLst>
              <a:ext uri="{FF2B5EF4-FFF2-40B4-BE49-F238E27FC236}">
                <a16:creationId xmlns:a16="http://schemas.microsoft.com/office/drawing/2014/main" id="{8DE561A5-6A1C-DA2E-5CA7-ECB4520AA573}"/>
              </a:ext>
            </a:extLst>
          </p:cNvPr>
          <p:cNvSpPr/>
          <p:nvPr/>
        </p:nvSpPr>
        <p:spPr>
          <a:xfrm>
            <a:off x="1842189" y="5363290"/>
            <a:ext cx="3474395" cy="702626"/>
          </a:xfrm>
          <a:prstGeom prst="wedgeRectCallout">
            <a:avLst>
              <a:gd name="adj1" fmla="val -44603"/>
              <a:gd name="adj2" fmla="val -105647"/>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R: Thanks. See you soon. Bye!</a:t>
            </a:r>
            <a:endParaRPr lang="en-ZA" dirty="0">
              <a:solidFill>
                <a:srgbClr val="601872"/>
              </a:solidFill>
              <a:latin typeface="Roboto" panose="02000000000000000000" pitchFamily="2" charset="0"/>
            </a:endParaRPr>
          </a:p>
        </p:txBody>
      </p:sp>
    </p:spTree>
    <p:extLst>
      <p:ext uri="{BB962C8B-B14F-4D97-AF65-F5344CB8AC3E}">
        <p14:creationId xmlns:p14="http://schemas.microsoft.com/office/powerpoint/2010/main" val="70395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7" y="455898"/>
            <a:ext cx="8220075" cy="994306"/>
          </a:xfrm>
        </p:spPr>
        <p:txBody>
          <a:bodyPr/>
          <a:lstStyle/>
          <a:p>
            <a:pPr>
              <a:lnSpc>
                <a:spcPts val="3500"/>
              </a:lnSpc>
            </a:pPr>
            <a:r>
              <a:rPr lang="en-US" sz="2800" dirty="0">
                <a:solidFill>
                  <a:srgbClr val="601872"/>
                </a:solidFill>
              </a:rPr>
              <a:t>Put the Greetings and Farewells </a:t>
            </a:r>
            <a:br>
              <a:rPr lang="en-US" sz="2800" dirty="0">
                <a:solidFill>
                  <a:srgbClr val="601872"/>
                </a:solidFill>
              </a:rPr>
            </a:br>
            <a:r>
              <a:rPr lang="en-US" sz="2800" dirty="0">
                <a:solidFill>
                  <a:srgbClr val="601872"/>
                </a:solidFill>
              </a:rPr>
              <a:t>into the Correct Columns in the Table.</a:t>
            </a:r>
            <a:endParaRPr lang="en-GB" sz="2800" dirty="0">
              <a:solidFill>
                <a:srgbClr val="601872"/>
              </a:solidFill>
            </a:endParaRPr>
          </a:p>
        </p:txBody>
      </p:sp>
      <p:sp>
        <p:nvSpPr>
          <p:cNvPr id="15" name="Rectangle 14">
            <a:extLst>
              <a:ext uri="{FF2B5EF4-FFF2-40B4-BE49-F238E27FC236}">
                <a16:creationId xmlns:a16="http://schemas.microsoft.com/office/drawing/2014/main" id="{6D9B8106-6246-DCD3-AB46-E2486CB8C420}"/>
              </a:ext>
            </a:extLst>
          </p:cNvPr>
          <p:cNvSpPr/>
          <p:nvPr/>
        </p:nvSpPr>
        <p:spPr>
          <a:xfrm>
            <a:off x="1592669" y="1567804"/>
            <a:ext cx="2880000" cy="432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2400" b="1" dirty="0">
                <a:solidFill>
                  <a:schemeClr val="bg1"/>
                </a:solidFill>
                <a:latin typeface="Roboto" panose="02000000000000000000" pitchFamily="2" charset="0"/>
              </a:rPr>
              <a:t>Greetings</a:t>
            </a:r>
            <a:endParaRPr lang="en-US" b="1" dirty="0">
              <a:solidFill>
                <a:schemeClr val="bg1"/>
              </a:solidFill>
              <a:latin typeface="Roboto" panose="02000000000000000000" pitchFamily="2" charset="0"/>
            </a:endParaRPr>
          </a:p>
        </p:txBody>
      </p:sp>
      <p:sp>
        <p:nvSpPr>
          <p:cNvPr id="45" name="Rectangle 44">
            <a:extLst>
              <a:ext uri="{FF2B5EF4-FFF2-40B4-BE49-F238E27FC236}">
                <a16:creationId xmlns:a16="http://schemas.microsoft.com/office/drawing/2014/main" id="{8D24174C-B5DB-3422-9625-7127D5943E7A}"/>
              </a:ext>
            </a:extLst>
          </p:cNvPr>
          <p:cNvSpPr/>
          <p:nvPr/>
        </p:nvSpPr>
        <p:spPr>
          <a:xfrm>
            <a:off x="3469234" y="6221784"/>
            <a:ext cx="2196000" cy="324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chemeClr val="bg1"/>
                </a:solidFill>
                <a:latin typeface="Roboto" panose="02000000000000000000" pitchFamily="2" charset="0"/>
              </a:rPr>
              <a:t>Click to reveal answer</a:t>
            </a:r>
          </a:p>
        </p:txBody>
      </p:sp>
      <p:sp>
        <p:nvSpPr>
          <p:cNvPr id="3" name="Rectangle 2">
            <a:extLst>
              <a:ext uri="{FF2B5EF4-FFF2-40B4-BE49-F238E27FC236}">
                <a16:creationId xmlns:a16="http://schemas.microsoft.com/office/drawing/2014/main" id="{3A4E626E-616B-1B71-B0D2-116AAEF0F9F9}"/>
              </a:ext>
            </a:extLst>
          </p:cNvPr>
          <p:cNvSpPr/>
          <p:nvPr/>
        </p:nvSpPr>
        <p:spPr>
          <a:xfrm>
            <a:off x="4638019" y="1567804"/>
            <a:ext cx="2880000" cy="432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2400" b="1" dirty="0">
                <a:solidFill>
                  <a:schemeClr val="bg1"/>
                </a:solidFill>
                <a:latin typeface="Roboto" panose="02000000000000000000" pitchFamily="2" charset="0"/>
              </a:rPr>
              <a:t>Farewell</a:t>
            </a:r>
            <a:endParaRPr lang="en-US" sz="2000" b="1" dirty="0">
              <a:solidFill>
                <a:schemeClr val="bg1"/>
              </a:solidFill>
              <a:latin typeface="Roboto" panose="02000000000000000000" pitchFamily="2" charset="0"/>
            </a:endParaRPr>
          </a:p>
        </p:txBody>
      </p:sp>
      <p:sp>
        <p:nvSpPr>
          <p:cNvPr id="4" name="Rectangle 3">
            <a:extLst>
              <a:ext uri="{FF2B5EF4-FFF2-40B4-BE49-F238E27FC236}">
                <a16:creationId xmlns:a16="http://schemas.microsoft.com/office/drawing/2014/main" id="{183C0BF9-6649-BB25-A3CA-14FE9852E41F}"/>
              </a:ext>
            </a:extLst>
          </p:cNvPr>
          <p:cNvSpPr/>
          <p:nvPr/>
        </p:nvSpPr>
        <p:spPr>
          <a:xfrm>
            <a:off x="1592669" y="2183752"/>
            <a:ext cx="2880000" cy="2628000"/>
          </a:xfrm>
          <a:prstGeom prst="rect">
            <a:avLst/>
          </a:prstGeom>
          <a:noFill/>
          <a:ln w="28575">
            <a:solidFill>
              <a:srgbClr val="F9B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Roboto" panose="02000000000000000000" pitchFamily="2" charset="0"/>
            </a:endParaRPr>
          </a:p>
        </p:txBody>
      </p:sp>
      <p:sp>
        <p:nvSpPr>
          <p:cNvPr id="5" name="Rectangle 4">
            <a:extLst>
              <a:ext uri="{FF2B5EF4-FFF2-40B4-BE49-F238E27FC236}">
                <a16:creationId xmlns:a16="http://schemas.microsoft.com/office/drawing/2014/main" id="{9E34FE1F-4504-C9E2-10C3-D4B4D477411F}"/>
              </a:ext>
            </a:extLst>
          </p:cNvPr>
          <p:cNvSpPr/>
          <p:nvPr/>
        </p:nvSpPr>
        <p:spPr>
          <a:xfrm>
            <a:off x="4638019" y="2183752"/>
            <a:ext cx="2880000" cy="2628000"/>
          </a:xfrm>
          <a:prstGeom prst="rect">
            <a:avLst/>
          </a:prstGeom>
          <a:noFill/>
          <a:ln w="28575">
            <a:solidFill>
              <a:srgbClr val="F9B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Roboto" panose="02000000000000000000" pitchFamily="2" charset="0"/>
            </a:endParaRPr>
          </a:p>
        </p:txBody>
      </p:sp>
      <p:sp>
        <p:nvSpPr>
          <p:cNvPr id="40" name="Rectangle 39">
            <a:extLst>
              <a:ext uri="{FF2B5EF4-FFF2-40B4-BE49-F238E27FC236}">
                <a16:creationId xmlns:a16="http://schemas.microsoft.com/office/drawing/2014/main" id="{E8D5E6D7-88B1-D29A-0E0D-C5FFA6336AC0}"/>
              </a:ext>
            </a:extLst>
          </p:cNvPr>
          <p:cNvSpPr/>
          <p:nvPr/>
        </p:nvSpPr>
        <p:spPr>
          <a:xfrm>
            <a:off x="1433512" y="5057122"/>
            <a:ext cx="684000" cy="360000"/>
          </a:xfrm>
          <a:prstGeom prst="rect">
            <a:avLst/>
          </a:prstGeom>
          <a:solidFill>
            <a:srgbClr val="FFCD81"/>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601872"/>
                </a:solidFill>
                <a:latin typeface="Roboto" panose="02000000000000000000" pitchFamily="2" charset="0"/>
              </a:rPr>
              <a:t>Hello</a:t>
            </a:r>
            <a:endParaRPr lang="en-US" dirty="0">
              <a:solidFill>
                <a:srgbClr val="601872"/>
              </a:solidFill>
              <a:latin typeface="Roboto" panose="02000000000000000000" pitchFamily="2" charset="0"/>
            </a:endParaRPr>
          </a:p>
        </p:txBody>
      </p:sp>
      <p:sp>
        <p:nvSpPr>
          <p:cNvPr id="41" name="Rectangle 40">
            <a:extLst>
              <a:ext uri="{FF2B5EF4-FFF2-40B4-BE49-F238E27FC236}">
                <a16:creationId xmlns:a16="http://schemas.microsoft.com/office/drawing/2014/main" id="{B2ACEB34-A326-1E65-AC98-4A151DBC36D0}"/>
              </a:ext>
            </a:extLst>
          </p:cNvPr>
          <p:cNvSpPr/>
          <p:nvPr/>
        </p:nvSpPr>
        <p:spPr>
          <a:xfrm>
            <a:off x="2226201" y="5057122"/>
            <a:ext cx="1008000" cy="360000"/>
          </a:xfrm>
          <a:prstGeom prst="rect">
            <a:avLst/>
          </a:prstGeom>
          <a:solidFill>
            <a:srgbClr val="FFCD81"/>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601872"/>
                </a:solidFill>
                <a:latin typeface="Roboto" panose="02000000000000000000" pitchFamily="2" charset="0"/>
              </a:rPr>
              <a:t>Goodbye</a:t>
            </a:r>
            <a:endParaRPr lang="en-US" dirty="0">
              <a:solidFill>
                <a:srgbClr val="601872"/>
              </a:solidFill>
              <a:latin typeface="Roboto" panose="02000000000000000000" pitchFamily="2" charset="0"/>
            </a:endParaRPr>
          </a:p>
        </p:txBody>
      </p:sp>
      <p:sp>
        <p:nvSpPr>
          <p:cNvPr id="42" name="Rectangle 41">
            <a:extLst>
              <a:ext uri="{FF2B5EF4-FFF2-40B4-BE49-F238E27FC236}">
                <a16:creationId xmlns:a16="http://schemas.microsoft.com/office/drawing/2014/main" id="{76505217-3136-1E02-0454-9FEF1D47E796}"/>
              </a:ext>
            </a:extLst>
          </p:cNvPr>
          <p:cNvSpPr/>
          <p:nvPr/>
        </p:nvSpPr>
        <p:spPr>
          <a:xfrm>
            <a:off x="3342890" y="5057122"/>
            <a:ext cx="432000" cy="360000"/>
          </a:xfrm>
          <a:prstGeom prst="rect">
            <a:avLst/>
          </a:prstGeom>
          <a:solidFill>
            <a:srgbClr val="FFCD81"/>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108000" bIns="0" rtlCol="0" anchor="ctr" anchorCtr="1"/>
          <a:lstStyle/>
          <a:p>
            <a:pPr marL="122873" lvl="0" algn="ctr" rtl="0">
              <a:spcBef>
                <a:spcPts val="1200"/>
              </a:spcBef>
              <a:spcAft>
                <a:spcPts val="0"/>
              </a:spcAft>
              <a:buSzPct val="100000"/>
            </a:pPr>
            <a:r>
              <a:rPr lang="en-US" sz="1600" dirty="0">
                <a:solidFill>
                  <a:srgbClr val="601872"/>
                </a:solidFill>
                <a:latin typeface="Roboto" panose="02000000000000000000" pitchFamily="2" charset="0"/>
              </a:rPr>
              <a:t>Hi</a:t>
            </a:r>
            <a:endParaRPr lang="en-US" dirty="0">
              <a:solidFill>
                <a:srgbClr val="601872"/>
              </a:solidFill>
              <a:latin typeface="Roboto" panose="02000000000000000000" pitchFamily="2" charset="0"/>
            </a:endParaRPr>
          </a:p>
        </p:txBody>
      </p:sp>
      <p:sp>
        <p:nvSpPr>
          <p:cNvPr id="43" name="Rectangle 42">
            <a:extLst>
              <a:ext uri="{FF2B5EF4-FFF2-40B4-BE49-F238E27FC236}">
                <a16:creationId xmlns:a16="http://schemas.microsoft.com/office/drawing/2014/main" id="{7EB5AFDD-BFC1-99F7-603D-8AB4BCF14170}"/>
              </a:ext>
            </a:extLst>
          </p:cNvPr>
          <p:cNvSpPr/>
          <p:nvPr/>
        </p:nvSpPr>
        <p:spPr>
          <a:xfrm>
            <a:off x="3883579" y="5057122"/>
            <a:ext cx="1440000" cy="360000"/>
          </a:xfrm>
          <a:prstGeom prst="rect">
            <a:avLst/>
          </a:prstGeom>
          <a:solidFill>
            <a:srgbClr val="FFCD81"/>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601872"/>
                </a:solidFill>
                <a:latin typeface="Roboto" panose="02000000000000000000" pitchFamily="2" charset="0"/>
              </a:rPr>
              <a:t>See you soon</a:t>
            </a:r>
          </a:p>
        </p:txBody>
      </p:sp>
      <p:sp>
        <p:nvSpPr>
          <p:cNvPr id="7" name="Rectangle 6">
            <a:extLst>
              <a:ext uri="{FF2B5EF4-FFF2-40B4-BE49-F238E27FC236}">
                <a16:creationId xmlns:a16="http://schemas.microsoft.com/office/drawing/2014/main" id="{341F0245-542A-F591-639E-0CC2F649F72B}"/>
              </a:ext>
            </a:extLst>
          </p:cNvPr>
          <p:cNvSpPr/>
          <p:nvPr/>
        </p:nvSpPr>
        <p:spPr>
          <a:xfrm>
            <a:off x="5432268" y="5057122"/>
            <a:ext cx="540000" cy="360000"/>
          </a:xfrm>
          <a:prstGeom prst="rect">
            <a:avLst/>
          </a:prstGeom>
          <a:solidFill>
            <a:srgbClr val="FFCD81"/>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601872"/>
                </a:solidFill>
                <a:latin typeface="Roboto" panose="02000000000000000000" pitchFamily="2" charset="0"/>
              </a:rPr>
              <a:t>Bye</a:t>
            </a:r>
            <a:endParaRPr lang="en-US" dirty="0">
              <a:solidFill>
                <a:srgbClr val="601872"/>
              </a:solidFill>
              <a:latin typeface="Roboto" panose="02000000000000000000" pitchFamily="2" charset="0"/>
            </a:endParaRPr>
          </a:p>
        </p:txBody>
      </p:sp>
      <p:sp>
        <p:nvSpPr>
          <p:cNvPr id="8" name="Rectangle 7">
            <a:extLst>
              <a:ext uri="{FF2B5EF4-FFF2-40B4-BE49-F238E27FC236}">
                <a16:creationId xmlns:a16="http://schemas.microsoft.com/office/drawing/2014/main" id="{35452078-2A43-FA80-EDF7-64F0DB91B206}"/>
              </a:ext>
            </a:extLst>
          </p:cNvPr>
          <p:cNvSpPr/>
          <p:nvPr/>
        </p:nvSpPr>
        <p:spPr>
          <a:xfrm>
            <a:off x="6080957" y="5057122"/>
            <a:ext cx="1620000" cy="360000"/>
          </a:xfrm>
          <a:prstGeom prst="rect">
            <a:avLst/>
          </a:prstGeom>
          <a:solidFill>
            <a:srgbClr val="FFCD81"/>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601872"/>
                </a:solidFill>
                <a:latin typeface="Roboto" panose="02000000000000000000" pitchFamily="2" charset="0"/>
              </a:rPr>
              <a:t>Good afternoon</a:t>
            </a:r>
          </a:p>
        </p:txBody>
      </p:sp>
      <p:sp>
        <p:nvSpPr>
          <p:cNvPr id="12" name="Rectangle 11">
            <a:extLst>
              <a:ext uri="{FF2B5EF4-FFF2-40B4-BE49-F238E27FC236}">
                <a16:creationId xmlns:a16="http://schemas.microsoft.com/office/drawing/2014/main" id="{5482FE7F-8E6F-12BC-3153-4B240F9741C4}"/>
              </a:ext>
            </a:extLst>
          </p:cNvPr>
          <p:cNvSpPr/>
          <p:nvPr/>
        </p:nvSpPr>
        <p:spPr>
          <a:xfrm>
            <a:off x="735012" y="5597856"/>
            <a:ext cx="1440000" cy="360000"/>
          </a:xfrm>
          <a:prstGeom prst="rect">
            <a:avLst/>
          </a:prstGeom>
          <a:solidFill>
            <a:srgbClr val="FFCD81"/>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601872"/>
                </a:solidFill>
                <a:latin typeface="Roboto" panose="02000000000000000000" pitchFamily="2" charset="0"/>
              </a:rPr>
              <a:t>Good evening</a:t>
            </a:r>
          </a:p>
        </p:txBody>
      </p:sp>
      <p:sp>
        <p:nvSpPr>
          <p:cNvPr id="14" name="Rectangle 13">
            <a:extLst>
              <a:ext uri="{FF2B5EF4-FFF2-40B4-BE49-F238E27FC236}">
                <a16:creationId xmlns:a16="http://schemas.microsoft.com/office/drawing/2014/main" id="{AAF898AD-5A63-60C9-8A2C-267C4B7CD664}"/>
              </a:ext>
            </a:extLst>
          </p:cNvPr>
          <p:cNvSpPr/>
          <p:nvPr/>
        </p:nvSpPr>
        <p:spPr>
          <a:xfrm>
            <a:off x="5412345" y="5597856"/>
            <a:ext cx="1512000" cy="360000"/>
          </a:xfrm>
          <a:prstGeom prst="rect">
            <a:avLst/>
          </a:prstGeom>
          <a:solidFill>
            <a:srgbClr val="FFCD81"/>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601872"/>
                </a:solidFill>
                <a:latin typeface="Roboto" panose="02000000000000000000" pitchFamily="2" charset="0"/>
              </a:rPr>
              <a:t>Good morning</a:t>
            </a:r>
          </a:p>
        </p:txBody>
      </p:sp>
      <p:sp>
        <p:nvSpPr>
          <p:cNvPr id="19" name="Rectangle 18">
            <a:extLst>
              <a:ext uri="{FF2B5EF4-FFF2-40B4-BE49-F238E27FC236}">
                <a16:creationId xmlns:a16="http://schemas.microsoft.com/office/drawing/2014/main" id="{3A20AE4E-5DE8-5C4E-9989-4DD63748069B}"/>
              </a:ext>
            </a:extLst>
          </p:cNvPr>
          <p:cNvSpPr/>
          <p:nvPr/>
        </p:nvSpPr>
        <p:spPr>
          <a:xfrm>
            <a:off x="2282123" y="5597856"/>
            <a:ext cx="1188000" cy="360000"/>
          </a:xfrm>
          <a:prstGeom prst="rect">
            <a:avLst/>
          </a:prstGeom>
          <a:solidFill>
            <a:srgbClr val="FFCD81"/>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601872"/>
                </a:solidFill>
                <a:latin typeface="Roboto" panose="02000000000000000000" pitchFamily="2" charset="0"/>
              </a:rPr>
              <a:t>Good night</a:t>
            </a:r>
          </a:p>
        </p:txBody>
      </p:sp>
      <p:sp>
        <p:nvSpPr>
          <p:cNvPr id="22" name="Rectangle 21">
            <a:extLst>
              <a:ext uri="{FF2B5EF4-FFF2-40B4-BE49-F238E27FC236}">
                <a16:creationId xmlns:a16="http://schemas.microsoft.com/office/drawing/2014/main" id="{61A61E5D-A6DE-7E26-A3DB-7FA5AA3DA229}"/>
              </a:ext>
            </a:extLst>
          </p:cNvPr>
          <p:cNvSpPr/>
          <p:nvPr/>
        </p:nvSpPr>
        <p:spPr>
          <a:xfrm>
            <a:off x="3577234" y="5597856"/>
            <a:ext cx="1728000" cy="360000"/>
          </a:xfrm>
          <a:prstGeom prst="rect">
            <a:avLst/>
          </a:prstGeom>
          <a:solidFill>
            <a:srgbClr val="FFCD81"/>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601872"/>
                </a:solidFill>
                <a:latin typeface="Roboto" panose="02000000000000000000" pitchFamily="2" charset="0"/>
              </a:rPr>
              <a:t>Nice to meet you</a:t>
            </a:r>
          </a:p>
        </p:txBody>
      </p:sp>
      <p:sp>
        <p:nvSpPr>
          <p:cNvPr id="23" name="Rectangle 22">
            <a:extLst>
              <a:ext uri="{FF2B5EF4-FFF2-40B4-BE49-F238E27FC236}">
                <a16:creationId xmlns:a16="http://schemas.microsoft.com/office/drawing/2014/main" id="{ED708596-0017-F11F-5FE9-385589BAB3D9}"/>
              </a:ext>
            </a:extLst>
          </p:cNvPr>
          <p:cNvSpPr/>
          <p:nvPr/>
        </p:nvSpPr>
        <p:spPr>
          <a:xfrm>
            <a:off x="7031456" y="5597856"/>
            <a:ext cx="1368000" cy="360000"/>
          </a:xfrm>
          <a:prstGeom prst="rect">
            <a:avLst/>
          </a:prstGeom>
          <a:solidFill>
            <a:srgbClr val="FFCD81"/>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601872"/>
                </a:solidFill>
                <a:latin typeface="Roboto" panose="02000000000000000000" pitchFamily="2" charset="0"/>
              </a:rPr>
              <a:t>See you later</a:t>
            </a:r>
          </a:p>
        </p:txBody>
      </p:sp>
      <p:sp>
        <p:nvSpPr>
          <p:cNvPr id="30" name="Rectangle 29">
            <a:extLst>
              <a:ext uri="{FF2B5EF4-FFF2-40B4-BE49-F238E27FC236}">
                <a16:creationId xmlns:a16="http://schemas.microsoft.com/office/drawing/2014/main" id="{143C2F8E-B5CC-338B-EDF9-7B20BE93BBCE}"/>
              </a:ext>
            </a:extLst>
          </p:cNvPr>
          <p:cNvSpPr/>
          <p:nvPr/>
        </p:nvSpPr>
        <p:spPr>
          <a:xfrm>
            <a:off x="1732828" y="2326970"/>
            <a:ext cx="684000" cy="288000"/>
          </a:xfrm>
          <a:prstGeom prst="rect">
            <a:avLst/>
          </a:prstGeom>
          <a:solidFill>
            <a:srgbClr val="9F73B2"/>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chemeClr val="bg1"/>
                </a:solidFill>
                <a:latin typeface="Roboto" panose="02000000000000000000" pitchFamily="2" charset="0"/>
              </a:rPr>
              <a:t>Hello</a:t>
            </a:r>
            <a:endParaRPr lang="en-US" dirty="0">
              <a:solidFill>
                <a:schemeClr val="bg1"/>
              </a:solidFill>
              <a:latin typeface="Roboto" panose="02000000000000000000" pitchFamily="2" charset="0"/>
            </a:endParaRPr>
          </a:p>
        </p:txBody>
      </p:sp>
      <p:sp>
        <p:nvSpPr>
          <p:cNvPr id="31" name="Rectangle 30">
            <a:extLst>
              <a:ext uri="{FF2B5EF4-FFF2-40B4-BE49-F238E27FC236}">
                <a16:creationId xmlns:a16="http://schemas.microsoft.com/office/drawing/2014/main" id="{AEC9025C-96EB-B5F9-3FF4-47F9130DE007}"/>
              </a:ext>
            </a:extLst>
          </p:cNvPr>
          <p:cNvSpPr/>
          <p:nvPr/>
        </p:nvSpPr>
        <p:spPr>
          <a:xfrm>
            <a:off x="4768100" y="2737373"/>
            <a:ext cx="1008000" cy="288000"/>
          </a:xfrm>
          <a:prstGeom prst="rect">
            <a:avLst/>
          </a:prstGeom>
          <a:solidFill>
            <a:srgbClr val="9F73B2"/>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chemeClr val="bg1"/>
                </a:solidFill>
                <a:latin typeface="Roboto" panose="02000000000000000000" pitchFamily="2" charset="0"/>
              </a:rPr>
              <a:t>Goodbye</a:t>
            </a:r>
            <a:endParaRPr lang="en-US" dirty="0">
              <a:solidFill>
                <a:schemeClr val="bg1"/>
              </a:solidFill>
              <a:latin typeface="Roboto" panose="02000000000000000000" pitchFamily="2" charset="0"/>
            </a:endParaRPr>
          </a:p>
        </p:txBody>
      </p:sp>
      <p:sp>
        <p:nvSpPr>
          <p:cNvPr id="32" name="Rectangle 31">
            <a:extLst>
              <a:ext uri="{FF2B5EF4-FFF2-40B4-BE49-F238E27FC236}">
                <a16:creationId xmlns:a16="http://schemas.microsoft.com/office/drawing/2014/main" id="{509B05C4-58A5-430E-7E3A-9D0541ADAD6D}"/>
              </a:ext>
            </a:extLst>
          </p:cNvPr>
          <p:cNvSpPr/>
          <p:nvPr/>
        </p:nvSpPr>
        <p:spPr>
          <a:xfrm>
            <a:off x="1732828" y="3147885"/>
            <a:ext cx="432000" cy="288000"/>
          </a:xfrm>
          <a:prstGeom prst="rect">
            <a:avLst/>
          </a:prstGeom>
          <a:solidFill>
            <a:srgbClr val="9F73B2"/>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108000" bIns="0" rtlCol="0" anchor="ctr" anchorCtr="1"/>
          <a:lstStyle/>
          <a:p>
            <a:pPr marL="122873" lvl="0" algn="ctr" rtl="0">
              <a:spcBef>
                <a:spcPts val="1200"/>
              </a:spcBef>
              <a:spcAft>
                <a:spcPts val="0"/>
              </a:spcAft>
              <a:buSzPct val="100000"/>
            </a:pPr>
            <a:r>
              <a:rPr lang="en-US" sz="1600" dirty="0">
                <a:solidFill>
                  <a:schemeClr val="bg1"/>
                </a:solidFill>
                <a:latin typeface="Roboto" panose="02000000000000000000" pitchFamily="2" charset="0"/>
              </a:rPr>
              <a:t>Hi</a:t>
            </a:r>
            <a:endParaRPr lang="en-US" dirty="0">
              <a:solidFill>
                <a:schemeClr val="bg1"/>
              </a:solidFill>
              <a:latin typeface="Roboto" panose="02000000000000000000" pitchFamily="2" charset="0"/>
            </a:endParaRPr>
          </a:p>
        </p:txBody>
      </p:sp>
      <p:sp>
        <p:nvSpPr>
          <p:cNvPr id="33" name="Rectangle 32">
            <a:extLst>
              <a:ext uri="{FF2B5EF4-FFF2-40B4-BE49-F238E27FC236}">
                <a16:creationId xmlns:a16="http://schemas.microsoft.com/office/drawing/2014/main" id="{7E1D0C40-305B-E7B1-AA41-0A1F5AAAB1CE}"/>
              </a:ext>
            </a:extLst>
          </p:cNvPr>
          <p:cNvSpPr/>
          <p:nvPr/>
        </p:nvSpPr>
        <p:spPr>
          <a:xfrm>
            <a:off x="4768100" y="3558397"/>
            <a:ext cx="1440000" cy="288000"/>
          </a:xfrm>
          <a:prstGeom prst="rect">
            <a:avLst/>
          </a:prstGeom>
          <a:solidFill>
            <a:srgbClr val="9F73B2"/>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chemeClr val="bg1"/>
                </a:solidFill>
                <a:latin typeface="Roboto" panose="02000000000000000000" pitchFamily="2" charset="0"/>
              </a:rPr>
              <a:t>See you soon</a:t>
            </a:r>
          </a:p>
        </p:txBody>
      </p:sp>
      <p:sp>
        <p:nvSpPr>
          <p:cNvPr id="35" name="Rectangle 34">
            <a:extLst>
              <a:ext uri="{FF2B5EF4-FFF2-40B4-BE49-F238E27FC236}">
                <a16:creationId xmlns:a16="http://schemas.microsoft.com/office/drawing/2014/main" id="{0B54C688-118B-9CC0-2B8B-CE0F304153EB}"/>
              </a:ext>
            </a:extLst>
          </p:cNvPr>
          <p:cNvSpPr/>
          <p:nvPr/>
        </p:nvSpPr>
        <p:spPr>
          <a:xfrm>
            <a:off x="4768100" y="3968909"/>
            <a:ext cx="540000" cy="288000"/>
          </a:xfrm>
          <a:prstGeom prst="rect">
            <a:avLst/>
          </a:prstGeom>
          <a:solidFill>
            <a:srgbClr val="9F73B2"/>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chemeClr val="bg1"/>
                </a:solidFill>
                <a:latin typeface="Roboto" panose="02000000000000000000" pitchFamily="2" charset="0"/>
              </a:rPr>
              <a:t>Bye</a:t>
            </a:r>
            <a:endParaRPr lang="en-US" dirty="0">
              <a:solidFill>
                <a:schemeClr val="bg1"/>
              </a:solidFill>
              <a:latin typeface="Roboto" panose="02000000000000000000" pitchFamily="2" charset="0"/>
            </a:endParaRPr>
          </a:p>
        </p:txBody>
      </p:sp>
      <p:sp>
        <p:nvSpPr>
          <p:cNvPr id="37" name="Rectangle 36">
            <a:extLst>
              <a:ext uri="{FF2B5EF4-FFF2-40B4-BE49-F238E27FC236}">
                <a16:creationId xmlns:a16="http://schemas.microsoft.com/office/drawing/2014/main" id="{F936D06A-7E73-F1FB-EFA5-6E9CD17A62B3}"/>
              </a:ext>
            </a:extLst>
          </p:cNvPr>
          <p:cNvSpPr/>
          <p:nvPr/>
        </p:nvSpPr>
        <p:spPr>
          <a:xfrm>
            <a:off x="1732828" y="3968909"/>
            <a:ext cx="1620000" cy="288000"/>
          </a:xfrm>
          <a:prstGeom prst="rect">
            <a:avLst/>
          </a:prstGeom>
          <a:solidFill>
            <a:srgbClr val="9F73B2"/>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chemeClr val="bg1"/>
                </a:solidFill>
                <a:latin typeface="Roboto" panose="02000000000000000000" pitchFamily="2" charset="0"/>
              </a:rPr>
              <a:t>Good afternoon</a:t>
            </a:r>
          </a:p>
        </p:txBody>
      </p:sp>
      <p:sp>
        <p:nvSpPr>
          <p:cNvPr id="38" name="Rectangle 37">
            <a:extLst>
              <a:ext uri="{FF2B5EF4-FFF2-40B4-BE49-F238E27FC236}">
                <a16:creationId xmlns:a16="http://schemas.microsoft.com/office/drawing/2014/main" id="{AD8FE489-DD3B-5B3E-B794-0BF8451919DF}"/>
              </a:ext>
            </a:extLst>
          </p:cNvPr>
          <p:cNvSpPr/>
          <p:nvPr/>
        </p:nvSpPr>
        <p:spPr>
          <a:xfrm>
            <a:off x="1732828" y="2737373"/>
            <a:ext cx="1440000" cy="288000"/>
          </a:xfrm>
          <a:prstGeom prst="rect">
            <a:avLst/>
          </a:prstGeom>
          <a:solidFill>
            <a:srgbClr val="9F73B2"/>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chemeClr val="bg1"/>
                </a:solidFill>
                <a:latin typeface="Roboto" panose="02000000000000000000" pitchFamily="2" charset="0"/>
              </a:rPr>
              <a:t>Good evening</a:t>
            </a:r>
          </a:p>
        </p:txBody>
      </p:sp>
      <p:sp>
        <p:nvSpPr>
          <p:cNvPr id="44" name="Rectangle 43">
            <a:extLst>
              <a:ext uri="{FF2B5EF4-FFF2-40B4-BE49-F238E27FC236}">
                <a16:creationId xmlns:a16="http://schemas.microsoft.com/office/drawing/2014/main" id="{E3E5B0FD-DBC0-C352-EBFA-061BC8BDFE04}"/>
              </a:ext>
            </a:extLst>
          </p:cNvPr>
          <p:cNvSpPr/>
          <p:nvPr/>
        </p:nvSpPr>
        <p:spPr>
          <a:xfrm>
            <a:off x="1732828" y="4379423"/>
            <a:ext cx="1512000" cy="288000"/>
          </a:xfrm>
          <a:prstGeom prst="rect">
            <a:avLst/>
          </a:prstGeom>
          <a:solidFill>
            <a:srgbClr val="9F73B2"/>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chemeClr val="bg1"/>
                </a:solidFill>
                <a:latin typeface="Roboto" panose="02000000000000000000" pitchFamily="2" charset="0"/>
              </a:rPr>
              <a:t>Good morning</a:t>
            </a:r>
          </a:p>
        </p:txBody>
      </p:sp>
      <p:sp>
        <p:nvSpPr>
          <p:cNvPr id="46" name="Rectangle 45">
            <a:extLst>
              <a:ext uri="{FF2B5EF4-FFF2-40B4-BE49-F238E27FC236}">
                <a16:creationId xmlns:a16="http://schemas.microsoft.com/office/drawing/2014/main" id="{83E53B34-91C3-9028-A2E2-8E21C0C9F0DF}"/>
              </a:ext>
            </a:extLst>
          </p:cNvPr>
          <p:cNvSpPr/>
          <p:nvPr/>
        </p:nvSpPr>
        <p:spPr>
          <a:xfrm>
            <a:off x="4768100" y="3147885"/>
            <a:ext cx="1188000" cy="288000"/>
          </a:xfrm>
          <a:prstGeom prst="rect">
            <a:avLst/>
          </a:prstGeom>
          <a:solidFill>
            <a:srgbClr val="9F73B2"/>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chemeClr val="bg1"/>
                </a:solidFill>
                <a:latin typeface="Roboto" panose="02000000000000000000" pitchFamily="2" charset="0"/>
              </a:rPr>
              <a:t>Good night</a:t>
            </a:r>
          </a:p>
        </p:txBody>
      </p:sp>
      <p:sp>
        <p:nvSpPr>
          <p:cNvPr id="47" name="Rectangle 46">
            <a:extLst>
              <a:ext uri="{FF2B5EF4-FFF2-40B4-BE49-F238E27FC236}">
                <a16:creationId xmlns:a16="http://schemas.microsoft.com/office/drawing/2014/main" id="{CA531847-0B92-138D-1BCE-7590583B7E49}"/>
              </a:ext>
            </a:extLst>
          </p:cNvPr>
          <p:cNvSpPr/>
          <p:nvPr/>
        </p:nvSpPr>
        <p:spPr>
          <a:xfrm>
            <a:off x="1732828" y="3558397"/>
            <a:ext cx="1728000" cy="288000"/>
          </a:xfrm>
          <a:prstGeom prst="rect">
            <a:avLst/>
          </a:prstGeom>
          <a:solidFill>
            <a:srgbClr val="9F73B2"/>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chemeClr val="bg1"/>
                </a:solidFill>
                <a:latin typeface="Roboto" panose="02000000000000000000" pitchFamily="2" charset="0"/>
              </a:rPr>
              <a:t>Nice to meet you</a:t>
            </a:r>
          </a:p>
        </p:txBody>
      </p:sp>
      <p:sp>
        <p:nvSpPr>
          <p:cNvPr id="48" name="Rectangle 47">
            <a:extLst>
              <a:ext uri="{FF2B5EF4-FFF2-40B4-BE49-F238E27FC236}">
                <a16:creationId xmlns:a16="http://schemas.microsoft.com/office/drawing/2014/main" id="{DAB1ECB2-7899-3ED5-B214-29C786427088}"/>
              </a:ext>
            </a:extLst>
          </p:cNvPr>
          <p:cNvSpPr/>
          <p:nvPr/>
        </p:nvSpPr>
        <p:spPr>
          <a:xfrm>
            <a:off x="4768100" y="2326970"/>
            <a:ext cx="1368000" cy="288000"/>
          </a:xfrm>
          <a:prstGeom prst="rect">
            <a:avLst/>
          </a:prstGeom>
          <a:solidFill>
            <a:srgbClr val="9F73B2"/>
          </a:solidFill>
          <a:ln w="1905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chemeClr val="bg1"/>
                </a:solidFill>
                <a:latin typeface="Roboto" panose="02000000000000000000" pitchFamily="2" charset="0"/>
              </a:rPr>
              <a:t>See you later</a:t>
            </a:r>
          </a:p>
        </p:txBody>
      </p:sp>
    </p:spTree>
    <p:extLst>
      <p:ext uri="{BB962C8B-B14F-4D97-AF65-F5344CB8AC3E}">
        <p14:creationId xmlns:p14="http://schemas.microsoft.com/office/powerpoint/2010/main" val="31343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xit"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xit"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xit"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xit"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7" grpId="0" animBg="1"/>
      <p:bldP spid="8" grpId="0" animBg="1"/>
      <p:bldP spid="12" grpId="0" animBg="1"/>
      <p:bldP spid="14" grpId="0" animBg="1"/>
      <p:bldP spid="19" grpId="0" animBg="1"/>
      <p:bldP spid="22" grpId="0" animBg="1"/>
      <p:bldP spid="23" grpId="0" animBg="1"/>
      <p:bldP spid="30" grpId="0" animBg="1"/>
      <p:bldP spid="31" grpId="0" animBg="1"/>
      <p:bldP spid="32" grpId="0" animBg="1"/>
      <p:bldP spid="33" grpId="0" animBg="1"/>
      <p:bldP spid="35" grpId="0" animBg="1"/>
      <p:bldP spid="37" grpId="0" animBg="1"/>
      <p:bldP spid="38" grpId="0" animBg="1"/>
      <p:bldP spid="44" grpId="0" animBg="1"/>
      <p:bldP spid="46" grpId="0" animBg="1"/>
      <p:bldP spid="47"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62E0FF-A95E-4574-934D-AB44B10C3227}"/>
              </a:ext>
            </a:extLst>
          </p:cNvPr>
          <p:cNvSpPr/>
          <p:nvPr/>
        </p:nvSpPr>
        <p:spPr>
          <a:xfrm>
            <a:off x="643208" y="192925"/>
            <a:ext cx="2378288" cy="540000"/>
          </a:xfrm>
          <a:prstGeom prst="rect">
            <a:avLst/>
          </a:prstGeom>
          <a:solidFill>
            <a:srgbClr val="9F73B2"/>
          </a:solidFill>
          <a:ln w="3810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panose="02000000000000000000" pitchFamily="2" charset="0"/>
              </a:rPr>
              <a:t>Fill in the Gaps</a:t>
            </a:r>
            <a:endParaRPr lang="en-GB" sz="2400" b="1" dirty="0">
              <a:solidFill>
                <a:schemeClr val="bg1"/>
              </a:solidFill>
              <a:latin typeface="Roboto" panose="02000000000000000000" pitchFamily="2" charset="0"/>
            </a:endParaRPr>
          </a:p>
        </p:txBody>
      </p:sp>
      <p:sp>
        <p:nvSpPr>
          <p:cNvPr id="13" name="Speech Bubble: Rectangle 12">
            <a:extLst>
              <a:ext uri="{FF2B5EF4-FFF2-40B4-BE49-F238E27FC236}">
                <a16:creationId xmlns:a16="http://schemas.microsoft.com/office/drawing/2014/main" id="{CF39679A-DA56-F9A8-3862-4EF1D1908F7C}"/>
              </a:ext>
            </a:extLst>
          </p:cNvPr>
          <p:cNvSpPr/>
          <p:nvPr/>
        </p:nvSpPr>
        <p:spPr>
          <a:xfrm>
            <a:off x="894115" y="1897513"/>
            <a:ext cx="3347498" cy="962106"/>
          </a:xfrm>
          <a:prstGeom prst="wedgeRectCallout">
            <a:avLst>
              <a:gd name="adj1" fmla="val -48181"/>
              <a:gd name="adj2" fmla="val -88400"/>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J: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 My name is Jasmine. What’s your name?</a:t>
            </a:r>
          </a:p>
        </p:txBody>
      </p:sp>
      <p:sp>
        <p:nvSpPr>
          <p:cNvPr id="15" name="Speech Bubble: Rectangle 14">
            <a:extLst>
              <a:ext uri="{FF2B5EF4-FFF2-40B4-BE49-F238E27FC236}">
                <a16:creationId xmlns:a16="http://schemas.microsoft.com/office/drawing/2014/main" id="{E863DCDC-C48B-58BB-CDDA-686F226CD958}"/>
              </a:ext>
            </a:extLst>
          </p:cNvPr>
          <p:cNvSpPr/>
          <p:nvPr/>
        </p:nvSpPr>
        <p:spPr>
          <a:xfrm>
            <a:off x="2433099" y="3265116"/>
            <a:ext cx="5804452" cy="773753"/>
          </a:xfrm>
          <a:prstGeom prst="wedgeRectCallout">
            <a:avLst>
              <a:gd name="adj1" fmla="val 39721"/>
              <a:gd name="adj2" fmla="val -96598"/>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H: Hi Jasmine! I’m Harry,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a:t>
            </a:r>
          </a:p>
        </p:txBody>
      </p:sp>
      <p:sp>
        <p:nvSpPr>
          <p:cNvPr id="16" name="Speech Bubble: Rectangle 15">
            <a:extLst>
              <a:ext uri="{FF2B5EF4-FFF2-40B4-BE49-F238E27FC236}">
                <a16:creationId xmlns:a16="http://schemas.microsoft.com/office/drawing/2014/main" id="{4D04543B-DFE5-AD97-80AC-D7A63B82BE37}"/>
              </a:ext>
            </a:extLst>
          </p:cNvPr>
          <p:cNvSpPr/>
          <p:nvPr/>
        </p:nvSpPr>
        <p:spPr>
          <a:xfrm>
            <a:off x="1155259" y="4561481"/>
            <a:ext cx="4178081" cy="773753"/>
          </a:xfrm>
          <a:prstGeom prst="wedgeRectCallout">
            <a:avLst>
              <a:gd name="adj1" fmla="val -44522"/>
              <a:gd name="adj2" fmla="val -100236"/>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J: Nice to meet you!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 </a:t>
            </a:r>
            <a:r>
              <a:rPr lang="en-ZA" u="sng" dirty="0">
                <a:solidFill>
                  <a:srgbClr val="232321"/>
                </a:solidFill>
                <a:latin typeface="Roboto" panose="02000000000000000000" pitchFamily="2" charset="0"/>
              </a:rPr>
              <a:t>         </a:t>
            </a:r>
            <a:r>
              <a:rPr lang="en-ZA" dirty="0">
                <a:solidFill>
                  <a:srgbClr val="601872"/>
                </a:solidFill>
                <a:latin typeface="Roboto" panose="02000000000000000000" pitchFamily="2" charset="0"/>
              </a:rPr>
              <a:t>!</a:t>
            </a:r>
          </a:p>
        </p:txBody>
      </p:sp>
      <p:sp>
        <p:nvSpPr>
          <p:cNvPr id="17" name="Speech Bubble: Rectangle 16">
            <a:extLst>
              <a:ext uri="{FF2B5EF4-FFF2-40B4-BE49-F238E27FC236}">
                <a16:creationId xmlns:a16="http://schemas.microsoft.com/office/drawing/2014/main" id="{76A75C3A-C49C-FB41-E8BD-C091A7A33E32}"/>
              </a:ext>
            </a:extLst>
          </p:cNvPr>
          <p:cNvSpPr/>
          <p:nvPr/>
        </p:nvSpPr>
        <p:spPr>
          <a:xfrm>
            <a:off x="5855854" y="5143793"/>
            <a:ext cx="2053421" cy="596347"/>
          </a:xfrm>
          <a:prstGeom prst="wedgeRectCallout">
            <a:avLst>
              <a:gd name="adj1" fmla="val 45801"/>
              <a:gd name="adj2" fmla="val -102638"/>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H: Yeah. Bye!</a:t>
            </a:r>
          </a:p>
        </p:txBody>
      </p:sp>
      <p:sp>
        <p:nvSpPr>
          <p:cNvPr id="4" name="Text">
            <a:extLst>
              <a:ext uri="{FF2B5EF4-FFF2-40B4-BE49-F238E27FC236}">
                <a16:creationId xmlns:a16="http://schemas.microsoft.com/office/drawing/2014/main" id="{2DFFB9F8-8FD1-38FA-83AE-63D5C6C3E885}"/>
              </a:ext>
            </a:extLst>
          </p:cNvPr>
          <p:cNvSpPr/>
          <p:nvPr/>
        </p:nvSpPr>
        <p:spPr>
          <a:xfrm>
            <a:off x="1279330" y="2087744"/>
            <a:ext cx="691763" cy="276999"/>
          </a:xfrm>
          <a:prstGeom prst="rect">
            <a:avLst/>
          </a:prstGeom>
        </p:spPr>
        <p:txBody>
          <a:bodyPr wrap="square" lIns="0" tIns="0" rIns="0" bIns="0">
            <a:spAutoFit/>
          </a:bodyPr>
          <a:lstStyle/>
          <a:p>
            <a:r>
              <a:rPr lang="en-GB" b="1" dirty="0">
                <a:solidFill>
                  <a:srgbClr val="601872"/>
                </a:solidFill>
                <a:latin typeface="Roboto" panose="02000000000000000000" pitchFamily="2" charset="0"/>
              </a:rPr>
              <a:t>Hello</a:t>
            </a:r>
          </a:p>
        </p:txBody>
      </p:sp>
      <p:sp>
        <p:nvSpPr>
          <p:cNvPr id="5" name="Text">
            <a:extLst>
              <a:ext uri="{FF2B5EF4-FFF2-40B4-BE49-F238E27FC236}">
                <a16:creationId xmlns:a16="http://schemas.microsoft.com/office/drawing/2014/main" id="{05D443DC-49BC-5EF9-46B3-698B8BA02A96}"/>
              </a:ext>
            </a:extLst>
          </p:cNvPr>
          <p:cNvSpPr/>
          <p:nvPr/>
        </p:nvSpPr>
        <p:spPr>
          <a:xfrm>
            <a:off x="5677228" y="3494396"/>
            <a:ext cx="532737" cy="276999"/>
          </a:xfrm>
          <a:prstGeom prst="rect">
            <a:avLst/>
          </a:prstGeom>
        </p:spPr>
        <p:txBody>
          <a:bodyPr wrap="square" lIns="0" tIns="0" rIns="0" bIns="0">
            <a:spAutoFit/>
          </a:bodyPr>
          <a:lstStyle/>
          <a:p>
            <a:pPr algn="ctr"/>
            <a:r>
              <a:rPr lang="en-GB" b="1" dirty="0">
                <a:solidFill>
                  <a:srgbClr val="F9B100"/>
                </a:solidFill>
                <a:latin typeface="Roboto" panose="02000000000000000000" pitchFamily="2" charset="0"/>
              </a:rPr>
              <a:t>nice</a:t>
            </a:r>
          </a:p>
        </p:txBody>
      </p:sp>
      <p:sp>
        <p:nvSpPr>
          <p:cNvPr id="7" name="Text">
            <a:extLst>
              <a:ext uri="{FF2B5EF4-FFF2-40B4-BE49-F238E27FC236}">
                <a16:creationId xmlns:a16="http://schemas.microsoft.com/office/drawing/2014/main" id="{36B659E2-D80D-2DB0-8286-6439E3879A36}"/>
              </a:ext>
            </a:extLst>
          </p:cNvPr>
          <p:cNvSpPr/>
          <p:nvPr/>
        </p:nvSpPr>
        <p:spPr>
          <a:xfrm>
            <a:off x="6179160" y="3494395"/>
            <a:ext cx="261397" cy="276999"/>
          </a:xfrm>
          <a:prstGeom prst="rect">
            <a:avLst/>
          </a:prstGeom>
        </p:spPr>
        <p:txBody>
          <a:bodyPr wrap="square" lIns="0" tIns="0" rIns="0" bIns="0">
            <a:spAutoFit/>
          </a:bodyPr>
          <a:lstStyle/>
          <a:p>
            <a:pPr algn="ctr"/>
            <a:r>
              <a:rPr lang="en-GB" b="1" dirty="0">
                <a:solidFill>
                  <a:srgbClr val="F9B100"/>
                </a:solidFill>
                <a:latin typeface="Roboto" panose="02000000000000000000" pitchFamily="2" charset="0"/>
              </a:rPr>
              <a:t>to</a:t>
            </a:r>
          </a:p>
        </p:txBody>
      </p:sp>
      <p:sp>
        <p:nvSpPr>
          <p:cNvPr id="8" name="Text">
            <a:extLst>
              <a:ext uri="{FF2B5EF4-FFF2-40B4-BE49-F238E27FC236}">
                <a16:creationId xmlns:a16="http://schemas.microsoft.com/office/drawing/2014/main" id="{B19D3D6D-B140-9348-4F52-44A26A7CE60A}"/>
              </a:ext>
            </a:extLst>
          </p:cNvPr>
          <p:cNvSpPr/>
          <p:nvPr/>
        </p:nvSpPr>
        <p:spPr>
          <a:xfrm>
            <a:off x="6497213" y="3499239"/>
            <a:ext cx="532737" cy="276999"/>
          </a:xfrm>
          <a:prstGeom prst="rect">
            <a:avLst/>
          </a:prstGeom>
        </p:spPr>
        <p:txBody>
          <a:bodyPr wrap="square" lIns="0" tIns="0" rIns="0" bIns="0">
            <a:spAutoFit/>
          </a:bodyPr>
          <a:lstStyle/>
          <a:p>
            <a:pPr algn="ctr"/>
            <a:r>
              <a:rPr lang="en-GB" b="1" dirty="0">
                <a:solidFill>
                  <a:srgbClr val="F9B100"/>
                </a:solidFill>
                <a:latin typeface="Roboto" panose="02000000000000000000" pitchFamily="2" charset="0"/>
              </a:rPr>
              <a:t>meet</a:t>
            </a:r>
          </a:p>
        </p:txBody>
      </p:sp>
      <p:sp>
        <p:nvSpPr>
          <p:cNvPr id="9" name="Text">
            <a:extLst>
              <a:ext uri="{FF2B5EF4-FFF2-40B4-BE49-F238E27FC236}">
                <a16:creationId xmlns:a16="http://schemas.microsoft.com/office/drawing/2014/main" id="{57007F11-D405-26F7-FBDD-CDE12787A8F2}"/>
              </a:ext>
            </a:extLst>
          </p:cNvPr>
          <p:cNvSpPr/>
          <p:nvPr/>
        </p:nvSpPr>
        <p:spPr>
          <a:xfrm>
            <a:off x="7014048" y="3499239"/>
            <a:ext cx="532737" cy="276999"/>
          </a:xfrm>
          <a:prstGeom prst="rect">
            <a:avLst/>
          </a:prstGeom>
        </p:spPr>
        <p:txBody>
          <a:bodyPr wrap="square" lIns="0" tIns="0" rIns="0" bIns="0">
            <a:spAutoFit/>
          </a:bodyPr>
          <a:lstStyle/>
          <a:p>
            <a:pPr algn="ctr"/>
            <a:r>
              <a:rPr lang="en-GB" b="1" dirty="0">
                <a:solidFill>
                  <a:srgbClr val="F9B100"/>
                </a:solidFill>
                <a:latin typeface="Roboto" panose="02000000000000000000" pitchFamily="2" charset="0"/>
              </a:rPr>
              <a:t>you</a:t>
            </a:r>
          </a:p>
        </p:txBody>
      </p:sp>
      <p:sp>
        <p:nvSpPr>
          <p:cNvPr id="10" name="Text">
            <a:extLst>
              <a:ext uri="{FF2B5EF4-FFF2-40B4-BE49-F238E27FC236}">
                <a16:creationId xmlns:a16="http://schemas.microsoft.com/office/drawing/2014/main" id="{F3446C37-CC21-7BAB-F696-268FA8DE5A41}"/>
              </a:ext>
            </a:extLst>
          </p:cNvPr>
          <p:cNvSpPr/>
          <p:nvPr/>
        </p:nvSpPr>
        <p:spPr>
          <a:xfrm>
            <a:off x="3512942" y="4797995"/>
            <a:ext cx="442808" cy="276999"/>
          </a:xfrm>
          <a:prstGeom prst="rect">
            <a:avLst/>
          </a:prstGeom>
        </p:spPr>
        <p:txBody>
          <a:bodyPr wrap="square" lIns="0" tIns="0" rIns="0" bIns="0">
            <a:spAutoFit/>
          </a:bodyPr>
          <a:lstStyle/>
          <a:p>
            <a:r>
              <a:rPr lang="en-GB" b="1" dirty="0">
                <a:solidFill>
                  <a:srgbClr val="601872"/>
                </a:solidFill>
                <a:latin typeface="Roboto" panose="02000000000000000000" pitchFamily="2" charset="0"/>
              </a:rPr>
              <a:t>See</a:t>
            </a:r>
          </a:p>
        </p:txBody>
      </p:sp>
      <p:sp>
        <p:nvSpPr>
          <p:cNvPr id="11" name="Text">
            <a:extLst>
              <a:ext uri="{FF2B5EF4-FFF2-40B4-BE49-F238E27FC236}">
                <a16:creationId xmlns:a16="http://schemas.microsoft.com/office/drawing/2014/main" id="{A6A9ED4C-87E8-B1FB-34C7-A632CCCC06F8}"/>
              </a:ext>
            </a:extLst>
          </p:cNvPr>
          <p:cNvSpPr/>
          <p:nvPr/>
        </p:nvSpPr>
        <p:spPr>
          <a:xfrm>
            <a:off x="4043694" y="4790044"/>
            <a:ext cx="442808" cy="276999"/>
          </a:xfrm>
          <a:prstGeom prst="rect">
            <a:avLst/>
          </a:prstGeom>
        </p:spPr>
        <p:txBody>
          <a:bodyPr wrap="square" lIns="0" tIns="0" rIns="0" bIns="0">
            <a:spAutoFit/>
          </a:bodyPr>
          <a:lstStyle/>
          <a:p>
            <a:r>
              <a:rPr lang="en-GB" b="1" dirty="0">
                <a:solidFill>
                  <a:srgbClr val="601872"/>
                </a:solidFill>
                <a:latin typeface="Roboto" panose="02000000000000000000" pitchFamily="2" charset="0"/>
              </a:rPr>
              <a:t>you</a:t>
            </a:r>
          </a:p>
        </p:txBody>
      </p:sp>
      <p:sp>
        <p:nvSpPr>
          <p:cNvPr id="12" name="Text">
            <a:extLst>
              <a:ext uri="{FF2B5EF4-FFF2-40B4-BE49-F238E27FC236}">
                <a16:creationId xmlns:a16="http://schemas.microsoft.com/office/drawing/2014/main" id="{255A3E8E-B909-8FF3-EF43-00EC0BFA8625}"/>
              </a:ext>
            </a:extLst>
          </p:cNvPr>
          <p:cNvSpPr/>
          <p:nvPr/>
        </p:nvSpPr>
        <p:spPr>
          <a:xfrm>
            <a:off x="4505977" y="4790044"/>
            <a:ext cx="593386" cy="276999"/>
          </a:xfrm>
          <a:prstGeom prst="rect">
            <a:avLst/>
          </a:prstGeom>
        </p:spPr>
        <p:txBody>
          <a:bodyPr wrap="square" lIns="0" tIns="0" rIns="0" bIns="0">
            <a:spAutoFit/>
          </a:bodyPr>
          <a:lstStyle/>
          <a:p>
            <a:r>
              <a:rPr lang="en-GB" b="1" dirty="0">
                <a:solidFill>
                  <a:srgbClr val="601872"/>
                </a:solidFill>
                <a:latin typeface="Roboto" panose="02000000000000000000" pitchFamily="2" charset="0"/>
              </a:rPr>
              <a:t>later</a:t>
            </a:r>
          </a:p>
        </p:txBody>
      </p:sp>
      <p:sp>
        <p:nvSpPr>
          <p:cNvPr id="18" name="Rectangle 17">
            <a:extLst>
              <a:ext uri="{FF2B5EF4-FFF2-40B4-BE49-F238E27FC236}">
                <a16:creationId xmlns:a16="http://schemas.microsoft.com/office/drawing/2014/main" id="{1F27FC0B-1B56-9CB7-B5AD-A2F132F4CDB5}"/>
              </a:ext>
            </a:extLst>
          </p:cNvPr>
          <p:cNvSpPr/>
          <p:nvPr/>
        </p:nvSpPr>
        <p:spPr>
          <a:xfrm>
            <a:off x="3469234" y="6221784"/>
            <a:ext cx="2196000" cy="324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FFFFFF"/>
                </a:solidFill>
                <a:latin typeface="Roboto" panose="02000000000000000000" pitchFamily="2" charset="0"/>
              </a:rPr>
              <a:t>Click to reveal answer</a:t>
            </a:r>
          </a:p>
        </p:txBody>
      </p:sp>
      <p:pic>
        <p:nvPicPr>
          <p:cNvPr id="2" name="Picture 1">
            <a:extLst>
              <a:ext uri="{FF2B5EF4-FFF2-40B4-BE49-F238E27FC236}">
                <a16:creationId xmlns:a16="http://schemas.microsoft.com/office/drawing/2014/main" id="{7FDC5F70-81EE-0EE9-4792-F78D63F4D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7316" y="186863"/>
            <a:ext cx="3554963" cy="2593301"/>
          </a:xfrm>
          <a:prstGeom prst="rect">
            <a:avLst/>
          </a:prstGeom>
          <a:ln w="28575">
            <a:solidFill>
              <a:srgbClr val="601872"/>
            </a:solidFill>
          </a:ln>
        </p:spPr>
      </p:pic>
    </p:spTree>
    <p:extLst>
      <p:ext uri="{BB962C8B-B14F-4D97-AF65-F5344CB8AC3E}">
        <p14:creationId xmlns:p14="http://schemas.microsoft.com/office/powerpoint/2010/main" val="54898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62E0FF-A95E-4574-934D-AB44B10C3227}"/>
              </a:ext>
            </a:extLst>
          </p:cNvPr>
          <p:cNvSpPr/>
          <p:nvPr/>
        </p:nvSpPr>
        <p:spPr>
          <a:xfrm>
            <a:off x="643208" y="192925"/>
            <a:ext cx="1764000" cy="540000"/>
          </a:xfrm>
          <a:prstGeom prst="rect">
            <a:avLst/>
          </a:prstGeom>
          <a:solidFill>
            <a:srgbClr val="9F73B2"/>
          </a:solidFill>
          <a:ln w="3810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panose="02000000000000000000" pitchFamily="2" charset="0"/>
              </a:rPr>
              <a:t>Role Play</a:t>
            </a:r>
            <a:endParaRPr lang="en-GB" sz="2400" b="1" dirty="0">
              <a:solidFill>
                <a:schemeClr val="bg1"/>
              </a:solidFill>
              <a:latin typeface="Roboto" panose="02000000000000000000" pitchFamily="2" charset="0"/>
            </a:endParaRPr>
          </a:p>
        </p:txBody>
      </p:sp>
      <p:pic>
        <p:nvPicPr>
          <p:cNvPr id="14" name="Picture 13">
            <a:extLst>
              <a:ext uri="{FF2B5EF4-FFF2-40B4-BE49-F238E27FC236}">
                <a16:creationId xmlns:a16="http://schemas.microsoft.com/office/drawing/2014/main" id="{5B52F1AB-89A7-C35B-F402-23EE9C5C6BB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36925" y="186863"/>
            <a:ext cx="3858358" cy="2572240"/>
          </a:xfrm>
          <a:prstGeom prst="rect">
            <a:avLst/>
          </a:prstGeom>
          <a:ln w="28575">
            <a:solidFill>
              <a:srgbClr val="601872"/>
            </a:solidFill>
          </a:ln>
        </p:spPr>
      </p:pic>
      <p:sp>
        <p:nvSpPr>
          <p:cNvPr id="13" name="Speech Bubble: Rectangle 12">
            <a:extLst>
              <a:ext uri="{FF2B5EF4-FFF2-40B4-BE49-F238E27FC236}">
                <a16:creationId xmlns:a16="http://schemas.microsoft.com/office/drawing/2014/main" id="{CF39679A-DA56-F9A8-3862-4EF1D1908F7C}"/>
              </a:ext>
            </a:extLst>
          </p:cNvPr>
          <p:cNvSpPr/>
          <p:nvPr/>
        </p:nvSpPr>
        <p:spPr>
          <a:xfrm>
            <a:off x="850791" y="2278050"/>
            <a:ext cx="3347498" cy="962106"/>
          </a:xfrm>
          <a:prstGeom prst="wedgeRectCallout">
            <a:avLst>
              <a:gd name="adj1" fmla="val -48181"/>
              <a:gd name="adj2" fmla="val -88400"/>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T: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 students! It’s time for English class.</a:t>
            </a:r>
          </a:p>
        </p:txBody>
      </p:sp>
      <p:sp>
        <p:nvSpPr>
          <p:cNvPr id="15" name="Speech Bubble: Rectangle 14">
            <a:extLst>
              <a:ext uri="{FF2B5EF4-FFF2-40B4-BE49-F238E27FC236}">
                <a16:creationId xmlns:a16="http://schemas.microsoft.com/office/drawing/2014/main" id="{E863DCDC-C48B-58BB-CDDA-686F226CD958}"/>
              </a:ext>
            </a:extLst>
          </p:cNvPr>
          <p:cNvSpPr/>
          <p:nvPr/>
        </p:nvSpPr>
        <p:spPr>
          <a:xfrm>
            <a:off x="3890225" y="3629108"/>
            <a:ext cx="2931993" cy="789829"/>
          </a:xfrm>
          <a:prstGeom prst="wedgeRectCallout">
            <a:avLst>
              <a:gd name="adj1" fmla="val 39721"/>
              <a:gd name="adj2" fmla="val -96598"/>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S: Good morning!</a:t>
            </a:r>
          </a:p>
        </p:txBody>
      </p:sp>
      <p:sp>
        <p:nvSpPr>
          <p:cNvPr id="16" name="Speech Bubble: Rectangle 15">
            <a:extLst>
              <a:ext uri="{FF2B5EF4-FFF2-40B4-BE49-F238E27FC236}">
                <a16:creationId xmlns:a16="http://schemas.microsoft.com/office/drawing/2014/main" id="{4D04543B-DFE5-AD97-80AC-D7A63B82BE37}"/>
              </a:ext>
            </a:extLst>
          </p:cNvPr>
          <p:cNvSpPr/>
          <p:nvPr/>
        </p:nvSpPr>
        <p:spPr>
          <a:xfrm>
            <a:off x="1316562" y="4807889"/>
            <a:ext cx="3366757" cy="873317"/>
          </a:xfrm>
          <a:prstGeom prst="wedgeRectCallout">
            <a:avLst>
              <a:gd name="adj1" fmla="val -46412"/>
              <a:gd name="adj2" fmla="val -100236"/>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T: Welcome! Class starts at 9 o’clock.</a:t>
            </a:r>
            <a:endParaRPr lang="en-ZA" dirty="0">
              <a:solidFill>
                <a:srgbClr val="601872"/>
              </a:solidFill>
              <a:latin typeface="Roboto" panose="02000000000000000000" pitchFamily="2" charset="0"/>
            </a:endParaRPr>
          </a:p>
        </p:txBody>
      </p:sp>
      <p:sp>
        <p:nvSpPr>
          <p:cNvPr id="2" name="Text">
            <a:extLst>
              <a:ext uri="{FF2B5EF4-FFF2-40B4-BE49-F238E27FC236}">
                <a16:creationId xmlns:a16="http://schemas.microsoft.com/office/drawing/2014/main" id="{EAA9A92B-8169-3FB6-346E-5FB0C5B17309}"/>
              </a:ext>
            </a:extLst>
          </p:cNvPr>
          <p:cNvSpPr/>
          <p:nvPr/>
        </p:nvSpPr>
        <p:spPr>
          <a:xfrm>
            <a:off x="1215075" y="2474147"/>
            <a:ext cx="566017" cy="276999"/>
          </a:xfrm>
          <a:prstGeom prst="rect">
            <a:avLst/>
          </a:prstGeom>
        </p:spPr>
        <p:txBody>
          <a:bodyPr wrap="square" lIns="0" tIns="0" rIns="0" bIns="0">
            <a:spAutoFit/>
          </a:bodyPr>
          <a:lstStyle/>
          <a:p>
            <a:pPr algn="ctr"/>
            <a:r>
              <a:rPr lang="en-GB" b="1" dirty="0">
                <a:solidFill>
                  <a:srgbClr val="601872"/>
                </a:solidFill>
                <a:latin typeface="Roboto" panose="02000000000000000000" pitchFamily="2" charset="0"/>
              </a:rPr>
              <a:t>Good</a:t>
            </a:r>
          </a:p>
        </p:txBody>
      </p:sp>
      <p:sp>
        <p:nvSpPr>
          <p:cNvPr id="5" name="Text">
            <a:extLst>
              <a:ext uri="{FF2B5EF4-FFF2-40B4-BE49-F238E27FC236}">
                <a16:creationId xmlns:a16="http://schemas.microsoft.com/office/drawing/2014/main" id="{56B262DF-B162-97A7-3174-A5B871AF0A0F}"/>
              </a:ext>
            </a:extLst>
          </p:cNvPr>
          <p:cNvSpPr/>
          <p:nvPr/>
        </p:nvSpPr>
        <p:spPr>
          <a:xfrm>
            <a:off x="1817498" y="2474147"/>
            <a:ext cx="924305" cy="276999"/>
          </a:xfrm>
          <a:prstGeom prst="rect">
            <a:avLst/>
          </a:prstGeom>
        </p:spPr>
        <p:txBody>
          <a:bodyPr wrap="square" lIns="0" tIns="0" rIns="0" bIns="0">
            <a:spAutoFit/>
          </a:bodyPr>
          <a:lstStyle/>
          <a:p>
            <a:pPr algn="ctr"/>
            <a:r>
              <a:rPr lang="en-GB" b="1" dirty="0">
                <a:solidFill>
                  <a:srgbClr val="601872"/>
                </a:solidFill>
                <a:latin typeface="Roboto" panose="02000000000000000000" pitchFamily="2" charset="0"/>
              </a:rPr>
              <a:t>morning</a:t>
            </a:r>
          </a:p>
        </p:txBody>
      </p:sp>
      <p:sp>
        <p:nvSpPr>
          <p:cNvPr id="8" name="Rectangle 7">
            <a:extLst>
              <a:ext uri="{FF2B5EF4-FFF2-40B4-BE49-F238E27FC236}">
                <a16:creationId xmlns:a16="http://schemas.microsoft.com/office/drawing/2014/main" id="{94C4BF6B-719E-1554-94D9-26206460D777}"/>
              </a:ext>
            </a:extLst>
          </p:cNvPr>
          <p:cNvSpPr/>
          <p:nvPr/>
        </p:nvSpPr>
        <p:spPr>
          <a:xfrm>
            <a:off x="3469234" y="6221784"/>
            <a:ext cx="2196000" cy="324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FFFFFF"/>
                </a:solidFill>
                <a:latin typeface="Roboto" panose="02000000000000000000" pitchFamily="2" charset="0"/>
              </a:rPr>
              <a:t>Click to reveal answer</a:t>
            </a:r>
          </a:p>
        </p:txBody>
      </p:sp>
    </p:spTree>
    <p:extLst>
      <p:ext uri="{BB962C8B-B14F-4D97-AF65-F5344CB8AC3E}">
        <p14:creationId xmlns:p14="http://schemas.microsoft.com/office/powerpoint/2010/main" val="135915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62E0FF-A95E-4574-934D-AB44B10C3227}"/>
              </a:ext>
            </a:extLst>
          </p:cNvPr>
          <p:cNvSpPr/>
          <p:nvPr/>
        </p:nvSpPr>
        <p:spPr>
          <a:xfrm>
            <a:off x="643208" y="192925"/>
            <a:ext cx="1764000" cy="540000"/>
          </a:xfrm>
          <a:prstGeom prst="rect">
            <a:avLst/>
          </a:prstGeom>
          <a:solidFill>
            <a:srgbClr val="9F73B2"/>
          </a:solidFill>
          <a:ln w="3810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panose="02000000000000000000" pitchFamily="2" charset="0"/>
              </a:rPr>
              <a:t>Role Play</a:t>
            </a:r>
            <a:endParaRPr lang="en-GB" sz="2400" b="1" dirty="0">
              <a:solidFill>
                <a:schemeClr val="bg1"/>
              </a:solidFill>
              <a:latin typeface="Roboto" panose="02000000000000000000" pitchFamily="2" charset="0"/>
            </a:endParaRPr>
          </a:p>
        </p:txBody>
      </p:sp>
      <p:pic>
        <p:nvPicPr>
          <p:cNvPr id="14" name="Picture 13">
            <a:extLst>
              <a:ext uri="{FF2B5EF4-FFF2-40B4-BE49-F238E27FC236}">
                <a16:creationId xmlns:a16="http://schemas.microsoft.com/office/drawing/2014/main" id="{5B52F1AB-89A7-C35B-F402-23EE9C5C6B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36925" y="186862"/>
            <a:ext cx="3629959" cy="2834633"/>
          </a:xfrm>
          <a:prstGeom prst="rect">
            <a:avLst/>
          </a:prstGeom>
          <a:ln w="28575">
            <a:solidFill>
              <a:srgbClr val="601872"/>
            </a:solidFill>
          </a:ln>
        </p:spPr>
      </p:pic>
      <p:sp>
        <p:nvSpPr>
          <p:cNvPr id="13" name="Speech Bubble: Rectangle 12">
            <a:extLst>
              <a:ext uri="{FF2B5EF4-FFF2-40B4-BE49-F238E27FC236}">
                <a16:creationId xmlns:a16="http://schemas.microsoft.com/office/drawing/2014/main" id="{CF39679A-DA56-F9A8-3862-4EF1D1908F7C}"/>
              </a:ext>
            </a:extLst>
          </p:cNvPr>
          <p:cNvSpPr/>
          <p:nvPr/>
        </p:nvSpPr>
        <p:spPr>
          <a:xfrm>
            <a:off x="1166189" y="1476887"/>
            <a:ext cx="2305878" cy="962106"/>
          </a:xfrm>
          <a:prstGeom prst="wedgeRectCallout">
            <a:avLst>
              <a:gd name="adj1" fmla="val -48181"/>
              <a:gd name="adj2" fmla="val -88400"/>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D: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 Are you Ken?</a:t>
            </a:r>
          </a:p>
        </p:txBody>
      </p:sp>
      <p:sp>
        <p:nvSpPr>
          <p:cNvPr id="15" name="Speech Bubble: Rectangle 14">
            <a:extLst>
              <a:ext uri="{FF2B5EF4-FFF2-40B4-BE49-F238E27FC236}">
                <a16:creationId xmlns:a16="http://schemas.microsoft.com/office/drawing/2014/main" id="{E863DCDC-C48B-58BB-CDDA-686F226CD958}"/>
              </a:ext>
            </a:extLst>
          </p:cNvPr>
          <p:cNvSpPr/>
          <p:nvPr/>
        </p:nvSpPr>
        <p:spPr>
          <a:xfrm>
            <a:off x="2407208" y="2895472"/>
            <a:ext cx="1779792" cy="789829"/>
          </a:xfrm>
          <a:prstGeom prst="wedgeRectCallout">
            <a:avLst>
              <a:gd name="adj1" fmla="val 39721"/>
              <a:gd name="adj2" fmla="val -96598"/>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K: Hi! Yes.</a:t>
            </a:r>
          </a:p>
        </p:txBody>
      </p:sp>
      <p:sp>
        <p:nvSpPr>
          <p:cNvPr id="16" name="Speech Bubble: Rectangle 15">
            <a:extLst>
              <a:ext uri="{FF2B5EF4-FFF2-40B4-BE49-F238E27FC236}">
                <a16:creationId xmlns:a16="http://schemas.microsoft.com/office/drawing/2014/main" id="{4D04543B-DFE5-AD97-80AC-D7A63B82BE37}"/>
              </a:ext>
            </a:extLst>
          </p:cNvPr>
          <p:cNvSpPr/>
          <p:nvPr/>
        </p:nvSpPr>
        <p:spPr>
          <a:xfrm>
            <a:off x="819926" y="3935048"/>
            <a:ext cx="2652141" cy="789829"/>
          </a:xfrm>
          <a:prstGeom prst="wedgeRectCallout">
            <a:avLst>
              <a:gd name="adj1" fmla="val -46205"/>
              <a:gd name="adj2" fmla="val -96594"/>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D: Here’s your lunch.</a:t>
            </a:r>
            <a:endParaRPr lang="en-ZA" dirty="0">
              <a:solidFill>
                <a:srgbClr val="601872"/>
              </a:solidFill>
              <a:latin typeface="Roboto" panose="02000000000000000000" pitchFamily="2" charset="0"/>
            </a:endParaRPr>
          </a:p>
        </p:txBody>
      </p:sp>
      <p:sp>
        <p:nvSpPr>
          <p:cNvPr id="17" name="Speech Bubble: Rectangle 16">
            <a:extLst>
              <a:ext uri="{FF2B5EF4-FFF2-40B4-BE49-F238E27FC236}">
                <a16:creationId xmlns:a16="http://schemas.microsoft.com/office/drawing/2014/main" id="{76A75C3A-C49C-FB41-E8BD-C091A7A33E32}"/>
              </a:ext>
            </a:extLst>
          </p:cNvPr>
          <p:cNvSpPr/>
          <p:nvPr/>
        </p:nvSpPr>
        <p:spPr>
          <a:xfrm>
            <a:off x="4298483" y="3935047"/>
            <a:ext cx="2053421" cy="789829"/>
          </a:xfrm>
          <a:prstGeom prst="wedgeRectCallout">
            <a:avLst>
              <a:gd name="adj1" fmla="val 45801"/>
              <a:gd name="adj2" fmla="val -102638"/>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K: Thanks. Bye!</a:t>
            </a:r>
          </a:p>
        </p:txBody>
      </p:sp>
      <p:sp>
        <p:nvSpPr>
          <p:cNvPr id="4" name="Speech Bubble: Rectangle 3">
            <a:extLst>
              <a:ext uri="{FF2B5EF4-FFF2-40B4-BE49-F238E27FC236}">
                <a16:creationId xmlns:a16="http://schemas.microsoft.com/office/drawing/2014/main" id="{8DE561A5-6A1C-DA2E-5CA7-ECB4520AA573}"/>
              </a:ext>
            </a:extLst>
          </p:cNvPr>
          <p:cNvSpPr/>
          <p:nvPr/>
        </p:nvSpPr>
        <p:spPr>
          <a:xfrm>
            <a:off x="1842189" y="5363290"/>
            <a:ext cx="3474395" cy="702626"/>
          </a:xfrm>
          <a:prstGeom prst="wedgeRectCallout">
            <a:avLst>
              <a:gd name="adj1" fmla="val -43001"/>
              <a:gd name="adj2" fmla="val -99989"/>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D: You’re welcome.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a:t>
            </a:r>
            <a:endParaRPr lang="en-ZA" dirty="0">
              <a:solidFill>
                <a:srgbClr val="601872"/>
              </a:solidFill>
              <a:latin typeface="Roboto" panose="02000000000000000000" pitchFamily="2" charset="0"/>
            </a:endParaRPr>
          </a:p>
        </p:txBody>
      </p:sp>
      <p:sp>
        <p:nvSpPr>
          <p:cNvPr id="2" name="Text">
            <a:extLst>
              <a:ext uri="{FF2B5EF4-FFF2-40B4-BE49-F238E27FC236}">
                <a16:creationId xmlns:a16="http://schemas.microsoft.com/office/drawing/2014/main" id="{830FCE08-1691-8F41-F87D-D2E66169E490}"/>
              </a:ext>
            </a:extLst>
          </p:cNvPr>
          <p:cNvSpPr/>
          <p:nvPr/>
        </p:nvSpPr>
        <p:spPr>
          <a:xfrm>
            <a:off x="1539904" y="1681875"/>
            <a:ext cx="691763" cy="276999"/>
          </a:xfrm>
          <a:prstGeom prst="rect">
            <a:avLst/>
          </a:prstGeom>
        </p:spPr>
        <p:txBody>
          <a:bodyPr wrap="square" lIns="0" tIns="0" rIns="0" bIns="0">
            <a:spAutoFit/>
          </a:bodyPr>
          <a:lstStyle/>
          <a:p>
            <a:pPr algn="ctr"/>
            <a:r>
              <a:rPr lang="en-GB" b="1" dirty="0">
                <a:solidFill>
                  <a:srgbClr val="601872"/>
                </a:solidFill>
                <a:latin typeface="Roboto" panose="02000000000000000000" pitchFamily="2" charset="0"/>
              </a:rPr>
              <a:t>Good</a:t>
            </a:r>
          </a:p>
        </p:txBody>
      </p:sp>
      <p:sp>
        <p:nvSpPr>
          <p:cNvPr id="5" name="Text">
            <a:extLst>
              <a:ext uri="{FF2B5EF4-FFF2-40B4-BE49-F238E27FC236}">
                <a16:creationId xmlns:a16="http://schemas.microsoft.com/office/drawing/2014/main" id="{5421E631-FCD4-283B-2735-4665E382CB1D}"/>
              </a:ext>
            </a:extLst>
          </p:cNvPr>
          <p:cNvSpPr/>
          <p:nvPr/>
        </p:nvSpPr>
        <p:spPr>
          <a:xfrm>
            <a:off x="4062404" y="5554146"/>
            <a:ext cx="917238" cy="276999"/>
          </a:xfrm>
          <a:prstGeom prst="rect">
            <a:avLst/>
          </a:prstGeom>
        </p:spPr>
        <p:txBody>
          <a:bodyPr wrap="square" lIns="0" tIns="0" rIns="0" bIns="0">
            <a:spAutoFit/>
          </a:bodyPr>
          <a:lstStyle/>
          <a:p>
            <a:pPr algn="ctr"/>
            <a:r>
              <a:rPr lang="en-GB" b="1" dirty="0">
                <a:solidFill>
                  <a:srgbClr val="F9B100"/>
                </a:solidFill>
                <a:latin typeface="Roboto" panose="02000000000000000000" pitchFamily="2" charset="0"/>
              </a:rPr>
              <a:t>Goodbye</a:t>
            </a:r>
          </a:p>
        </p:txBody>
      </p:sp>
      <p:sp>
        <p:nvSpPr>
          <p:cNvPr id="7" name="Text">
            <a:extLst>
              <a:ext uri="{FF2B5EF4-FFF2-40B4-BE49-F238E27FC236}">
                <a16:creationId xmlns:a16="http://schemas.microsoft.com/office/drawing/2014/main" id="{C1C2DAF5-0A2D-8DBD-1547-3F124D8E8A17}"/>
              </a:ext>
            </a:extLst>
          </p:cNvPr>
          <p:cNvSpPr/>
          <p:nvPr/>
        </p:nvSpPr>
        <p:spPr>
          <a:xfrm>
            <a:off x="2137332" y="1686174"/>
            <a:ext cx="1224192" cy="276999"/>
          </a:xfrm>
          <a:prstGeom prst="rect">
            <a:avLst/>
          </a:prstGeom>
        </p:spPr>
        <p:txBody>
          <a:bodyPr wrap="square" lIns="0" tIns="0" rIns="0" bIns="0">
            <a:spAutoFit/>
          </a:bodyPr>
          <a:lstStyle/>
          <a:p>
            <a:pPr algn="ctr"/>
            <a:r>
              <a:rPr lang="en-GB" b="1" dirty="0">
                <a:solidFill>
                  <a:srgbClr val="601872"/>
                </a:solidFill>
                <a:latin typeface="Roboto" panose="02000000000000000000" pitchFamily="2" charset="0"/>
              </a:rPr>
              <a:t>afternoon</a:t>
            </a:r>
          </a:p>
        </p:txBody>
      </p:sp>
      <p:sp>
        <p:nvSpPr>
          <p:cNvPr id="9" name="Rectangle 8">
            <a:extLst>
              <a:ext uri="{FF2B5EF4-FFF2-40B4-BE49-F238E27FC236}">
                <a16:creationId xmlns:a16="http://schemas.microsoft.com/office/drawing/2014/main" id="{A52435CD-C86A-84EC-4878-65F6EB63224E}"/>
              </a:ext>
            </a:extLst>
          </p:cNvPr>
          <p:cNvSpPr/>
          <p:nvPr/>
        </p:nvSpPr>
        <p:spPr>
          <a:xfrm>
            <a:off x="3469234" y="6221784"/>
            <a:ext cx="2196000" cy="324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FFFFFF"/>
                </a:solidFill>
                <a:latin typeface="Roboto" panose="02000000000000000000" pitchFamily="2" charset="0"/>
              </a:rPr>
              <a:t>Click to reveal answer</a:t>
            </a:r>
          </a:p>
        </p:txBody>
      </p:sp>
    </p:spTree>
    <p:extLst>
      <p:ext uri="{BB962C8B-B14F-4D97-AF65-F5344CB8AC3E}">
        <p14:creationId xmlns:p14="http://schemas.microsoft.com/office/powerpoint/2010/main" val="280881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62E0FF-A95E-4574-934D-AB44B10C3227}"/>
              </a:ext>
            </a:extLst>
          </p:cNvPr>
          <p:cNvSpPr/>
          <p:nvPr/>
        </p:nvSpPr>
        <p:spPr>
          <a:xfrm>
            <a:off x="643208" y="192925"/>
            <a:ext cx="1764000" cy="540000"/>
          </a:xfrm>
          <a:prstGeom prst="rect">
            <a:avLst/>
          </a:prstGeom>
          <a:solidFill>
            <a:srgbClr val="9F73B2"/>
          </a:solidFill>
          <a:ln w="3810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panose="02000000000000000000" pitchFamily="2" charset="0"/>
              </a:rPr>
              <a:t>Role Play</a:t>
            </a:r>
            <a:endParaRPr lang="en-GB" sz="2400" b="1" dirty="0">
              <a:solidFill>
                <a:schemeClr val="bg1"/>
              </a:solidFill>
              <a:latin typeface="Roboto" panose="02000000000000000000" pitchFamily="2" charset="0"/>
            </a:endParaRPr>
          </a:p>
        </p:txBody>
      </p:sp>
      <p:pic>
        <p:nvPicPr>
          <p:cNvPr id="14" name="Picture 13">
            <a:extLst>
              <a:ext uri="{FF2B5EF4-FFF2-40B4-BE49-F238E27FC236}">
                <a16:creationId xmlns:a16="http://schemas.microsoft.com/office/drawing/2014/main" id="{5B52F1AB-89A7-C35B-F402-23EE9C5C6B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36925" y="186862"/>
            <a:ext cx="3629959" cy="2834633"/>
          </a:xfrm>
          <a:prstGeom prst="rect">
            <a:avLst/>
          </a:prstGeom>
          <a:ln w="28575">
            <a:solidFill>
              <a:srgbClr val="601872"/>
            </a:solidFill>
          </a:ln>
        </p:spPr>
      </p:pic>
      <p:sp>
        <p:nvSpPr>
          <p:cNvPr id="13" name="Speech Bubble: Rectangle 12">
            <a:extLst>
              <a:ext uri="{FF2B5EF4-FFF2-40B4-BE49-F238E27FC236}">
                <a16:creationId xmlns:a16="http://schemas.microsoft.com/office/drawing/2014/main" id="{CF39679A-DA56-F9A8-3862-4EF1D1908F7C}"/>
              </a:ext>
            </a:extLst>
          </p:cNvPr>
          <p:cNvSpPr/>
          <p:nvPr/>
        </p:nvSpPr>
        <p:spPr>
          <a:xfrm>
            <a:off x="1166189" y="1476887"/>
            <a:ext cx="2305878" cy="962106"/>
          </a:xfrm>
          <a:prstGeom prst="wedgeRectCallout">
            <a:avLst>
              <a:gd name="adj1" fmla="val -48181"/>
              <a:gd name="adj2" fmla="val -88400"/>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R: Good evening! How are you?</a:t>
            </a:r>
          </a:p>
        </p:txBody>
      </p:sp>
      <p:sp>
        <p:nvSpPr>
          <p:cNvPr id="15" name="Speech Bubble: Rectangle 14">
            <a:extLst>
              <a:ext uri="{FF2B5EF4-FFF2-40B4-BE49-F238E27FC236}">
                <a16:creationId xmlns:a16="http://schemas.microsoft.com/office/drawing/2014/main" id="{E863DCDC-C48B-58BB-CDDA-686F226CD958}"/>
              </a:ext>
            </a:extLst>
          </p:cNvPr>
          <p:cNvSpPr/>
          <p:nvPr/>
        </p:nvSpPr>
        <p:spPr>
          <a:xfrm>
            <a:off x="2407208" y="2808011"/>
            <a:ext cx="1779792" cy="789829"/>
          </a:xfrm>
          <a:prstGeom prst="wedgeRectCallout">
            <a:avLst>
              <a:gd name="adj1" fmla="val 39721"/>
              <a:gd name="adj2" fmla="val -96598"/>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G: Hello. I’m fine, thanks.</a:t>
            </a:r>
          </a:p>
        </p:txBody>
      </p:sp>
      <p:sp>
        <p:nvSpPr>
          <p:cNvPr id="16" name="Speech Bubble: Rectangle 15">
            <a:extLst>
              <a:ext uri="{FF2B5EF4-FFF2-40B4-BE49-F238E27FC236}">
                <a16:creationId xmlns:a16="http://schemas.microsoft.com/office/drawing/2014/main" id="{4D04543B-DFE5-AD97-80AC-D7A63B82BE37}"/>
              </a:ext>
            </a:extLst>
          </p:cNvPr>
          <p:cNvSpPr/>
          <p:nvPr/>
        </p:nvSpPr>
        <p:spPr>
          <a:xfrm>
            <a:off x="819926" y="3935048"/>
            <a:ext cx="2652141" cy="789829"/>
          </a:xfrm>
          <a:prstGeom prst="wedgeRectCallout">
            <a:avLst>
              <a:gd name="adj1" fmla="val -46205"/>
              <a:gd name="adj2" fmla="val -96594"/>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R: Please come to reception.</a:t>
            </a:r>
            <a:endParaRPr lang="en-ZA" dirty="0">
              <a:solidFill>
                <a:srgbClr val="601872"/>
              </a:solidFill>
              <a:latin typeface="Roboto" panose="02000000000000000000" pitchFamily="2" charset="0"/>
            </a:endParaRPr>
          </a:p>
        </p:txBody>
      </p:sp>
      <p:sp>
        <p:nvSpPr>
          <p:cNvPr id="17" name="Speech Bubble: Rectangle 16">
            <a:extLst>
              <a:ext uri="{FF2B5EF4-FFF2-40B4-BE49-F238E27FC236}">
                <a16:creationId xmlns:a16="http://schemas.microsoft.com/office/drawing/2014/main" id="{76A75C3A-C49C-FB41-E8BD-C091A7A33E32}"/>
              </a:ext>
            </a:extLst>
          </p:cNvPr>
          <p:cNvSpPr/>
          <p:nvPr/>
        </p:nvSpPr>
        <p:spPr>
          <a:xfrm>
            <a:off x="4298483" y="3935047"/>
            <a:ext cx="3137313" cy="789829"/>
          </a:xfrm>
          <a:prstGeom prst="wedgeRectCallout">
            <a:avLst>
              <a:gd name="adj1" fmla="val 45801"/>
              <a:gd name="adj2" fmla="val -102638"/>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G: Okay!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 </a:t>
            </a:r>
            <a:r>
              <a:rPr lang="en-ZA" u="sng" dirty="0">
                <a:solidFill>
                  <a:srgbClr val="232321"/>
                </a:solidFill>
                <a:latin typeface="Roboto" panose="02000000000000000000" pitchFamily="2" charset="0"/>
              </a:rPr>
              <a:t>         </a:t>
            </a:r>
            <a:r>
              <a:rPr lang="en-ZA" dirty="0">
                <a:solidFill>
                  <a:srgbClr val="232321"/>
                </a:solidFill>
                <a:latin typeface="Roboto" panose="02000000000000000000" pitchFamily="2" charset="0"/>
              </a:rPr>
              <a:t>.</a:t>
            </a:r>
          </a:p>
        </p:txBody>
      </p:sp>
      <p:sp>
        <p:nvSpPr>
          <p:cNvPr id="4" name="Speech Bubble: Rectangle 3">
            <a:extLst>
              <a:ext uri="{FF2B5EF4-FFF2-40B4-BE49-F238E27FC236}">
                <a16:creationId xmlns:a16="http://schemas.microsoft.com/office/drawing/2014/main" id="{8DE561A5-6A1C-DA2E-5CA7-ECB4520AA573}"/>
              </a:ext>
            </a:extLst>
          </p:cNvPr>
          <p:cNvSpPr/>
          <p:nvPr/>
        </p:nvSpPr>
        <p:spPr>
          <a:xfrm>
            <a:off x="1842189" y="5363290"/>
            <a:ext cx="3474395" cy="702626"/>
          </a:xfrm>
          <a:prstGeom prst="wedgeRectCallout">
            <a:avLst>
              <a:gd name="adj1" fmla="val -44603"/>
              <a:gd name="adj2" fmla="val -105647"/>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R: Thanks. See you soon. Bye!</a:t>
            </a:r>
            <a:endParaRPr lang="en-ZA" dirty="0">
              <a:solidFill>
                <a:srgbClr val="601872"/>
              </a:solidFill>
              <a:latin typeface="Roboto" panose="02000000000000000000" pitchFamily="2" charset="0"/>
            </a:endParaRPr>
          </a:p>
        </p:txBody>
      </p:sp>
      <p:sp>
        <p:nvSpPr>
          <p:cNvPr id="2" name="Text">
            <a:extLst>
              <a:ext uri="{FF2B5EF4-FFF2-40B4-BE49-F238E27FC236}">
                <a16:creationId xmlns:a16="http://schemas.microsoft.com/office/drawing/2014/main" id="{98448D89-6C45-364F-1AC3-590F428F825E}"/>
              </a:ext>
            </a:extLst>
          </p:cNvPr>
          <p:cNvSpPr/>
          <p:nvPr/>
        </p:nvSpPr>
        <p:spPr>
          <a:xfrm>
            <a:off x="5526155" y="4175559"/>
            <a:ext cx="508884" cy="276999"/>
          </a:xfrm>
          <a:prstGeom prst="rect">
            <a:avLst/>
          </a:prstGeom>
        </p:spPr>
        <p:txBody>
          <a:bodyPr wrap="square" lIns="0" tIns="0" rIns="0" bIns="0">
            <a:spAutoFit/>
          </a:bodyPr>
          <a:lstStyle/>
          <a:p>
            <a:pPr algn="ctr"/>
            <a:r>
              <a:rPr lang="en-GB" b="1" dirty="0">
                <a:solidFill>
                  <a:srgbClr val="F9B100"/>
                </a:solidFill>
                <a:latin typeface="Roboto" panose="02000000000000000000" pitchFamily="2" charset="0"/>
              </a:rPr>
              <a:t>See</a:t>
            </a:r>
          </a:p>
        </p:txBody>
      </p:sp>
      <p:sp>
        <p:nvSpPr>
          <p:cNvPr id="7" name="Text">
            <a:extLst>
              <a:ext uri="{FF2B5EF4-FFF2-40B4-BE49-F238E27FC236}">
                <a16:creationId xmlns:a16="http://schemas.microsoft.com/office/drawing/2014/main" id="{CFCA5951-9E1D-024E-44A4-3780CA9DC8F4}"/>
              </a:ext>
            </a:extLst>
          </p:cNvPr>
          <p:cNvSpPr/>
          <p:nvPr/>
        </p:nvSpPr>
        <p:spPr>
          <a:xfrm>
            <a:off x="5971431" y="4175558"/>
            <a:ext cx="508884" cy="276999"/>
          </a:xfrm>
          <a:prstGeom prst="rect">
            <a:avLst/>
          </a:prstGeom>
        </p:spPr>
        <p:txBody>
          <a:bodyPr wrap="square" lIns="0" tIns="0" rIns="0" bIns="0">
            <a:spAutoFit/>
          </a:bodyPr>
          <a:lstStyle/>
          <a:p>
            <a:pPr algn="ctr"/>
            <a:r>
              <a:rPr lang="en-GB" b="1" dirty="0">
                <a:solidFill>
                  <a:srgbClr val="F9B100"/>
                </a:solidFill>
                <a:latin typeface="Roboto" panose="02000000000000000000" pitchFamily="2" charset="0"/>
              </a:rPr>
              <a:t>you</a:t>
            </a:r>
          </a:p>
        </p:txBody>
      </p:sp>
      <p:sp>
        <p:nvSpPr>
          <p:cNvPr id="8" name="Text">
            <a:extLst>
              <a:ext uri="{FF2B5EF4-FFF2-40B4-BE49-F238E27FC236}">
                <a16:creationId xmlns:a16="http://schemas.microsoft.com/office/drawing/2014/main" id="{447ED0B1-7834-45B1-4615-264966B72A4E}"/>
              </a:ext>
            </a:extLst>
          </p:cNvPr>
          <p:cNvSpPr/>
          <p:nvPr/>
        </p:nvSpPr>
        <p:spPr>
          <a:xfrm>
            <a:off x="6479797" y="4175557"/>
            <a:ext cx="508884" cy="276999"/>
          </a:xfrm>
          <a:prstGeom prst="rect">
            <a:avLst/>
          </a:prstGeom>
        </p:spPr>
        <p:txBody>
          <a:bodyPr wrap="square" lIns="0" tIns="0" rIns="0" bIns="0">
            <a:spAutoFit/>
          </a:bodyPr>
          <a:lstStyle/>
          <a:p>
            <a:pPr algn="ctr"/>
            <a:r>
              <a:rPr lang="en-GB" b="1" dirty="0">
                <a:solidFill>
                  <a:srgbClr val="F9B100"/>
                </a:solidFill>
                <a:latin typeface="Roboto" panose="02000000000000000000" pitchFamily="2" charset="0"/>
              </a:rPr>
              <a:t>soon</a:t>
            </a:r>
          </a:p>
        </p:txBody>
      </p:sp>
      <p:sp>
        <p:nvSpPr>
          <p:cNvPr id="9" name="Rectangle 8">
            <a:extLst>
              <a:ext uri="{FF2B5EF4-FFF2-40B4-BE49-F238E27FC236}">
                <a16:creationId xmlns:a16="http://schemas.microsoft.com/office/drawing/2014/main" id="{FA229071-CF6B-521B-D0EE-AA558296FC2B}"/>
              </a:ext>
            </a:extLst>
          </p:cNvPr>
          <p:cNvSpPr/>
          <p:nvPr/>
        </p:nvSpPr>
        <p:spPr>
          <a:xfrm>
            <a:off x="3469234" y="6221784"/>
            <a:ext cx="2196000" cy="324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FFFFFF"/>
                </a:solidFill>
                <a:latin typeface="Roboto" panose="02000000000000000000" pitchFamily="2" charset="0"/>
              </a:rPr>
              <a:t>Click to reveal answer</a:t>
            </a:r>
          </a:p>
        </p:txBody>
      </p:sp>
    </p:spTree>
    <p:extLst>
      <p:ext uri="{BB962C8B-B14F-4D97-AF65-F5344CB8AC3E}">
        <p14:creationId xmlns:p14="http://schemas.microsoft.com/office/powerpoint/2010/main" val="214938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62E0FF-A95E-4574-934D-AB44B10C3227}"/>
              </a:ext>
            </a:extLst>
          </p:cNvPr>
          <p:cNvSpPr/>
          <p:nvPr/>
        </p:nvSpPr>
        <p:spPr>
          <a:xfrm>
            <a:off x="643207" y="192925"/>
            <a:ext cx="3332445" cy="540000"/>
          </a:xfrm>
          <a:prstGeom prst="rect">
            <a:avLst/>
          </a:prstGeom>
          <a:solidFill>
            <a:srgbClr val="9F73B2"/>
          </a:solidFill>
          <a:ln w="3810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panose="02000000000000000000" pitchFamily="2" charset="0"/>
              </a:rPr>
              <a:t>Correct the mistakes.</a:t>
            </a:r>
            <a:endParaRPr lang="en-GB" sz="2400" b="1" dirty="0">
              <a:solidFill>
                <a:schemeClr val="bg1"/>
              </a:solidFill>
              <a:latin typeface="Roboto" panose="02000000000000000000" pitchFamily="2" charset="0"/>
            </a:endParaRPr>
          </a:p>
        </p:txBody>
      </p:sp>
      <p:sp>
        <p:nvSpPr>
          <p:cNvPr id="9" name="Rectangle 8">
            <a:extLst>
              <a:ext uri="{FF2B5EF4-FFF2-40B4-BE49-F238E27FC236}">
                <a16:creationId xmlns:a16="http://schemas.microsoft.com/office/drawing/2014/main" id="{FA229071-CF6B-521B-D0EE-AA558296FC2B}"/>
              </a:ext>
            </a:extLst>
          </p:cNvPr>
          <p:cNvSpPr/>
          <p:nvPr/>
        </p:nvSpPr>
        <p:spPr>
          <a:xfrm>
            <a:off x="3469234" y="6221784"/>
            <a:ext cx="2196000" cy="324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FFFFFF"/>
                </a:solidFill>
                <a:latin typeface="Roboto" panose="02000000000000000000" pitchFamily="2" charset="0"/>
              </a:rPr>
              <a:t>Click to reveal answer</a:t>
            </a:r>
          </a:p>
        </p:txBody>
      </p:sp>
      <p:sp>
        <p:nvSpPr>
          <p:cNvPr id="13" name="Speech Bubble: Rectangle 12">
            <a:extLst>
              <a:ext uri="{FF2B5EF4-FFF2-40B4-BE49-F238E27FC236}">
                <a16:creationId xmlns:a16="http://schemas.microsoft.com/office/drawing/2014/main" id="{CF39679A-DA56-F9A8-3862-4EF1D1908F7C}"/>
              </a:ext>
            </a:extLst>
          </p:cNvPr>
          <p:cNvSpPr/>
          <p:nvPr/>
        </p:nvSpPr>
        <p:spPr>
          <a:xfrm>
            <a:off x="1704396" y="1863127"/>
            <a:ext cx="2581616" cy="692710"/>
          </a:xfrm>
          <a:prstGeom prst="wedgeRectCallout">
            <a:avLst>
              <a:gd name="adj1" fmla="val -41476"/>
              <a:gd name="adj2" fmla="val -106766"/>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ea typeface="Roboto" panose="02000000000000000000" pitchFamily="2" charset="0"/>
              </a:rPr>
              <a:t>Hi! I meet you nice!</a:t>
            </a:r>
          </a:p>
        </p:txBody>
      </p:sp>
      <p:sp>
        <p:nvSpPr>
          <p:cNvPr id="5" name="Speech Bubble: Rectangle 4">
            <a:extLst>
              <a:ext uri="{FF2B5EF4-FFF2-40B4-BE49-F238E27FC236}">
                <a16:creationId xmlns:a16="http://schemas.microsoft.com/office/drawing/2014/main" id="{C5FE2F2F-F175-28C5-CDFD-B72990453878}"/>
              </a:ext>
            </a:extLst>
          </p:cNvPr>
          <p:cNvSpPr/>
          <p:nvPr/>
        </p:nvSpPr>
        <p:spPr>
          <a:xfrm>
            <a:off x="4534541" y="1859022"/>
            <a:ext cx="2581616" cy="692710"/>
          </a:xfrm>
          <a:prstGeom prst="wedgeRectCallout">
            <a:avLst>
              <a:gd name="adj1" fmla="val 35831"/>
              <a:gd name="adj2" fmla="val -109062"/>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ea typeface="Roboto" panose="02000000000000000000" pitchFamily="2" charset="0"/>
              </a:rPr>
              <a:t>Hi! Nice to meet you!</a:t>
            </a:r>
          </a:p>
        </p:txBody>
      </p:sp>
      <p:sp>
        <p:nvSpPr>
          <p:cNvPr id="10" name="Speech Bubble: Rectangle 9">
            <a:extLst>
              <a:ext uri="{FF2B5EF4-FFF2-40B4-BE49-F238E27FC236}">
                <a16:creationId xmlns:a16="http://schemas.microsoft.com/office/drawing/2014/main" id="{FAC6B48E-B9F3-EC94-A44F-035A3C5E265C}"/>
              </a:ext>
            </a:extLst>
          </p:cNvPr>
          <p:cNvSpPr/>
          <p:nvPr/>
        </p:nvSpPr>
        <p:spPr>
          <a:xfrm>
            <a:off x="1394037" y="3303636"/>
            <a:ext cx="3003034" cy="692710"/>
          </a:xfrm>
          <a:prstGeom prst="wedgeRectCallout">
            <a:avLst>
              <a:gd name="adj1" fmla="val -41476"/>
              <a:gd name="adj2" fmla="val -106766"/>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ea typeface="Roboto" panose="02000000000000000000" pitchFamily="2" charset="0"/>
              </a:rPr>
              <a:t>Goodbye! Seeing soon you!</a:t>
            </a:r>
          </a:p>
        </p:txBody>
      </p:sp>
      <p:sp>
        <p:nvSpPr>
          <p:cNvPr id="11" name="Speech Bubble: Rectangle 10">
            <a:extLst>
              <a:ext uri="{FF2B5EF4-FFF2-40B4-BE49-F238E27FC236}">
                <a16:creationId xmlns:a16="http://schemas.microsoft.com/office/drawing/2014/main" id="{CF3D1FA6-DA88-0846-D36C-F421419A346D}"/>
              </a:ext>
            </a:extLst>
          </p:cNvPr>
          <p:cNvSpPr/>
          <p:nvPr/>
        </p:nvSpPr>
        <p:spPr>
          <a:xfrm>
            <a:off x="4661502" y="3299531"/>
            <a:ext cx="2765014" cy="692710"/>
          </a:xfrm>
          <a:prstGeom prst="wedgeRectCallout">
            <a:avLst>
              <a:gd name="adj1" fmla="val 35831"/>
              <a:gd name="adj2" fmla="val -109062"/>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ea typeface="Roboto" panose="02000000000000000000" pitchFamily="2" charset="0"/>
              </a:rPr>
              <a:t>Goodbye. See you soon!</a:t>
            </a:r>
          </a:p>
        </p:txBody>
      </p:sp>
      <p:sp>
        <p:nvSpPr>
          <p:cNvPr id="12" name="Speech Bubble: Rectangle 11">
            <a:extLst>
              <a:ext uri="{FF2B5EF4-FFF2-40B4-BE49-F238E27FC236}">
                <a16:creationId xmlns:a16="http://schemas.microsoft.com/office/drawing/2014/main" id="{DC08CE90-C36A-FD4D-438C-38BDBE902221}"/>
              </a:ext>
            </a:extLst>
          </p:cNvPr>
          <p:cNvSpPr/>
          <p:nvPr/>
        </p:nvSpPr>
        <p:spPr>
          <a:xfrm>
            <a:off x="2328335" y="4744143"/>
            <a:ext cx="2196000" cy="692710"/>
          </a:xfrm>
          <a:prstGeom prst="wedgeRectCallout">
            <a:avLst>
              <a:gd name="adj1" fmla="val -45097"/>
              <a:gd name="adj2" fmla="val -103323"/>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ea typeface="Roboto" panose="02000000000000000000" pitchFamily="2" charset="0"/>
              </a:rPr>
              <a:t>Good knighting!</a:t>
            </a:r>
          </a:p>
        </p:txBody>
      </p:sp>
      <p:sp>
        <p:nvSpPr>
          <p:cNvPr id="18" name="Speech Bubble: Rectangle 17">
            <a:extLst>
              <a:ext uri="{FF2B5EF4-FFF2-40B4-BE49-F238E27FC236}">
                <a16:creationId xmlns:a16="http://schemas.microsoft.com/office/drawing/2014/main" id="{B6E2DA7B-5644-91CA-53F6-AEE7986CA08D}"/>
              </a:ext>
            </a:extLst>
          </p:cNvPr>
          <p:cNvSpPr/>
          <p:nvPr/>
        </p:nvSpPr>
        <p:spPr>
          <a:xfrm>
            <a:off x="4784727" y="4744410"/>
            <a:ext cx="1707490" cy="692710"/>
          </a:xfrm>
          <a:prstGeom prst="wedgeRectCallout">
            <a:avLst>
              <a:gd name="adj1" fmla="val 42816"/>
              <a:gd name="adj2" fmla="val -102175"/>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ea typeface="Roboto" panose="02000000000000000000" pitchFamily="2" charset="0"/>
              </a:rPr>
              <a:t>Good night!</a:t>
            </a:r>
          </a:p>
        </p:txBody>
      </p:sp>
    </p:spTree>
    <p:extLst>
      <p:ext uri="{BB962C8B-B14F-4D97-AF65-F5344CB8AC3E}">
        <p14:creationId xmlns:p14="http://schemas.microsoft.com/office/powerpoint/2010/main" val="323901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1+#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1+#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10" grpId="0" animBg="1"/>
      <p:bldP spid="11" grpId="0" animBg="1"/>
      <p:bldP spid="12"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36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07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a:extLst>
              <a:ext uri="{FF2B5EF4-FFF2-40B4-BE49-F238E27FC236}">
                <a16:creationId xmlns:a16="http://schemas.microsoft.com/office/drawing/2014/main" id="{382D5D25-E6E8-2DDD-C56E-E3CE892415C3}"/>
              </a:ext>
            </a:extLst>
          </p:cNvPr>
          <p:cNvCxnSpPr>
            <a:stCxn id="27" idx="2"/>
          </p:cNvCxnSpPr>
          <p:nvPr/>
        </p:nvCxnSpPr>
        <p:spPr>
          <a:xfrm flipH="1">
            <a:off x="3524857" y="3284200"/>
            <a:ext cx="4064536" cy="1892099"/>
          </a:xfrm>
          <a:prstGeom prst="straightConnector1">
            <a:avLst/>
          </a:prstGeom>
          <a:ln w="19050">
            <a:solidFill>
              <a:srgbClr val="F9B1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C901CE4-15F1-C7E7-1D7F-FD71B79C5DC7}"/>
              </a:ext>
            </a:extLst>
          </p:cNvPr>
          <p:cNvCxnSpPr/>
          <p:nvPr/>
        </p:nvCxnSpPr>
        <p:spPr>
          <a:xfrm flipH="1">
            <a:off x="1637969" y="3061252"/>
            <a:ext cx="4031311" cy="2115047"/>
          </a:xfrm>
          <a:prstGeom prst="straightConnector1">
            <a:avLst/>
          </a:prstGeom>
          <a:ln w="19050">
            <a:solidFill>
              <a:srgbClr val="F9B1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5E35FB1-C3A6-1F66-137D-6986EBAA1BD1}"/>
              </a:ext>
            </a:extLst>
          </p:cNvPr>
          <p:cNvCxnSpPr>
            <a:cxnSpLocks/>
          </p:cNvCxnSpPr>
          <p:nvPr/>
        </p:nvCxnSpPr>
        <p:spPr>
          <a:xfrm>
            <a:off x="3482671" y="3172726"/>
            <a:ext cx="1873735" cy="2003573"/>
          </a:xfrm>
          <a:prstGeom prst="straightConnector1">
            <a:avLst/>
          </a:prstGeom>
          <a:ln w="19050">
            <a:solidFill>
              <a:srgbClr val="F9B1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F3A5591-C22C-7F45-F718-CFBC2FB1E7DA}"/>
              </a:ext>
            </a:extLst>
          </p:cNvPr>
          <p:cNvCxnSpPr>
            <a:cxnSpLocks/>
          </p:cNvCxnSpPr>
          <p:nvPr/>
        </p:nvCxnSpPr>
        <p:spPr>
          <a:xfrm>
            <a:off x="1717480" y="3192589"/>
            <a:ext cx="5295570" cy="1983710"/>
          </a:xfrm>
          <a:prstGeom prst="straightConnector1">
            <a:avLst/>
          </a:prstGeom>
          <a:ln w="19050">
            <a:solidFill>
              <a:srgbClr val="F9B1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Sun shining through the trees&#10;&#10;Description automatically generated">
            <a:extLst>
              <a:ext uri="{FF2B5EF4-FFF2-40B4-BE49-F238E27FC236}">
                <a16:creationId xmlns:a16="http://schemas.microsoft.com/office/drawing/2014/main" id="{A521A2F0-72AE-76BB-C566-B8D782EF88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074"/>
          <a:stretch/>
        </p:blipFill>
        <p:spPr>
          <a:xfrm>
            <a:off x="603736" y="1597608"/>
            <a:ext cx="1874638" cy="1686592"/>
          </a:xfrm>
          <a:prstGeom prst="rect">
            <a:avLst/>
          </a:prstGeom>
          <a:ln w="28575">
            <a:solidFill>
              <a:srgbClr val="601872"/>
            </a:solidFill>
          </a:ln>
        </p:spPr>
      </p:pic>
      <p:sp>
        <p:nvSpPr>
          <p:cNvPr id="21" name="Title"/>
          <p:cNvSpPr>
            <a:spLocks noGrp="1"/>
          </p:cNvSpPr>
          <p:nvPr>
            <p:ph type="title"/>
          </p:nvPr>
        </p:nvSpPr>
        <p:spPr>
          <a:xfrm>
            <a:off x="457197" y="455898"/>
            <a:ext cx="8220075" cy="994306"/>
          </a:xfrm>
        </p:spPr>
        <p:txBody>
          <a:bodyPr/>
          <a:lstStyle/>
          <a:p>
            <a:r>
              <a:rPr lang="en-US" sz="2400" dirty="0">
                <a:solidFill>
                  <a:srgbClr val="601872"/>
                </a:solidFill>
              </a:rPr>
              <a:t>Look at the Pictures. Match the Words to the Pictures.</a:t>
            </a:r>
            <a:endParaRPr lang="en-GB" sz="2400" dirty="0">
              <a:solidFill>
                <a:srgbClr val="601872"/>
              </a:solidFill>
            </a:endParaRPr>
          </a:p>
        </p:txBody>
      </p:sp>
      <p:pic>
        <p:nvPicPr>
          <p:cNvPr id="6" name="Twinkl Swatches">
            <a:extLst>
              <a:ext uri="{FF2B5EF4-FFF2-40B4-BE49-F238E27FC236}">
                <a16:creationId xmlns:a16="http://schemas.microsoft.com/office/drawing/2014/main" id="{37917C94-2964-4FCC-B127-12D89E9E4B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04" t="-2794" r="-14111" b="-3307"/>
          <a:stretch/>
        </p:blipFill>
        <p:spPr>
          <a:xfrm>
            <a:off x="-943677" y="765175"/>
            <a:ext cx="841708" cy="3088566"/>
          </a:xfrm>
          <a:prstGeom prst="rect">
            <a:avLst/>
          </a:prstGeom>
          <a:solidFill>
            <a:schemeClr val="bg1"/>
          </a:solidFill>
          <a:ln>
            <a:solidFill>
              <a:schemeClr val="tx1"/>
            </a:solidFill>
          </a:ln>
        </p:spPr>
      </p:pic>
      <p:sp>
        <p:nvSpPr>
          <p:cNvPr id="15" name="Rectangle 14">
            <a:extLst>
              <a:ext uri="{FF2B5EF4-FFF2-40B4-BE49-F238E27FC236}">
                <a16:creationId xmlns:a16="http://schemas.microsoft.com/office/drawing/2014/main" id="{6D9B8106-6246-DCD3-AB46-E2486CB8C420}"/>
              </a:ext>
            </a:extLst>
          </p:cNvPr>
          <p:cNvSpPr/>
          <p:nvPr/>
        </p:nvSpPr>
        <p:spPr>
          <a:xfrm>
            <a:off x="1004275" y="5275831"/>
            <a:ext cx="1436775" cy="360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chemeClr val="bg1"/>
                </a:solidFill>
                <a:latin typeface="Roboto" panose="02000000000000000000" pitchFamily="2" charset="0"/>
              </a:rPr>
              <a:t>Afternoon</a:t>
            </a:r>
          </a:p>
        </p:txBody>
      </p:sp>
      <p:sp>
        <p:nvSpPr>
          <p:cNvPr id="16" name="Rectangle 15">
            <a:extLst>
              <a:ext uri="{FF2B5EF4-FFF2-40B4-BE49-F238E27FC236}">
                <a16:creationId xmlns:a16="http://schemas.microsoft.com/office/drawing/2014/main" id="{3B471AD1-4CD7-F4F7-26AF-8E9A17677CFD}"/>
              </a:ext>
            </a:extLst>
          </p:cNvPr>
          <p:cNvSpPr/>
          <p:nvPr/>
        </p:nvSpPr>
        <p:spPr>
          <a:xfrm>
            <a:off x="2821147" y="5275831"/>
            <a:ext cx="1436775" cy="360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chemeClr val="bg1"/>
                </a:solidFill>
                <a:latin typeface="Roboto" panose="02000000000000000000" pitchFamily="2" charset="0"/>
              </a:rPr>
              <a:t>Evening</a:t>
            </a:r>
          </a:p>
        </p:txBody>
      </p:sp>
      <p:sp>
        <p:nvSpPr>
          <p:cNvPr id="17" name="Rectangle 16">
            <a:extLst>
              <a:ext uri="{FF2B5EF4-FFF2-40B4-BE49-F238E27FC236}">
                <a16:creationId xmlns:a16="http://schemas.microsoft.com/office/drawing/2014/main" id="{48D5AF8D-046C-2635-E091-4BECC975F733}"/>
              </a:ext>
            </a:extLst>
          </p:cNvPr>
          <p:cNvSpPr/>
          <p:nvPr/>
        </p:nvSpPr>
        <p:spPr>
          <a:xfrm>
            <a:off x="4638019" y="5275831"/>
            <a:ext cx="1436775" cy="360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chemeClr val="bg1"/>
                </a:solidFill>
                <a:latin typeface="Roboto" panose="02000000000000000000" pitchFamily="2" charset="0"/>
              </a:rPr>
              <a:t>Night</a:t>
            </a:r>
          </a:p>
        </p:txBody>
      </p:sp>
      <p:sp>
        <p:nvSpPr>
          <p:cNvPr id="18" name="Rectangle 17">
            <a:extLst>
              <a:ext uri="{FF2B5EF4-FFF2-40B4-BE49-F238E27FC236}">
                <a16:creationId xmlns:a16="http://schemas.microsoft.com/office/drawing/2014/main" id="{CEBDCC35-4779-8602-5024-2190D98F30E2}"/>
              </a:ext>
            </a:extLst>
          </p:cNvPr>
          <p:cNvSpPr/>
          <p:nvPr/>
        </p:nvSpPr>
        <p:spPr>
          <a:xfrm>
            <a:off x="6454891" y="5275831"/>
            <a:ext cx="1436775" cy="360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chemeClr val="bg1"/>
                </a:solidFill>
                <a:latin typeface="Roboto" panose="02000000000000000000" pitchFamily="2" charset="0"/>
              </a:rPr>
              <a:t>Morning</a:t>
            </a:r>
          </a:p>
        </p:txBody>
      </p:sp>
      <p:pic>
        <p:nvPicPr>
          <p:cNvPr id="25" name="Picture 24">
            <a:extLst>
              <a:ext uri="{FF2B5EF4-FFF2-40B4-BE49-F238E27FC236}">
                <a16:creationId xmlns:a16="http://schemas.microsoft.com/office/drawing/2014/main" id="{F71D9493-A280-0E80-021E-2E5C8C4E44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075"/>
          <a:stretch/>
        </p:blipFill>
        <p:spPr>
          <a:xfrm>
            <a:off x="2619849" y="1597608"/>
            <a:ext cx="1874638" cy="1686592"/>
          </a:xfrm>
          <a:prstGeom prst="rect">
            <a:avLst/>
          </a:prstGeom>
          <a:ln w="28575">
            <a:solidFill>
              <a:srgbClr val="601872"/>
            </a:solidFill>
          </a:ln>
        </p:spPr>
      </p:pic>
      <p:pic>
        <p:nvPicPr>
          <p:cNvPr id="26" name="Picture 25">
            <a:extLst>
              <a:ext uri="{FF2B5EF4-FFF2-40B4-BE49-F238E27FC236}">
                <a16:creationId xmlns:a16="http://schemas.microsoft.com/office/drawing/2014/main" id="{E8B9D41A-D3D1-75D5-7A69-BDDECFAF147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075"/>
          <a:stretch/>
        </p:blipFill>
        <p:spPr>
          <a:xfrm>
            <a:off x="4635962" y="1597608"/>
            <a:ext cx="1874638" cy="1686592"/>
          </a:xfrm>
          <a:prstGeom prst="rect">
            <a:avLst/>
          </a:prstGeom>
          <a:ln w="28575">
            <a:solidFill>
              <a:srgbClr val="601872"/>
            </a:solidFill>
          </a:ln>
        </p:spPr>
      </p:pic>
      <p:pic>
        <p:nvPicPr>
          <p:cNvPr id="27" name="Picture 26">
            <a:extLst>
              <a:ext uri="{FF2B5EF4-FFF2-40B4-BE49-F238E27FC236}">
                <a16:creationId xmlns:a16="http://schemas.microsoft.com/office/drawing/2014/main" id="{3A371097-6DE4-7224-97AF-453C1F5872B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375" r="700"/>
          <a:stretch/>
        </p:blipFill>
        <p:spPr>
          <a:xfrm>
            <a:off x="6652074" y="1597608"/>
            <a:ext cx="1874637" cy="1686592"/>
          </a:xfrm>
          <a:prstGeom prst="rect">
            <a:avLst/>
          </a:prstGeom>
          <a:ln w="28575">
            <a:solidFill>
              <a:srgbClr val="601872"/>
            </a:solidFill>
          </a:ln>
        </p:spPr>
      </p:pic>
      <p:sp>
        <p:nvSpPr>
          <p:cNvPr id="40" name="Rectangle 39">
            <a:extLst>
              <a:ext uri="{FF2B5EF4-FFF2-40B4-BE49-F238E27FC236}">
                <a16:creationId xmlns:a16="http://schemas.microsoft.com/office/drawing/2014/main" id="{E8D5E6D7-88B1-D29A-0E0D-C5FFA6336AC0}"/>
              </a:ext>
            </a:extLst>
          </p:cNvPr>
          <p:cNvSpPr/>
          <p:nvPr/>
        </p:nvSpPr>
        <p:spPr>
          <a:xfrm>
            <a:off x="1004275" y="5275831"/>
            <a:ext cx="1436775" cy="360000"/>
          </a:xfrm>
          <a:prstGeom prst="rect">
            <a:avLst/>
          </a:prstGeom>
          <a:solidFill>
            <a:srgbClr val="FFCD81"/>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rgbClr val="601872"/>
                </a:solidFill>
                <a:latin typeface="Roboto" panose="02000000000000000000" pitchFamily="2" charset="0"/>
              </a:rPr>
              <a:t>Afternoon</a:t>
            </a:r>
          </a:p>
        </p:txBody>
      </p:sp>
      <p:sp>
        <p:nvSpPr>
          <p:cNvPr id="41" name="Rectangle 40">
            <a:extLst>
              <a:ext uri="{FF2B5EF4-FFF2-40B4-BE49-F238E27FC236}">
                <a16:creationId xmlns:a16="http://schemas.microsoft.com/office/drawing/2014/main" id="{B2ACEB34-A326-1E65-AC98-4A151DBC36D0}"/>
              </a:ext>
            </a:extLst>
          </p:cNvPr>
          <p:cNvSpPr/>
          <p:nvPr/>
        </p:nvSpPr>
        <p:spPr>
          <a:xfrm>
            <a:off x="2821147" y="5275831"/>
            <a:ext cx="1436775" cy="360000"/>
          </a:xfrm>
          <a:prstGeom prst="rect">
            <a:avLst/>
          </a:prstGeom>
          <a:solidFill>
            <a:srgbClr val="FFCD81"/>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rgbClr val="601872"/>
                </a:solidFill>
                <a:latin typeface="Roboto" panose="02000000000000000000" pitchFamily="2" charset="0"/>
              </a:rPr>
              <a:t>Evening</a:t>
            </a:r>
          </a:p>
        </p:txBody>
      </p:sp>
      <p:sp>
        <p:nvSpPr>
          <p:cNvPr id="42" name="Rectangle 41">
            <a:extLst>
              <a:ext uri="{FF2B5EF4-FFF2-40B4-BE49-F238E27FC236}">
                <a16:creationId xmlns:a16="http://schemas.microsoft.com/office/drawing/2014/main" id="{76505217-3136-1E02-0454-9FEF1D47E796}"/>
              </a:ext>
            </a:extLst>
          </p:cNvPr>
          <p:cNvSpPr/>
          <p:nvPr/>
        </p:nvSpPr>
        <p:spPr>
          <a:xfrm>
            <a:off x="4638019" y="5275831"/>
            <a:ext cx="1436775" cy="360000"/>
          </a:xfrm>
          <a:prstGeom prst="rect">
            <a:avLst/>
          </a:prstGeom>
          <a:solidFill>
            <a:srgbClr val="FFCD81"/>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rgbClr val="601872"/>
                </a:solidFill>
                <a:latin typeface="Roboto" panose="02000000000000000000" pitchFamily="2" charset="0"/>
              </a:rPr>
              <a:t>Night</a:t>
            </a:r>
          </a:p>
        </p:txBody>
      </p:sp>
      <p:sp>
        <p:nvSpPr>
          <p:cNvPr id="43" name="Rectangle 42">
            <a:extLst>
              <a:ext uri="{FF2B5EF4-FFF2-40B4-BE49-F238E27FC236}">
                <a16:creationId xmlns:a16="http://schemas.microsoft.com/office/drawing/2014/main" id="{7EB5AFDD-BFC1-99F7-603D-8AB4BCF14170}"/>
              </a:ext>
            </a:extLst>
          </p:cNvPr>
          <p:cNvSpPr/>
          <p:nvPr/>
        </p:nvSpPr>
        <p:spPr>
          <a:xfrm>
            <a:off x="6454891" y="5275831"/>
            <a:ext cx="1436775" cy="360000"/>
          </a:xfrm>
          <a:prstGeom prst="rect">
            <a:avLst/>
          </a:prstGeom>
          <a:solidFill>
            <a:srgbClr val="FFCD81"/>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rgbClr val="601872"/>
                </a:solidFill>
                <a:latin typeface="Roboto" panose="02000000000000000000" pitchFamily="2" charset="0"/>
              </a:rPr>
              <a:t>Morning</a:t>
            </a:r>
          </a:p>
        </p:txBody>
      </p:sp>
      <p:sp>
        <p:nvSpPr>
          <p:cNvPr id="46" name="Rectangle 45">
            <a:extLst>
              <a:ext uri="{FF2B5EF4-FFF2-40B4-BE49-F238E27FC236}">
                <a16:creationId xmlns:a16="http://schemas.microsoft.com/office/drawing/2014/main" id="{E33ABFAA-F998-31AD-E7DF-309D79487782}"/>
              </a:ext>
            </a:extLst>
          </p:cNvPr>
          <p:cNvSpPr/>
          <p:nvPr/>
        </p:nvSpPr>
        <p:spPr>
          <a:xfrm>
            <a:off x="3469234" y="6221784"/>
            <a:ext cx="2196000" cy="324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FFFFFF"/>
                </a:solidFill>
                <a:latin typeface="Roboto" panose="02000000000000000000" pitchFamily="2" charset="0"/>
              </a:rPr>
              <a:t>Click to reveal answer</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9B8106-6246-DCD3-AB46-E2486CB8C420}"/>
              </a:ext>
            </a:extLst>
          </p:cNvPr>
          <p:cNvSpPr/>
          <p:nvPr/>
        </p:nvSpPr>
        <p:spPr>
          <a:xfrm>
            <a:off x="1276285" y="4379964"/>
            <a:ext cx="720000" cy="360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chemeClr val="bg1"/>
                </a:solidFill>
                <a:latin typeface="Roboto" panose="02000000000000000000" pitchFamily="2" charset="0"/>
              </a:rPr>
              <a:t>You</a:t>
            </a:r>
          </a:p>
        </p:txBody>
      </p:sp>
      <p:sp>
        <p:nvSpPr>
          <p:cNvPr id="16" name="Rectangle 15">
            <a:extLst>
              <a:ext uri="{FF2B5EF4-FFF2-40B4-BE49-F238E27FC236}">
                <a16:creationId xmlns:a16="http://schemas.microsoft.com/office/drawing/2014/main" id="{3B471AD1-4CD7-F4F7-26AF-8E9A17677CFD}"/>
              </a:ext>
            </a:extLst>
          </p:cNvPr>
          <p:cNvSpPr/>
          <p:nvPr/>
        </p:nvSpPr>
        <p:spPr>
          <a:xfrm>
            <a:off x="4217723" y="4379964"/>
            <a:ext cx="720000" cy="360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chemeClr val="bg1"/>
                </a:solidFill>
                <a:latin typeface="Roboto" panose="02000000000000000000" pitchFamily="2" charset="0"/>
              </a:rPr>
              <a:t>I</a:t>
            </a:r>
          </a:p>
        </p:txBody>
      </p:sp>
      <p:sp>
        <p:nvSpPr>
          <p:cNvPr id="17" name="Rectangle 16">
            <a:extLst>
              <a:ext uri="{FF2B5EF4-FFF2-40B4-BE49-F238E27FC236}">
                <a16:creationId xmlns:a16="http://schemas.microsoft.com/office/drawing/2014/main" id="{48D5AF8D-046C-2635-E091-4BECC975F733}"/>
              </a:ext>
            </a:extLst>
          </p:cNvPr>
          <p:cNvSpPr/>
          <p:nvPr/>
        </p:nvSpPr>
        <p:spPr>
          <a:xfrm>
            <a:off x="7128138" y="4379964"/>
            <a:ext cx="720000" cy="360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chemeClr val="bg1"/>
                </a:solidFill>
                <a:latin typeface="Roboto" panose="02000000000000000000" pitchFamily="2" charset="0"/>
              </a:rPr>
              <a:t>We</a:t>
            </a:r>
          </a:p>
        </p:txBody>
      </p:sp>
      <p:sp>
        <p:nvSpPr>
          <p:cNvPr id="2" name="Rectangle 1">
            <a:extLst>
              <a:ext uri="{FF2B5EF4-FFF2-40B4-BE49-F238E27FC236}">
                <a16:creationId xmlns:a16="http://schemas.microsoft.com/office/drawing/2014/main" id="{EFA25A20-B479-3459-D21D-7D1D762E3930}"/>
              </a:ext>
            </a:extLst>
          </p:cNvPr>
          <p:cNvSpPr/>
          <p:nvPr/>
        </p:nvSpPr>
        <p:spPr>
          <a:xfrm>
            <a:off x="643208" y="192925"/>
            <a:ext cx="2839463" cy="540000"/>
          </a:xfrm>
          <a:prstGeom prst="rect">
            <a:avLst/>
          </a:prstGeom>
          <a:solidFill>
            <a:srgbClr val="9F73B2"/>
          </a:solidFill>
          <a:ln w="3810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panose="02000000000000000000" pitchFamily="2" charset="0"/>
              </a:rPr>
              <a:t>Subject Pronouns</a:t>
            </a:r>
            <a:endParaRPr lang="en-GB" sz="2400" b="1" dirty="0">
              <a:solidFill>
                <a:schemeClr val="bg1"/>
              </a:solidFill>
              <a:latin typeface="Roboto" panose="02000000000000000000" pitchFamily="2" charset="0"/>
            </a:endParaRPr>
          </a:p>
        </p:txBody>
      </p:sp>
      <p:pic>
        <p:nvPicPr>
          <p:cNvPr id="8" name="Picture 7" descr="A person pointing at the camera&#10;&#10;Description automatically generated">
            <a:extLst>
              <a:ext uri="{FF2B5EF4-FFF2-40B4-BE49-F238E27FC236}">
                <a16:creationId xmlns:a16="http://schemas.microsoft.com/office/drawing/2014/main" id="{C138F55F-D418-AE8D-7D63-7EF9FB7D3B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1772" y="1820913"/>
            <a:ext cx="2049027" cy="2419766"/>
          </a:xfrm>
          <a:prstGeom prst="rect">
            <a:avLst/>
          </a:prstGeom>
          <a:ln w="28575">
            <a:solidFill>
              <a:srgbClr val="601872"/>
            </a:solidFill>
          </a:ln>
        </p:spPr>
      </p:pic>
      <p:pic>
        <p:nvPicPr>
          <p:cNvPr id="11" name="Picture 10" descr="A person looking at his reflection&#10;&#10;Description automatically generated">
            <a:extLst>
              <a:ext uri="{FF2B5EF4-FFF2-40B4-BE49-F238E27FC236}">
                <a16:creationId xmlns:a16="http://schemas.microsoft.com/office/drawing/2014/main" id="{CBC05DA4-057C-9E1D-F588-842ADAC93C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2898" y="1820912"/>
            <a:ext cx="3629650" cy="2419766"/>
          </a:xfrm>
          <a:prstGeom prst="rect">
            <a:avLst/>
          </a:prstGeom>
          <a:ln w="28575">
            <a:solidFill>
              <a:srgbClr val="601872"/>
            </a:solidFill>
          </a:ln>
        </p:spPr>
      </p:pic>
      <p:pic>
        <p:nvPicPr>
          <p:cNvPr id="13" name="Picture 12" descr="Two women sitting on a beach looking at the water&#10;&#10;Description automatically generated">
            <a:extLst>
              <a:ext uri="{FF2B5EF4-FFF2-40B4-BE49-F238E27FC236}">
                <a16:creationId xmlns:a16="http://schemas.microsoft.com/office/drawing/2014/main" id="{A1826F29-FD78-9EB4-040D-9DAC824898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94646" y="1820912"/>
            <a:ext cx="1986984" cy="2419766"/>
          </a:xfrm>
          <a:prstGeom prst="rect">
            <a:avLst/>
          </a:prstGeom>
          <a:ln w="28575">
            <a:solidFill>
              <a:srgbClr val="601872"/>
            </a:solidFill>
          </a:ln>
        </p:spPr>
      </p:pic>
    </p:spTree>
    <p:extLst>
      <p:ext uri="{BB962C8B-B14F-4D97-AF65-F5344CB8AC3E}">
        <p14:creationId xmlns:p14="http://schemas.microsoft.com/office/powerpoint/2010/main" val="328789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62E0FF-A95E-4574-934D-AB44B10C3227}"/>
              </a:ext>
            </a:extLst>
          </p:cNvPr>
          <p:cNvSpPr/>
          <p:nvPr/>
        </p:nvSpPr>
        <p:spPr>
          <a:xfrm>
            <a:off x="643208" y="192925"/>
            <a:ext cx="3745669" cy="540000"/>
          </a:xfrm>
          <a:prstGeom prst="rect">
            <a:avLst/>
          </a:prstGeom>
          <a:solidFill>
            <a:srgbClr val="9F73B2"/>
          </a:solidFill>
          <a:ln w="3810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panose="02000000000000000000" pitchFamily="2" charset="0"/>
              </a:rPr>
              <a:t>Click the Correct Answer.</a:t>
            </a:r>
            <a:endParaRPr lang="en-GB" sz="2400" b="1" dirty="0">
              <a:solidFill>
                <a:schemeClr val="bg1"/>
              </a:solidFill>
              <a:latin typeface="Roboto" panose="02000000000000000000" pitchFamily="2" charset="0"/>
            </a:endParaRPr>
          </a:p>
        </p:txBody>
      </p:sp>
      <p:sp>
        <p:nvSpPr>
          <p:cNvPr id="4" name="Rectangle 3">
            <a:extLst>
              <a:ext uri="{FF2B5EF4-FFF2-40B4-BE49-F238E27FC236}">
                <a16:creationId xmlns:a16="http://schemas.microsoft.com/office/drawing/2014/main" id="{DFD8FF35-F9D6-77F4-0AB8-7A2C0E41B7D0}"/>
              </a:ext>
            </a:extLst>
          </p:cNvPr>
          <p:cNvSpPr/>
          <p:nvPr/>
        </p:nvSpPr>
        <p:spPr>
          <a:xfrm>
            <a:off x="2578633" y="4646806"/>
            <a:ext cx="1436775" cy="360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chemeClr val="bg1"/>
                </a:solidFill>
                <a:latin typeface="Roboto" panose="02000000000000000000" pitchFamily="2" charset="0"/>
              </a:rPr>
              <a:t>Hello!</a:t>
            </a:r>
          </a:p>
        </p:txBody>
      </p:sp>
      <p:sp>
        <p:nvSpPr>
          <p:cNvPr id="7" name="Rectangle 6">
            <a:extLst>
              <a:ext uri="{FF2B5EF4-FFF2-40B4-BE49-F238E27FC236}">
                <a16:creationId xmlns:a16="http://schemas.microsoft.com/office/drawing/2014/main" id="{CCF4EE16-901A-889E-F00C-620EB9FBF422}"/>
              </a:ext>
            </a:extLst>
          </p:cNvPr>
          <p:cNvSpPr/>
          <p:nvPr/>
        </p:nvSpPr>
        <p:spPr>
          <a:xfrm>
            <a:off x="4395505" y="4646806"/>
            <a:ext cx="1436775" cy="360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chemeClr val="bg1"/>
                </a:solidFill>
                <a:latin typeface="Roboto" panose="02000000000000000000" pitchFamily="2" charset="0"/>
              </a:rPr>
              <a:t>Goodbye!</a:t>
            </a:r>
          </a:p>
        </p:txBody>
      </p:sp>
      <p:sp>
        <p:nvSpPr>
          <p:cNvPr id="9" name="Rectangle 8">
            <a:extLst>
              <a:ext uri="{FF2B5EF4-FFF2-40B4-BE49-F238E27FC236}">
                <a16:creationId xmlns:a16="http://schemas.microsoft.com/office/drawing/2014/main" id="{22950228-D7C8-1E06-6E12-DCA5754B7C04}"/>
              </a:ext>
            </a:extLst>
          </p:cNvPr>
          <p:cNvSpPr/>
          <p:nvPr/>
        </p:nvSpPr>
        <p:spPr>
          <a:xfrm>
            <a:off x="2578633" y="4646806"/>
            <a:ext cx="1436775" cy="360000"/>
          </a:xfrm>
          <a:prstGeom prst="rect">
            <a:avLst/>
          </a:prstGeom>
          <a:solidFill>
            <a:srgbClr val="FFCD81"/>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rgbClr val="601872"/>
                </a:solidFill>
                <a:latin typeface="Roboto" panose="02000000000000000000" pitchFamily="2" charset="0"/>
              </a:rPr>
              <a:t>Hello!</a:t>
            </a:r>
          </a:p>
        </p:txBody>
      </p:sp>
      <p:sp>
        <p:nvSpPr>
          <p:cNvPr id="10" name="Rectangle 9">
            <a:extLst>
              <a:ext uri="{FF2B5EF4-FFF2-40B4-BE49-F238E27FC236}">
                <a16:creationId xmlns:a16="http://schemas.microsoft.com/office/drawing/2014/main" id="{E86B641D-9601-BAA5-0032-DC8EA3CD5977}"/>
              </a:ext>
            </a:extLst>
          </p:cNvPr>
          <p:cNvSpPr/>
          <p:nvPr/>
        </p:nvSpPr>
        <p:spPr>
          <a:xfrm>
            <a:off x="4395505" y="4646806"/>
            <a:ext cx="1436775" cy="360000"/>
          </a:xfrm>
          <a:prstGeom prst="rect">
            <a:avLst/>
          </a:prstGeom>
          <a:solidFill>
            <a:srgbClr val="FFCD81"/>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rgbClr val="601872"/>
                </a:solidFill>
                <a:latin typeface="Roboto" panose="02000000000000000000" pitchFamily="2" charset="0"/>
              </a:rPr>
              <a:t>Goodbye!</a:t>
            </a:r>
          </a:p>
        </p:txBody>
      </p:sp>
      <p:pic>
        <p:nvPicPr>
          <p:cNvPr id="14" name="Picture 13" descr="A person and person looking at a door&#10;&#10;Description automatically generated">
            <a:extLst>
              <a:ext uri="{FF2B5EF4-FFF2-40B4-BE49-F238E27FC236}">
                <a16:creationId xmlns:a16="http://schemas.microsoft.com/office/drawing/2014/main" id="{5B52F1AB-89A7-C35B-F402-23EE9C5C6B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486" y="1695920"/>
            <a:ext cx="3671515" cy="2447676"/>
          </a:xfrm>
          <a:prstGeom prst="rect">
            <a:avLst/>
          </a:prstGeom>
          <a:ln w="28575">
            <a:solidFill>
              <a:srgbClr val="601872"/>
            </a:solidFill>
          </a:ln>
        </p:spPr>
      </p:pic>
      <p:pic>
        <p:nvPicPr>
          <p:cNvPr id="18" name="Picture 17">
            <a:extLst>
              <a:ext uri="{FF2B5EF4-FFF2-40B4-BE49-F238E27FC236}">
                <a16:creationId xmlns:a16="http://schemas.microsoft.com/office/drawing/2014/main" id="{7EB8A792-15AC-8BF3-BD43-7AC4F3E02A5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23683" y="1695920"/>
            <a:ext cx="3671513" cy="2447676"/>
          </a:xfrm>
          <a:prstGeom prst="rect">
            <a:avLst/>
          </a:prstGeom>
          <a:ln w="28575">
            <a:solidFill>
              <a:srgbClr val="601872"/>
            </a:solidFill>
          </a:ln>
        </p:spPr>
      </p:pic>
      <p:sp>
        <p:nvSpPr>
          <p:cNvPr id="20" name="Speech Bubble: Oval 19">
            <a:extLst>
              <a:ext uri="{FF2B5EF4-FFF2-40B4-BE49-F238E27FC236}">
                <a16:creationId xmlns:a16="http://schemas.microsoft.com/office/drawing/2014/main" id="{73BBB32D-9CDB-2920-45FD-455F2C54572C}"/>
              </a:ext>
            </a:extLst>
          </p:cNvPr>
          <p:cNvSpPr/>
          <p:nvPr/>
        </p:nvSpPr>
        <p:spPr>
          <a:xfrm>
            <a:off x="6085087" y="4655122"/>
            <a:ext cx="2363046" cy="1497692"/>
          </a:xfrm>
          <a:prstGeom prst="wedgeEllipseCallout">
            <a:avLst>
              <a:gd name="adj1" fmla="val 49331"/>
              <a:gd name="adj2" fmla="val -68930"/>
            </a:avLst>
          </a:prstGeom>
          <a:solidFill>
            <a:srgbClr val="9F73B2"/>
          </a:solid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solidFill>
                  <a:schemeClr val="bg1"/>
                </a:solidFill>
                <a:latin typeface="Roboto" panose="02000000000000000000" pitchFamily="2" charset="0"/>
              </a:rPr>
              <a:t>Hint: It’s a </a:t>
            </a:r>
            <a:r>
              <a:rPr lang="en-ZA" sz="2400" b="1" dirty="0">
                <a:solidFill>
                  <a:schemeClr val="bg1"/>
                </a:solidFill>
                <a:latin typeface="Roboto" panose="02000000000000000000" pitchFamily="2" charset="0"/>
              </a:rPr>
              <a:t>greeting</a:t>
            </a:r>
            <a:r>
              <a:rPr lang="en-ZA" sz="2400" dirty="0">
                <a:solidFill>
                  <a:schemeClr val="bg1"/>
                </a:solidFill>
                <a:latin typeface="Roboto" panose="02000000000000000000" pitchFamily="2" charset="0"/>
              </a:rPr>
              <a:t>.</a:t>
            </a:r>
          </a:p>
        </p:txBody>
      </p:sp>
      <p:sp>
        <p:nvSpPr>
          <p:cNvPr id="21" name="Rectangle 20">
            <a:extLst>
              <a:ext uri="{FF2B5EF4-FFF2-40B4-BE49-F238E27FC236}">
                <a16:creationId xmlns:a16="http://schemas.microsoft.com/office/drawing/2014/main" id="{1E40CEE6-BC88-3236-93CA-C9F6A4B1E4B8}"/>
              </a:ext>
            </a:extLst>
          </p:cNvPr>
          <p:cNvSpPr/>
          <p:nvPr/>
        </p:nvSpPr>
        <p:spPr>
          <a:xfrm>
            <a:off x="3469234" y="6221784"/>
            <a:ext cx="2196000" cy="324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FFFFFF"/>
                </a:solidFill>
                <a:latin typeface="Roboto" panose="02000000000000000000" pitchFamily="2" charset="0"/>
              </a:rPr>
              <a:t>Click to reveal answer</a:t>
            </a:r>
          </a:p>
        </p:txBody>
      </p:sp>
    </p:spTree>
    <p:extLst>
      <p:ext uri="{BB962C8B-B14F-4D97-AF65-F5344CB8AC3E}">
        <p14:creationId xmlns:p14="http://schemas.microsoft.com/office/powerpoint/2010/main" val="66129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62E0FF-A95E-4574-934D-AB44B10C3227}"/>
              </a:ext>
            </a:extLst>
          </p:cNvPr>
          <p:cNvSpPr/>
          <p:nvPr/>
        </p:nvSpPr>
        <p:spPr>
          <a:xfrm>
            <a:off x="643208" y="192925"/>
            <a:ext cx="3745669" cy="540000"/>
          </a:xfrm>
          <a:prstGeom prst="rect">
            <a:avLst/>
          </a:prstGeom>
          <a:solidFill>
            <a:srgbClr val="9F73B2"/>
          </a:solidFill>
          <a:ln w="3810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panose="02000000000000000000" pitchFamily="2" charset="0"/>
              </a:rPr>
              <a:t>Click the Correct Answer.</a:t>
            </a:r>
            <a:endParaRPr lang="en-GB" sz="2400" b="1" dirty="0">
              <a:solidFill>
                <a:schemeClr val="bg1"/>
              </a:solidFill>
              <a:latin typeface="Roboto" panose="02000000000000000000" pitchFamily="2" charset="0"/>
            </a:endParaRPr>
          </a:p>
        </p:txBody>
      </p:sp>
      <p:sp>
        <p:nvSpPr>
          <p:cNvPr id="4" name="Rectangle 3">
            <a:extLst>
              <a:ext uri="{FF2B5EF4-FFF2-40B4-BE49-F238E27FC236}">
                <a16:creationId xmlns:a16="http://schemas.microsoft.com/office/drawing/2014/main" id="{DFD8FF35-F9D6-77F4-0AB8-7A2C0E41B7D0}"/>
              </a:ext>
            </a:extLst>
          </p:cNvPr>
          <p:cNvSpPr/>
          <p:nvPr/>
        </p:nvSpPr>
        <p:spPr>
          <a:xfrm>
            <a:off x="5898569" y="2502311"/>
            <a:ext cx="1436775" cy="360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chemeClr val="bg1"/>
                </a:solidFill>
                <a:latin typeface="Roboto" panose="02000000000000000000" pitchFamily="2" charset="0"/>
              </a:rPr>
              <a:t>Hello!</a:t>
            </a:r>
          </a:p>
        </p:txBody>
      </p:sp>
      <p:sp>
        <p:nvSpPr>
          <p:cNvPr id="7" name="Rectangle 6">
            <a:extLst>
              <a:ext uri="{FF2B5EF4-FFF2-40B4-BE49-F238E27FC236}">
                <a16:creationId xmlns:a16="http://schemas.microsoft.com/office/drawing/2014/main" id="{CCF4EE16-901A-889E-F00C-620EB9FBF422}"/>
              </a:ext>
            </a:extLst>
          </p:cNvPr>
          <p:cNvSpPr/>
          <p:nvPr/>
        </p:nvSpPr>
        <p:spPr>
          <a:xfrm>
            <a:off x="5898569" y="3145269"/>
            <a:ext cx="1436775" cy="360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chemeClr val="bg1"/>
                </a:solidFill>
                <a:latin typeface="Roboto" panose="02000000000000000000" pitchFamily="2" charset="0"/>
              </a:rPr>
              <a:t>Goodbye!</a:t>
            </a:r>
          </a:p>
        </p:txBody>
      </p:sp>
      <p:sp>
        <p:nvSpPr>
          <p:cNvPr id="9" name="Rectangle 8">
            <a:extLst>
              <a:ext uri="{FF2B5EF4-FFF2-40B4-BE49-F238E27FC236}">
                <a16:creationId xmlns:a16="http://schemas.microsoft.com/office/drawing/2014/main" id="{22950228-D7C8-1E06-6E12-DCA5754B7C04}"/>
              </a:ext>
            </a:extLst>
          </p:cNvPr>
          <p:cNvSpPr/>
          <p:nvPr/>
        </p:nvSpPr>
        <p:spPr>
          <a:xfrm>
            <a:off x="5898569" y="2502311"/>
            <a:ext cx="1436775" cy="360000"/>
          </a:xfrm>
          <a:prstGeom prst="rect">
            <a:avLst/>
          </a:prstGeom>
          <a:solidFill>
            <a:srgbClr val="FFCD81"/>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rgbClr val="601872"/>
                </a:solidFill>
                <a:latin typeface="Roboto" panose="02000000000000000000" pitchFamily="2" charset="0"/>
              </a:rPr>
              <a:t>Hello!</a:t>
            </a:r>
          </a:p>
        </p:txBody>
      </p:sp>
      <p:sp>
        <p:nvSpPr>
          <p:cNvPr id="10" name="Rectangle 9">
            <a:extLst>
              <a:ext uri="{FF2B5EF4-FFF2-40B4-BE49-F238E27FC236}">
                <a16:creationId xmlns:a16="http://schemas.microsoft.com/office/drawing/2014/main" id="{E86B641D-9601-BAA5-0032-DC8EA3CD5977}"/>
              </a:ext>
            </a:extLst>
          </p:cNvPr>
          <p:cNvSpPr/>
          <p:nvPr/>
        </p:nvSpPr>
        <p:spPr>
          <a:xfrm>
            <a:off x="5898569" y="3145269"/>
            <a:ext cx="1436775" cy="360000"/>
          </a:xfrm>
          <a:prstGeom prst="rect">
            <a:avLst/>
          </a:prstGeom>
          <a:solidFill>
            <a:srgbClr val="FFCD81"/>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dirty="0">
                <a:solidFill>
                  <a:srgbClr val="601872"/>
                </a:solidFill>
                <a:latin typeface="Roboto" panose="02000000000000000000" pitchFamily="2" charset="0"/>
              </a:rPr>
              <a:t>Goodbye!</a:t>
            </a:r>
          </a:p>
        </p:txBody>
      </p:sp>
      <p:pic>
        <p:nvPicPr>
          <p:cNvPr id="14" name="Picture 13">
            <a:extLst>
              <a:ext uri="{FF2B5EF4-FFF2-40B4-BE49-F238E27FC236}">
                <a16:creationId xmlns:a16="http://schemas.microsoft.com/office/drawing/2014/main" id="{5B52F1AB-89A7-C35B-F402-23EE9C5C6B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099" y="1407894"/>
            <a:ext cx="4289629" cy="3351692"/>
          </a:xfrm>
          <a:prstGeom prst="rect">
            <a:avLst/>
          </a:prstGeom>
          <a:ln w="28575">
            <a:solidFill>
              <a:srgbClr val="601872"/>
            </a:solidFill>
          </a:ln>
        </p:spPr>
      </p:pic>
      <p:sp>
        <p:nvSpPr>
          <p:cNvPr id="20" name="Speech Bubble: Oval 19">
            <a:extLst>
              <a:ext uri="{FF2B5EF4-FFF2-40B4-BE49-F238E27FC236}">
                <a16:creationId xmlns:a16="http://schemas.microsoft.com/office/drawing/2014/main" id="{73BBB32D-9CDB-2920-45FD-455F2C54572C}"/>
              </a:ext>
            </a:extLst>
          </p:cNvPr>
          <p:cNvSpPr/>
          <p:nvPr/>
        </p:nvSpPr>
        <p:spPr>
          <a:xfrm>
            <a:off x="6085087" y="4655122"/>
            <a:ext cx="2363046" cy="1497692"/>
          </a:xfrm>
          <a:prstGeom prst="wedgeEllipseCallout">
            <a:avLst>
              <a:gd name="adj1" fmla="val 49331"/>
              <a:gd name="adj2" fmla="val -68930"/>
            </a:avLst>
          </a:prstGeom>
          <a:solidFill>
            <a:srgbClr val="9F73B2"/>
          </a:solid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solidFill>
                  <a:schemeClr val="bg1"/>
                </a:solidFill>
                <a:latin typeface="Roboto" panose="02000000000000000000" pitchFamily="2" charset="0"/>
              </a:rPr>
              <a:t>Hint: It’s a </a:t>
            </a:r>
            <a:r>
              <a:rPr lang="en-ZA" sz="2400" b="1" dirty="0">
                <a:solidFill>
                  <a:schemeClr val="bg1"/>
                </a:solidFill>
                <a:latin typeface="Roboto" panose="02000000000000000000" pitchFamily="2" charset="0"/>
              </a:rPr>
              <a:t>farewell</a:t>
            </a:r>
            <a:r>
              <a:rPr lang="en-ZA" sz="2400" dirty="0">
                <a:solidFill>
                  <a:schemeClr val="bg1"/>
                </a:solidFill>
                <a:latin typeface="Roboto" panose="02000000000000000000" pitchFamily="2" charset="0"/>
              </a:rPr>
              <a:t>.</a:t>
            </a:r>
          </a:p>
        </p:txBody>
      </p:sp>
      <p:sp>
        <p:nvSpPr>
          <p:cNvPr id="21" name="Rectangle 20">
            <a:extLst>
              <a:ext uri="{FF2B5EF4-FFF2-40B4-BE49-F238E27FC236}">
                <a16:creationId xmlns:a16="http://schemas.microsoft.com/office/drawing/2014/main" id="{1E40CEE6-BC88-3236-93CA-C9F6A4B1E4B8}"/>
              </a:ext>
            </a:extLst>
          </p:cNvPr>
          <p:cNvSpPr/>
          <p:nvPr/>
        </p:nvSpPr>
        <p:spPr>
          <a:xfrm>
            <a:off x="3469234" y="6221784"/>
            <a:ext cx="2196000" cy="324000"/>
          </a:xfrm>
          <a:prstGeom prst="rect">
            <a:avLst/>
          </a:prstGeom>
          <a:solidFill>
            <a:srgbClr val="9F73B2"/>
          </a:solidFill>
          <a:ln w="28575">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pPr marL="122873" lvl="0" algn="ctr" rtl="0">
              <a:spcBef>
                <a:spcPts val="1200"/>
              </a:spcBef>
              <a:spcAft>
                <a:spcPts val="0"/>
              </a:spcAft>
              <a:buSzPct val="100000"/>
            </a:pPr>
            <a:r>
              <a:rPr lang="en-US" sz="1600" dirty="0">
                <a:solidFill>
                  <a:srgbClr val="FFFFFF"/>
                </a:solidFill>
                <a:latin typeface="Roboto" panose="02000000000000000000" pitchFamily="2" charset="0"/>
              </a:rPr>
              <a:t>Click to reveal answer</a:t>
            </a:r>
          </a:p>
        </p:txBody>
      </p:sp>
    </p:spTree>
    <p:extLst>
      <p:ext uri="{BB962C8B-B14F-4D97-AF65-F5344CB8AC3E}">
        <p14:creationId xmlns:p14="http://schemas.microsoft.com/office/powerpoint/2010/main" val="66958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62E0FF-A95E-4574-934D-AB44B10C3227}"/>
              </a:ext>
            </a:extLst>
          </p:cNvPr>
          <p:cNvSpPr/>
          <p:nvPr/>
        </p:nvSpPr>
        <p:spPr>
          <a:xfrm>
            <a:off x="643208" y="192925"/>
            <a:ext cx="1764000" cy="540000"/>
          </a:xfrm>
          <a:prstGeom prst="rect">
            <a:avLst/>
          </a:prstGeom>
          <a:solidFill>
            <a:srgbClr val="9F73B2"/>
          </a:solidFill>
          <a:ln w="38100">
            <a:solidFill>
              <a:srgbClr val="6018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panose="02000000000000000000" pitchFamily="2" charset="0"/>
              </a:rPr>
              <a:t>Role Play</a:t>
            </a:r>
            <a:endParaRPr lang="en-GB" sz="2400" b="1" dirty="0">
              <a:solidFill>
                <a:schemeClr val="bg1"/>
              </a:solidFill>
              <a:latin typeface="Roboto" panose="02000000000000000000" pitchFamily="2" charset="0"/>
            </a:endParaRPr>
          </a:p>
        </p:txBody>
      </p:sp>
      <p:pic>
        <p:nvPicPr>
          <p:cNvPr id="14" name="Picture 13">
            <a:extLst>
              <a:ext uri="{FF2B5EF4-FFF2-40B4-BE49-F238E27FC236}">
                <a16:creationId xmlns:a16="http://schemas.microsoft.com/office/drawing/2014/main" id="{5B52F1AB-89A7-C35B-F402-23EE9C5C6B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7316" y="186863"/>
            <a:ext cx="3554963" cy="2593301"/>
          </a:xfrm>
          <a:prstGeom prst="rect">
            <a:avLst/>
          </a:prstGeom>
          <a:ln w="28575">
            <a:solidFill>
              <a:srgbClr val="601872"/>
            </a:solidFill>
          </a:ln>
        </p:spPr>
      </p:pic>
      <p:sp>
        <p:nvSpPr>
          <p:cNvPr id="13" name="Speech Bubble: Rectangle 12">
            <a:extLst>
              <a:ext uri="{FF2B5EF4-FFF2-40B4-BE49-F238E27FC236}">
                <a16:creationId xmlns:a16="http://schemas.microsoft.com/office/drawing/2014/main" id="{CF39679A-DA56-F9A8-3862-4EF1D1908F7C}"/>
              </a:ext>
            </a:extLst>
          </p:cNvPr>
          <p:cNvSpPr/>
          <p:nvPr/>
        </p:nvSpPr>
        <p:spPr>
          <a:xfrm>
            <a:off x="776796" y="1812899"/>
            <a:ext cx="3347498" cy="962106"/>
          </a:xfrm>
          <a:prstGeom prst="wedgeRectCallout">
            <a:avLst>
              <a:gd name="adj1" fmla="val -48181"/>
              <a:gd name="adj2" fmla="val -88400"/>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J: Hello! My name is Jasmine. What’s your name?</a:t>
            </a:r>
          </a:p>
        </p:txBody>
      </p:sp>
      <p:sp>
        <p:nvSpPr>
          <p:cNvPr id="15" name="Speech Bubble: Rectangle 14">
            <a:extLst>
              <a:ext uri="{FF2B5EF4-FFF2-40B4-BE49-F238E27FC236}">
                <a16:creationId xmlns:a16="http://schemas.microsoft.com/office/drawing/2014/main" id="{E863DCDC-C48B-58BB-CDDA-686F226CD958}"/>
              </a:ext>
            </a:extLst>
          </p:cNvPr>
          <p:cNvSpPr/>
          <p:nvPr/>
        </p:nvSpPr>
        <p:spPr>
          <a:xfrm>
            <a:off x="2683071" y="3423728"/>
            <a:ext cx="5033175" cy="789829"/>
          </a:xfrm>
          <a:prstGeom prst="wedgeRectCallout">
            <a:avLst>
              <a:gd name="adj1" fmla="val 39721"/>
              <a:gd name="adj2" fmla="val -96598"/>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H: Hi Jasmine! I’m Harry, nice to meet you!</a:t>
            </a:r>
          </a:p>
        </p:txBody>
      </p:sp>
      <p:sp>
        <p:nvSpPr>
          <p:cNvPr id="16" name="Speech Bubble: Rectangle 15">
            <a:extLst>
              <a:ext uri="{FF2B5EF4-FFF2-40B4-BE49-F238E27FC236}">
                <a16:creationId xmlns:a16="http://schemas.microsoft.com/office/drawing/2014/main" id="{4D04543B-DFE5-AD97-80AC-D7A63B82BE37}"/>
              </a:ext>
            </a:extLst>
          </p:cNvPr>
          <p:cNvSpPr/>
          <p:nvPr/>
        </p:nvSpPr>
        <p:spPr>
          <a:xfrm>
            <a:off x="1170168" y="4565215"/>
            <a:ext cx="3694046" cy="873317"/>
          </a:xfrm>
          <a:prstGeom prst="wedgeRectCallout">
            <a:avLst>
              <a:gd name="adj1" fmla="val -44522"/>
              <a:gd name="adj2" fmla="val -100236"/>
            </a:avLst>
          </a:prstGeom>
          <a:noFill/>
          <a:ln w="28575">
            <a:solidFill>
              <a:srgbClr val="9F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J: Nice to meet you! See you later</a:t>
            </a:r>
            <a:r>
              <a:rPr lang="en-ZA" dirty="0">
                <a:solidFill>
                  <a:srgbClr val="601872"/>
                </a:solidFill>
                <a:latin typeface="Roboto" panose="02000000000000000000" pitchFamily="2" charset="0"/>
              </a:rPr>
              <a:t>.</a:t>
            </a:r>
          </a:p>
        </p:txBody>
      </p:sp>
      <p:sp>
        <p:nvSpPr>
          <p:cNvPr id="17" name="Speech Bubble: Rectangle 16">
            <a:extLst>
              <a:ext uri="{FF2B5EF4-FFF2-40B4-BE49-F238E27FC236}">
                <a16:creationId xmlns:a16="http://schemas.microsoft.com/office/drawing/2014/main" id="{76A75C3A-C49C-FB41-E8BD-C091A7A33E32}"/>
              </a:ext>
            </a:extLst>
          </p:cNvPr>
          <p:cNvSpPr/>
          <p:nvPr/>
        </p:nvSpPr>
        <p:spPr>
          <a:xfrm>
            <a:off x="5557356" y="5350011"/>
            <a:ext cx="2053421" cy="789829"/>
          </a:xfrm>
          <a:prstGeom prst="wedgeRectCallout">
            <a:avLst>
              <a:gd name="adj1" fmla="val 45801"/>
              <a:gd name="adj2" fmla="val -102638"/>
            </a:avLst>
          </a:prstGeom>
          <a:noFill/>
          <a:ln w="28575">
            <a:solidFill>
              <a:srgbClr val="FFC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rgbClr val="232321"/>
                </a:solidFill>
                <a:latin typeface="Roboto" panose="02000000000000000000" pitchFamily="2" charset="0"/>
              </a:rPr>
              <a:t>H: Yeah. Bye!</a:t>
            </a:r>
          </a:p>
        </p:txBody>
      </p:sp>
    </p:spTree>
    <p:extLst>
      <p:ext uri="{BB962C8B-B14F-4D97-AF65-F5344CB8AC3E}">
        <p14:creationId xmlns:p14="http://schemas.microsoft.com/office/powerpoint/2010/main" val="329934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3D0CA05D-95E1-41C7-AB50-77854348F065}" vid="{4B501ADC-2362-41EC-B6B1-D0CC724569AE}"/>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D0CA05D-95E1-41C7-AB50-77854348F065}" vid="{96F8867B-DFCA-439A-8E65-7558F35F6D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ESL PPT (4)</Template>
  <TotalTime>277</TotalTime>
  <Words>508</Words>
  <Application>Microsoft Office PowerPoint</Application>
  <PresentationFormat>On-screen Show (4:3)</PresentationFormat>
  <Paragraphs>125</Paragraphs>
  <Slides>19</Slides>
  <Notes>0</Notes>
  <HiddenSlides>3</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Roboto</vt:lpstr>
      <vt:lpstr>Arial</vt:lpstr>
      <vt:lpstr>Calibri</vt:lpstr>
      <vt:lpstr>Twinkl</vt:lpstr>
      <vt:lpstr>Slide Layouts</vt:lpstr>
      <vt:lpstr>Disclaimers/Guidance</vt:lpstr>
      <vt:lpstr>PowerPoint Presentation</vt:lpstr>
      <vt:lpstr>PowerPoint Presentation</vt:lpstr>
      <vt:lpstr>PowerPoint Presentation</vt:lpstr>
      <vt:lpstr>PowerPoint Presentation</vt:lpstr>
      <vt:lpstr>Look at the Pictures. Match the Words to the Pictures.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Put the Greetings and Farewells  into the Correct Columns in the Table.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Mercia Venter</dc:creator>
  <cp:lastModifiedBy>Mercia Venter</cp:lastModifiedBy>
  <cp:revision>12</cp:revision>
  <dcterms:created xsi:type="dcterms:W3CDTF">2023-11-05T03:14:09Z</dcterms:created>
  <dcterms:modified xsi:type="dcterms:W3CDTF">2023-11-05T13:33:24Z</dcterms:modified>
</cp:coreProperties>
</file>