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4"/>
  </p:notesMasterIdLst>
  <p:handoutMasterIdLst>
    <p:handoutMasterId r:id="rId25"/>
  </p:handoutMasterIdLst>
  <p:sldIdLst>
    <p:sldId id="293" r:id="rId3"/>
    <p:sldId id="292" r:id="rId4"/>
    <p:sldId id="268" r:id="rId5"/>
    <p:sldId id="264"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70"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Twinkl" panose="02000000000000000000" pitchFamily="2"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686" userDrawn="1">
          <p15:clr>
            <a:srgbClr val="A4A3A4"/>
          </p15:clr>
        </p15:guide>
        <p15:guide id="8" orient="horz" pos="52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6C"/>
    <a:srgbClr val="80BA2A"/>
    <a:srgbClr val="232321"/>
    <a:srgbClr val="CFE09B"/>
    <a:srgbClr val="CFE19A"/>
    <a:srgbClr val="CA095B"/>
    <a:srgbClr val="C2DE74"/>
    <a:srgbClr val="90C8E5"/>
    <a:srgbClr val="01407D"/>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2" d="100"/>
          <a:sy n="82" d="100"/>
        </p:scale>
        <p:origin x="1459" y="-902"/>
      </p:cViewPr>
      <p:guideLst>
        <p:guide orient="horz" pos="2160"/>
        <p:guide pos="2880"/>
        <p:guide pos="340"/>
        <p:guide orient="horz" pos="3974"/>
        <p:guide pos="5420"/>
        <p:guide orient="horz" pos="686"/>
        <p:guide orient="horz" pos="527"/>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08/09/2023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browse-by-level-esl-efl-resources/esl-resources-for-adult-learners-browse-by-level-esl-resources/travel-esl-resources-for-adult-learners-browse-by-level-esl-resource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
        <p:nvSpPr>
          <p:cNvPr id="3" name="Rectangle 2">
            <a:hlinkClick r:id="rId4"/>
            <a:extLst>
              <a:ext uri="{FF2B5EF4-FFF2-40B4-BE49-F238E27FC236}">
                <a16:creationId xmlns:a16="http://schemas.microsoft.com/office/drawing/2014/main" id="{36699377-4C56-1FA1-F0E8-899A81DC5BCB}"/>
              </a:ext>
            </a:extLst>
          </p:cNvPr>
          <p:cNvSpPr/>
          <p:nvPr userDrawn="1"/>
        </p:nvSpPr>
        <p:spPr>
          <a:xfrm>
            <a:off x="7980218" y="6047509"/>
            <a:ext cx="955964" cy="592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Roboto" panose="02000000000000000000" pitchFamily="2" charset="0"/>
            </a:endParaRPr>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307649" y="307649"/>
            <a:ext cx="8528702" cy="6242702"/>
          </a:xfrm>
          <a:prstGeom prst="roundRect">
            <a:avLst>
              <a:gd name="adj" fmla="val 0"/>
            </a:avLst>
          </a:prstGeom>
          <a:solidFill>
            <a:schemeClr val="bg1"/>
          </a:solidFill>
          <a:ln w="34925" cap="rnd">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Roboto" panose="02000000000000000000"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16819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80BA2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80BA2A"/>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80BA2A"/>
                </a:solidFill>
                <a:latin typeface="Roboto" panose="02000000000000000000" pitchFamily="2" charset="0"/>
                <a:ea typeface="Roboto" panose="02000000000000000000" pitchFamily="2" charset="0"/>
              </a:rPr>
              <a:t>Disclaimer/s</a:t>
            </a:r>
            <a:endParaRPr lang="en-GB" sz="2800" b="1" dirty="0">
              <a:solidFill>
                <a:srgbClr val="80BA2A"/>
              </a:solidFill>
            </a:endParaRPr>
          </a:p>
        </p:txBody>
      </p:sp>
    </p:spTree>
    <p:extLst>
      <p:ext uri="{BB962C8B-B14F-4D97-AF65-F5344CB8AC3E}">
        <p14:creationId xmlns:p14="http://schemas.microsoft.com/office/powerpoint/2010/main" val="3577060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80" y="4571064"/>
            <a:ext cx="7643457" cy="1332657"/>
            <a:chOff x="744893" y="3707365"/>
            <a:chExt cx="7643457" cy="1332657"/>
          </a:xfrm>
        </p:grpSpPr>
        <p:sp>
          <p:nvSpPr>
            <p:cNvPr id="21" name="Rectangle 20">
              <a:extLst>
                <a:ext uri="{FF2B5EF4-FFF2-40B4-BE49-F238E27FC236}">
                  <a16:creationId xmlns:a16="http://schemas.microsoft.com/office/drawing/2014/main" id="{55E2DD96-F714-4CFE-8121-9BD618AA74C8}"/>
                </a:ext>
              </a:extLst>
            </p:cNvPr>
            <p:cNvSpPr/>
            <p:nvPr/>
          </p:nvSpPr>
          <p:spPr>
            <a:xfrm>
              <a:off x="744893" y="3707365"/>
              <a:ext cx="1656000" cy="273960"/>
            </a:xfrm>
            <a:prstGeom prst="rect">
              <a:avLst/>
            </a:prstGeom>
            <a:solidFill>
              <a:srgbClr val="80BA2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Adult Resource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058697"/>
            </a:xfrm>
            <a:prstGeom prst="rect">
              <a:avLst/>
            </a:prstGeom>
            <a:solidFill>
              <a:schemeClr val="bg1"/>
            </a:solidFill>
            <a:ln w="19050">
              <a:solidFill>
                <a:srgbClr val="80BA2A"/>
              </a:solidFill>
            </a:ln>
          </p:spPr>
          <p:txBody>
            <a:bodyPr wrap="square" lIns="216000" tIns="216000" rIns="216000" bIns="216000">
              <a:spAutoFit/>
            </a:bodyPr>
            <a:lstStyle/>
            <a:p>
              <a:pPr marL="0" lvl="0" indent="0" algn="l" rtl="0">
                <a:lnSpc>
                  <a:spcPct val="115000"/>
                </a:lnSpc>
                <a:spcBef>
                  <a:spcPts val="0"/>
                </a:spcBef>
                <a:spcAft>
                  <a:spcPts val="0"/>
                </a:spcAft>
                <a:buNone/>
              </a:pPr>
              <a:r>
                <a:rPr lang="en-US" sz="1200" dirty="0">
                  <a:solidFill>
                    <a:srgbClr val="202124"/>
                  </a:solidFill>
                  <a:latin typeface="Roboto" panose="02000000000000000000" pitchFamily="2" charset="0"/>
                  <a:ea typeface="Roboto" panose="02000000000000000000" pitchFamily="2" charset="0"/>
                </a:rPr>
                <a:t>This resource is designed to support teaching of English as a second language to working-age adults. Please be aware that the content includes some references to working life and business English and may not be applicable to all learners. </a:t>
              </a:r>
              <a:endParaRPr lang="en-US" sz="1050" dirty="0">
                <a:latin typeface="Roboto" panose="02000000000000000000" pitchFamily="2" charset="0"/>
                <a:ea typeface="Roboto" panose="02000000000000000000" pitchFamily="2" charset="0"/>
              </a:endParaRP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80BA2A"/>
                </a:solidFill>
                <a:latin typeface="Roboto" panose="02000000000000000000" pitchFamily="2" charset="0"/>
                <a:ea typeface="Roboto" panose="02000000000000000000" pitchFamily="2" charset="0"/>
              </a:rPr>
              <a:t>Disclaimer/s</a:t>
            </a:r>
            <a:endParaRPr lang="en-GB" sz="2800" b="1" dirty="0">
              <a:solidFill>
                <a:srgbClr val="80BA2A"/>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9" y="1678482"/>
            <a:ext cx="7643457" cy="2471430"/>
            <a:chOff x="744893" y="3707365"/>
            <a:chExt cx="7643457" cy="2471430"/>
          </a:xfrm>
        </p:grpSpPr>
        <p:sp>
          <p:nvSpPr>
            <p:cNvPr id="41" name="Rectangle 40">
              <a:extLst>
                <a:ext uri="{FF2B5EF4-FFF2-40B4-BE49-F238E27FC236}">
                  <a16:creationId xmlns:a16="http://schemas.microsoft.com/office/drawing/2014/main" id="{B0D18F5C-122B-478C-AA2E-1A9D89C3D4CD}"/>
                </a:ext>
              </a:extLst>
            </p:cNvPr>
            <p:cNvSpPr/>
            <p:nvPr/>
          </p:nvSpPr>
          <p:spPr>
            <a:xfrm>
              <a:off x="744893" y="3707365"/>
              <a:ext cx="1435882" cy="273960"/>
            </a:xfrm>
            <a:prstGeom prst="rect">
              <a:avLst/>
            </a:prstGeom>
            <a:solidFill>
              <a:srgbClr val="80BA2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ESL acronym</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2197470"/>
            </a:xfrm>
            <a:prstGeom prst="rect">
              <a:avLst/>
            </a:prstGeom>
            <a:solidFill>
              <a:schemeClr val="bg1"/>
            </a:solidFill>
            <a:ln w="19050">
              <a:solidFill>
                <a:srgbClr val="80BA2A"/>
              </a:solidFill>
            </a:ln>
          </p:spPr>
          <p:txBody>
            <a:bodyPr wrap="square" lIns="216000" tIns="216000" rIns="216000" bIns="216000">
              <a:sp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1C1C1C"/>
                  </a:solidFill>
                  <a:latin typeface="Roboto"/>
                  <a:ea typeface="Roboto"/>
                  <a:cs typeface="Roboto"/>
                  <a:sym typeface="Roboto"/>
                </a:rPr>
                <a:t>This resource has been made for the purpose of teaching English language learners. We know that students can be learning English in many different places, in many different ways and at age, so we try to keep these resources as general as possible.</a:t>
              </a:r>
            </a:p>
            <a:p>
              <a:pPr marL="0" lvl="0" indent="0" algn="l" rtl="0">
                <a:lnSpc>
                  <a:spcPct val="115000"/>
                </a:lnSpc>
                <a:spcBef>
                  <a:spcPts val="600"/>
                </a:spcBef>
                <a:spcAft>
                  <a:spcPts val="0"/>
                </a:spcAft>
                <a:buClr>
                  <a:schemeClr val="dk1"/>
                </a:buClr>
                <a:buSzPts val="1100"/>
                <a:buFont typeface="Arial"/>
                <a:buNone/>
              </a:pPr>
              <a:r>
                <a:rPr lang="en-US" sz="1200" dirty="0">
                  <a:solidFill>
                    <a:srgbClr val="1C1C1C"/>
                  </a:solidFill>
                  <a:latin typeface="Roboto"/>
                  <a:ea typeface="Roboto"/>
                  <a:cs typeface="Roboto"/>
                  <a:sym typeface="Roboto"/>
                </a:rPr>
                <a:t>There are many acronyms associated with English language teaching. These include (but are not limited to) ELT, TEFL, EFL, ELL, EAL and ESOL. While the term ESL may not fully represent the linguistic backgrounds of all students, it is the most widely recognised term for English language teaching globally. Therefore, we use the term ‘ESL’ in the names of our resources to make them easy to find but they are suitable for any student learning to speak English. </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xStyles>
    <p:title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69"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00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1C3B50C-1805-7F7C-1C89-722333AAAE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4838" y="540596"/>
            <a:ext cx="8091576" cy="5776807"/>
          </a:xfrm>
          <a:prstGeom prst="rect">
            <a:avLst/>
          </a:prstGeom>
        </p:spPr>
      </p:pic>
      <p:sp>
        <p:nvSpPr>
          <p:cNvPr id="2" name="Rectangle: Rounded Corners 1">
            <a:extLst>
              <a:ext uri="{FF2B5EF4-FFF2-40B4-BE49-F238E27FC236}">
                <a16:creationId xmlns:a16="http://schemas.microsoft.com/office/drawing/2014/main" id="{A698CB7A-89C6-565A-3556-02ABBD3A4250}"/>
              </a:ext>
            </a:extLst>
          </p:cNvPr>
          <p:cNvSpPr/>
          <p:nvPr/>
        </p:nvSpPr>
        <p:spPr>
          <a:xfrm>
            <a:off x="2045887" y="978919"/>
            <a:ext cx="5052225" cy="720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08000" rtlCol="0" anchor="ctr"/>
          <a:lstStyle/>
          <a:p>
            <a:pPr algn="ctr"/>
            <a:r>
              <a:rPr lang="en-US" sz="3600" b="1" dirty="0">
                <a:solidFill>
                  <a:schemeClr val="bg1"/>
                </a:solidFill>
                <a:latin typeface="Roboto" panose="02000000000000000000" pitchFamily="2" charset="0"/>
              </a:rPr>
              <a:t>Buying a Train Ticket</a:t>
            </a:r>
            <a:endParaRPr lang="en-GB" sz="3600" b="1" dirty="0">
              <a:solidFill>
                <a:schemeClr val="bg1"/>
              </a:solidFill>
              <a:latin typeface="Roboto" panose="02000000000000000000" pitchFamily="2" charset="0"/>
            </a:endParaRPr>
          </a:p>
        </p:txBody>
      </p:sp>
      <p:grpSp>
        <p:nvGrpSpPr>
          <p:cNvPr id="17" name="Group 16">
            <a:extLst>
              <a:ext uri="{FF2B5EF4-FFF2-40B4-BE49-F238E27FC236}">
                <a16:creationId xmlns:a16="http://schemas.microsoft.com/office/drawing/2014/main" id="{C012FBB9-ABA4-EE96-97AF-C9C130787E1E}"/>
              </a:ext>
            </a:extLst>
          </p:cNvPr>
          <p:cNvGrpSpPr/>
          <p:nvPr/>
        </p:nvGrpSpPr>
        <p:grpSpPr>
          <a:xfrm>
            <a:off x="3747658" y="173952"/>
            <a:ext cx="1648682" cy="692185"/>
            <a:chOff x="3267424" y="1109560"/>
            <a:chExt cx="1648682" cy="692185"/>
          </a:xfrm>
        </p:grpSpPr>
        <p:sp>
          <p:nvSpPr>
            <p:cNvPr id="46" name="Rectangle: Rounded Corners 45">
              <a:extLst>
                <a:ext uri="{FF2B5EF4-FFF2-40B4-BE49-F238E27FC236}">
                  <a16:creationId xmlns:a16="http://schemas.microsoft.com/office/drawing/2014/main" id="{7084D609-FD7C-4C63-0C8E-3E5A7B374CB6}"/>
                </a:ext>
              </a:extLst>
            </p:cNvPr>
            <p:cNvSpPr/>
            <p:nvPr/>
          </p:nvSpPr>
          <p:spPr>
            <a:xfrm>
              <a:off x="3267424" y="1153484"/>
              <a:ext cx="1470464" cy="562093"/>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rtl="0">
                <a:spcBef>
                  <a:spcPts val="1200"/>
                </a:spcBef>
                <a:spcAft>
                  <a:spcPts val="0"/>
                </a:spcAft>
                <a:buSzPct val="100000"/>
              </a:pPr>
              <a:r>
                <a:rPr lang="en-US" sz="2800" b="1" dirty="0">
                  <a:solidFill>
                    <a:srgbClr val="FDFDFD"/>
                  </a:solidFill>
                  <a:latin typeface="Roboto" panose="02000000000000000000" pitchFamily="2" charset="0"/>
                </a:rPr>
                <a:t>Part</a:t>
              </a:r>
              <a:endParaRPr lang="en-US" sz="2400" b="1" dirty="0">
                <a:solidFill>
                  <a:srgbClr val="FDFDFD"/>
                </a:solidFill>
                <a:latin typeface="Roboto" panose="02000000000000000000" pitchFamily="2" charset="0"/>
              </a:endParaRPr>
            </a:p>
          </p:txBody>
        </p:sp>
        <p:sp>
          <p:nvSpPr>
            <p:cNvPr id="11" name="Oval 10">
              <a:extLst>
                <a:ext uri="{FF2B5EF4-FFF2-40B4-BE49-F238E27FC236}">
                  <a16:creationId xmlns:a16="http://schemas.microsoft.com/office/drawing/2014/main" id="{4D3C688A-96DE-F4A6-E937-6D4827FF660D}"/>
                </a:ext>
              </a:extLst>
            </p:cNvPr>
            <p:cNvSpPr/>
            <p:nvPr/>
          </p:nvSpPr>
          <p:spPr>
            <a:xfrm>
              <a:off x="4223921" y="110956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2</a:t>
              </a:r>
              <a:endParaRPr lang="en-GB" sz="2800" b="1" dirty="0">
                <a:latin typeface="Roboto" panose="02000000000000000000" pitchFamily="2" charset="0"/>
              </a:endParaRPr>
            </a:p>
          </p:txBody>
        </p:sp>
      </p:grpSp>
    </p:spTree>
    <p:extLst>
      <p:ext uri="{BB962C8B-B14F-4D97-AF65-F5344CB8AC3E}">
        <p14:creationId xmlns:p14="http://schemas.microsoft.com/office/powerpoint/2010/main" val="3722614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getting into a train&#10;&#10;Description automatically generated">
            <a:extLst>
              <a:ext uri="{FF2B5EF4-FFF2-40B4-BE49-F238E27FC236}">
                <a16:creationId xmlns:a16="http://schemas.microsoft.com/office/drawing/2014/main" id="{D565567B-87C4-6EA6-4813-D7C0CCF226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9234" y="1998449"/>
            <a:ext cx="2996291" cy="4655950"/>
          </a:xfrm>
          <a:prstGeom prst="rect">
            <a:avLst/>
          </a:prstGeom>
        </p:spPr>
      </p:pic>
      <p:sp>
        <p:nvSpPr>
          <p:cNvPr id="2" name="Rectangle: Rounded Corners 1">
            <a:extLst>
              <a:ext uri="{FF2B5EF4-FFF2-40B4-BE49-F238E27FC236}">
                <a16:creationId xmlns:a16="http://schemas.microsoft.com/office/drawing/2014/main" id="{A698CB7A-89C6-565A-3556-02ABBD3A4250}"/>
              </a:ext>
            </a:extLst>
          </p:cNvPr>
          <p:cNvSpPr/>
          <p:nvPr/>
        </p:nvSpPr>
        <p:spPr>
          <a:xfrm>
            <a:off x="508958" y="172528"/>
            <a:ext cx="8134710" cy="672861"/>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2800" b="1" dirty="0">
                <a:solidFill>
                  <a:schemeClr val="bg1"/>
                </a:solidFill>
                <a:latin typeface="Roboto" panose="02000000000000000000" pitchFamily="2" charset="0"/>
              </a:rPr>
              <a:t>What phrases can you use to book a train ticket?</a:t>
            </a:r>
            <a:endParaRPr lang="en-GB" sz="2800" b="1" dirty="0">
              <a:solidFill>
                <a:schemeClr val="bg1"/>
              </a:solidFill>
              <a:latin typeface="Roboto" panose="02000000000000000000" pitchFamily="2" charset="0"/>
            </a:endParaRPr>
          </a:p>
        </p:txBody>
      </p:sp>
      <p:grpSp>
        <p:nvGrpSpPr>
          <p:cNvPr id="3" name="Group 2">
            <a:extLst>
              <a:ext uri="{FF2B5EF4-FFF2-40B4-BE49-F238E27FC236}">
                <a16:creationId xmlns:a16="http://schemas.microsoft.com/office/drawing/2014/main" id="{36AB7BA2-C50C-E741-2316-F19F16903836}"/>
              </a:ext>
            </a:extLst>
          </p:cNvPr>
          <p:cNvGrpSpPr/>
          <p:nvPr/>
        </p:nvGrpSpPr>
        <p:grpSpPr>
          <a:xfrm>
            <a:off x="581066" y="1335414"/>
            <a:ext cx="5859991" cy="692185"/>
            <a:chOff x="1487167" y="2895794"/>
            <a:chExt cx="5859991" cy="692185"/>
          </a:xfrm>
        </p:grpSpPr>
        <p:sp>
          <p:nvSpPr>
            <p:cNvPr id="11" name="Oval 10">
              <a:extLst>
                <a:ext uri="{FF2B5EF4-FFF2-40B4-BE49-F238E27FC236}">
                  <a16:creationId xmlns:a16="http://schemas.microsoft.com/office/drawing/2014/main" id="{4D3C688A-96DE-F4A6-E937-6D4827FF660D}"/>
                </a:ext>
              </a:extLst>
            </p:cNvPr>
            <p:cNvSpPr/>
            <p:nvPr/>
          </p:nvSpPr>
          <p:spPr>
            <a:xfrm>
              <a:off x="1487167" y="2895794"/>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1</a:t>
              </a:r>
              <a:endParaRPr lang="en-GB" sz="2800" b="1" dirty="0">
                <a:latin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2296392" y="3057220"/>
              <a:ext cx="5050766" cy="369332"/>
            </a:xfrm>
            <a:prstGeom prst="rect">
              <a:avLst/>
            </a:prstGeom>
            <a:noFill/>
          </p:spPr>
          <p:txBody>
            <a:bodyPr wrap="square">
              <a:spAutoFit/>
            </a:bodyPr>
            <a:lstStyle/>
            <a:p>
              <a:pPr marL="114300" lvl="0" algn="l" rtl="0">
                <a:spcBef>
                  <a:spcPts val="0"/>
                </a:spcBef>
                <a:spcAft>
                  <a:spcPts val="0"/>
                </a:spcAft>
                <a:buSzPts val="1800"/>
              </a:pPr>
              <a:r>
                <a:rPr lang="en-US" dirty="0">
                  <a:latin typeface="Roboto" panose="02000000000000000000" pitchFamily="2" charset="0"/>
                  <a:ea typeface="Roboto" panose="02000000000000000000" pitchFamily="2" charset="0"/>
                </a:rPr>
                <a:t>Two tickets to Milan, please.</a:t>
              </a:r>
            </a:p>
          </p:txBody>
        </p:sp>
      </p:grpSp>
      <p:grpSp>
        <p:nvGrpSpPr>
          <p:cNvPr id="23" name="Group 22">
            <a:extLst>
              <a:ext uri="{FF2B5EF4-FFF2-40B4-BE49-F238E27FC236}">
                <a16:creationId xmlns:a16="http://schemas.microsoft.com/office/drawing/2014/main" id="{A758957F-50C9-DA87-50BA-5439CEDD7D81}"/>
              </a:ext>
            </a:extLst>
          </p:cNvPr>
          <p:cNvGrpSpPr/>
          <p:nvPr/>
        </p:nvGrpSpPr>
        <p:grpSpPr>
          <a:xfrm>
            <a:off x="581066" y="2155498"/>
            <a:ext cx="7147875" cy="692185"/>
            <a:chOff x="1487167" y="3863010"/>
            <a:chExt cx="7147875" cy="692185"/>
          </a:xfrm>
        </p:grpSpPr>
        <p:sp>
          <p:nvSpPr>
            <p:cNvPr id="13" name="Oval 12">
              <a:extLst>
                <a:ext uri="{FF2B5EF4-FFF2-40B4-BE49-F238E27FC236}">
                  <a16:creationId xmlns:a16="http://schemas.microsoft.com/office/drawing/2014/main" id="{F668C994-52AA-C715-162A-0E85033054F4}"/>
                </a:ext>
              </a:extLst>
            </p:cNvPr>
            <p:cNvSpPr/>
            <p:nvPr/>
          </p:nvSpPr>
          <p:spPr>
            <a:xfrm>
              <a:off x="1487167" y="3863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2</a:t>
              </a:r>
              <a:endParaRPr lang="en-GB" sz="2800" b="1" dirty="0">
                <a:latin typeface="Roboto" panose="02000000000000000000" pitchFamily="2" charset="0"/>
              </a:endParaRPr>
            </a:p>
          </p:txBody>
        </p:sp>
        <p:sp>
          <p:nvSpPr>
            <p:cNvPr id="20" name="TextBox 19">
              <a:extLst>
                <a:ext uri="{FF2B5EF4-FFF2-40B4-BE49-F238E27FC236}">
                  <a16:creationId xmlns:a16="http://schemas.microsoft.com/office/drawing/2014/main" id="{85A0429B-3A26-54E9-FA6D-BDD59D58A003}"/>
                </a:ext>
              </a:extLst>
            </p:cNvPr>
            <p:cNvSpPr txBox="1"/>
            <p:nvPr/>
          </p:nvSpPr>
          <p:spPr>
            <a:xfrm>
              <a:off x="2296392" y="4024436"/>
              <a:ext cx="6338650" cy="369332"/>
            </a:xfrm>
            <a:prstGeom prst="rect">
              <a:avLst/>
            </a:prstGeom>
            <a:noFill/>
          </p:spPr>
          <p:txBody>
            <a:bodyPr wrap="square">
              <a:spAutoFit/>
            </a:bodyPr>
            <a:lstStyle/>
            <a:p>
              <a:r>
                <a:rPr lang="en-US" dirty="0">
                  <a:latin typeface="Roboto" panose="02000000000000000000" pitchFamily="2" charset="0"/>
                </a:rPr>
                <a:t>I want to use your train.</a:t>
              </a:r>
              <a:endParaRPr lang="en-GB" dirty="0">
                <a:solidFill>
                  <a:srgbClr val="232321"/>
                </a:solidFill>
                <a:latin typeface="Roboto" panose="02000000000000000000" pitchFamily="2" charset="0"/>
              </a:endParaRPr>
            </a:p>
          </p:txBody>
        </p:sp>
      </p:grpSp>
      <p:grpSp>
        <p:nvGrpSpPr>
          <p:cNvPr id="25" name="Group 24">
            <a:extLst>
              <a:ext uri="{FF2B5EF4-FFF2-40B4-BE49-F238E27FC236}">
                <a16:creationId xmlns:a16="http://schemas.microsoft.com/office/drawing/2014/main" id="{CD995987-8E09-E620-BB4B-598162257217}"/>
              </a:ext>
            </a:extLst>
          </p:cNvPr>
          <p:cNvGrpSpPr/>
          <p:nvPr/>
        </p:nvGrpSpPr>
        <p:grpSpPr>
          <a:xfrm>
            <a:off x="581066" y="2975582"/>
            <a:ext cx="5859991" cy="692185"/>
            <a:chOff x="1487167" y="4623202"/>
            <a:chExt cx="5859991" cy="692185"/>
          </a:xfrm>
        </p:grpSpPr>
        <p:sp>
          <p:nvSpPr>
            <p:cNvPr id="31" name="Oval 30">
              <a:extLst>
                <a:ext uri="{FF2B5EF4-FFF2-40B4-BE49-F238E27FC236}">
                  <a16:creationId xmlns:a16="http://schemas.microsoft.com/office/drawing/2014/main" id="{E99FABF3-1AB2-4FF8-DF32-BA47190387E1}"/>
                </a:ext>
              </a:extLst>
            </p:cNvPr>
            <p:cNvSpPr/>
            <p:nvPr/>
          </p:nvSpPr>
          <p:spPr>
            <a:xfrm>
              <a:off x="1487167" y="4623202"/>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3</a:t>
              </a:r>
              <a:endParaRPr lang="en-GB" sz="2800" b="1" dirty="0">
                <a:latin typeface="Roboto" panose="02000000000000000000" pitchFamily="2" charset="0"/>
              </a:endParaRPr>
            </a:p>
          </p:txBody>
        </p:sp>
        <p:sp>
          <p:nvSpPr>
            <p:cNvPr id="21" name="TextBox 20">
              <a:extLst>
                <a:ext uri="{FF2B5EF4-FFF2-40B4-BE49-F238E27FC236}">
                  <a16:creationId xmlns:a16="http://schemas.microsoft.com/office/drawing/2014/main" id="{93C52932-9529-1ED4-CB15-074DF8E3E0ED}"/>
                </a:ext>
              </a:extLst>
            </p:cNvPr>
            <p:cNvSpPr txBox="1"/>
            <p:nvPr/>
          </p:nvSpPr>
          <p:spPr>
            <a:xfrm>
              <a:off x="2296392" y="4784628"/>
              <a:ext cx="5050766" cy="369332"/>
            </a:xfrm>
            <a:prstGeom prst="rect">
              <a:avLst/>
            </a:prstGeom>
            <a:noFill/>
          </p:spPr>
          <p:txBody>
            <a:bodyPr wrap="square">
              <a:spAutoFit/>
            </a:bodyPr>
            <a:lstStyle/>
            <a:p>
              <a:r>
                <a:rPr lang="en-US" dirty="0">
                  <a:solidFill>
                    <a:schemeClr val="tx1"/>
                  </a:solidFill>
                  <a:latin typeface="Roboto" panose="02000000000000000000" pitchFamily="2" charset="0"/>
                </a:rPr>
                <a:t>I want to get to Milan this afternoon.</a:t>
              </a:r>
              <a:endParaRPr lang="en-GB" dirty="0">
                <a:solidFill>
                  <a:srgbClr val="232321"/>
                </a:solidFill>
                <a:latin typeface="Roboto" panose="02000000000000000000" pitchFamily="2" charset="0"/>
              </a:endParaRPr>
            </a:p>
          </p:txBody>
        </p:sp>
      </p:grpSp>
      <p:grpSp>
        <p:nvGrpSpPr>
          <p:cNvPr id="12" name="Group 11">
            <a:extLst>
              <a:ext uri="{FF2B5EF4-FFF2-40B4-BE49-F238E27FC236}">
                <a16:creationId xmlns:a16="http://schemas.microsoft.com/office/drawing/2014/main" id="{086B3916-17E9-334E-693E-A7935A6953AD}"/>
              </a:ext>
            </a:extLst>
          </p:cNvPr>
          <p:cNvGrpSpPr/>
          <p:nvPr/>
        </p:nvGrpSpPr>
        <p:grpSpPr>
          <a:xfrm>
            <a:off x="581066" y="3795666"/>
            <a:ext cx="6336991" cy="692185"/>
            <a:chOff x="1487167" y="5538010"/>
            <a:chExt cx="6336991" cy="692185"/>
          </a:xfrm>
        </p:grpSpPr>
        <p:sp>
          <p:nvSpPr>
            <p:cNvPr id="9" name="Oval 8">
              <a:extLst>
                <a:ext uri="{FF2B5EF4-FFF2-40B4-BE49-F238E27FC236}">
                  <a16:creationId xmlns:a16="http://schemas.microsoft.com/office/drawing/2014/main" id="{CEA70E1F-A884-BFE4-9728-C287D746A18B}"/>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4</a:t>
              </a:r>
              <a:endParaRPr lang="en-GB" sz="2800" b="1" dirty="0">
                <a:latin typeface="Roboto" panose="02000000000000000000" pitchFamily="2" charset="0"/>
              </a:endParaRPr>
            </a:p>
          </p:txBody>
        </p:sp>
        <p:sp>
          <p:nvSpPr>
            <p:cNvPr id="10" name="TextBox 9">
              <a:extLst>
                <a:ext uri="{FF2B5EF4-FFF2-40B4-BE49-F238E27FC236}">
                  <a16:creationId xmlns:a16="http://schemas.microsoft.com/office/drawing/2014/main" id="{3C74A060-C179-FDA0-FBEC-7DC4EE6CB7E5}"/>
                </a:ext>
              </a:extLst>
            </p:cNvPr>
            <p:cNvSpPr txBox="1"/>
            <p:nvPr/>
          </p:nvSpPr>
          <p:spPr>
            <a:xfrm>
              <a:off x="2296392" y="5699436"/>
              <a:ext cx="5527766" cy="369332"/>
            </a:xfrm>
            <a:prstGeom prst="rect">
              <a:avLst/>
            </a:prstGeom>
            <a:noFill/>
          </p:spPr>
          <p:txBody>
            <a:bodyPr wrap="square">
              <a:spAutoFit/>
            </a:bodyPr>
            <a:lstStyle/>
            <a:p>
              <a:r>
                <a:rPr lang="en-US" dirty="0">
                  <a:solidFill>
                    <a:schemeClr val="tx1"/>
                  </a:solidFill>
                  <a:latin typeface="Roboto" panose="02000000000000000000" pitchFamily="2" charset="0"/>
                </a:rPr>
                <a:t>I want to get on the continuous train to Milan.</a:t>
              </a:r>
              <a:endParaRPr lang="en-GB" dirty="0">
                <a:solidFill>
                  <a:srgbClr val="232321"/>
                </a:solidFill>
                <a:latin typeface="Roboto" panose="02000000000000000000" pitchFamily="2" charset="0"/>
              </a:endParaRPr>
            </a:p>
          </p:txBody>
        </p:sp>
      </p:grpSp>
      <p:grpSp>
        <p:nvGrpSpPr>
          <p:cNvPr id="26" name="Group 25">
            <a:extLst>
              <a:ext uri="{FF2B5EF4-FFF2-40B4-BE49-F238E27FC236}">
                <a16:creationId xmlns:a16="http://schemas.microsoft.com/office/drawing/2014/main" id="{8F6AECED-6CD7-FCC4-9B45-BC6A0709FE7E}"/>
              </a:ext>
            </a:extLst>
          </p:cNvPr>
          <p:cNvGrpSpPr/>
          <p:nvPr/>
        </p:nvGrpSpPr>
        <p:grpSpPr>
          <a:xfrm>
            <a:off x="581066" y="4615751"/>
            <a:ext cx="6336991" cy="692185"/>
            <a:chOff x="1487167" y="5538010"/>
            <a:chExt cx="6336991" cy="692185"/>
          </a:xfrm>
        </p:grpSpPr>
        <p:sp>
          <p:nvSpPr>
            <p:cNvPr id="27" name="Oval 26">
              <a:extLst>
                <a:ext uri="{FF2B5EF4-FFF2-40B4-BE49-F238E27FC236}">
                  <a16:creationId xmlns:a16="http://schemas.microsoft.com/office/drawing/2014/main" id="{5113CDF7-B3DA-2983-01E4-3F5A9B412B00}"/>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5</a:t>
              </a:r>
              <a:endParaRPr lang="en-GB" sz="2800" b="1" dirty="0">
                <a:latin typeface="Roboto" panose="02000000000000000000" pitchFamily="2" charset="0"/>
              </a:endParaRPr>
            </a:p>
          </p:txBody>
        </p:sp>
        <p:sp>
          <p:nvSpPr>
            <p:cNvPr id="28" name="TextBox 27">
              <a:extLst>
                <a:ext uri="{FF2B5EF4-FFF2-40B4-BE49-F238E27FC236}">
                  <a16:creationId xmlns:a16="http://schemas.microsoft.com/office/drawing/2014/main" id="{C1736287-2F4B-E10D-B345-298A7154FB53}"/>
                </a:ext>
              </a:extLst>
            </p:cNvPr>
            <p:cNvSpPr txBox="1"/>
            <p:nvPr/>
          </p:nvSpPr>
          <p:spPr>
            <a:xfrm>
              <a:off x="2296392" y="5699436"/>
              <a:ext cx="5527766" cy="369332"/>
            </a:xfrm>
            <a:prstGeom prst="rect">
              <a:avLst/>
            </a:prstGeom>
            <a:noFill/>
          </p:spPr>
          <p:txBody>
            <a:bodyPr wrap="square">
              <a:spAutoFit/>
            </a:bodyPr>
            <a:lstStyle/>
            <a:p>
              <a:r>
                <a:rPr lang="en-ZA" dirty="0">
                  <a:solidFill>
                    <a:schemeClr val="tx1"/>
                  </a:solidFill>
                  <a:latin typeface="Roboto" panose="02000000000000000000" pitchFamily="2" charset="0"/>
                </a:rPr>
                <a:t>Are there any non-stop trains to Milan?</a:t>
              </a:r>
              <a:endParaRPr lang="en-US" dirty="0">
                <a:solidFill>
                  <a:schemeClr val="tx1"/>
                </a:solidFill>
                <a:latin typeface="Roboto" panose="02000000000000000000" pitchFamily="2" charset="0"/>
              </a:endParaRPr>
            </a:p>
          </p:txBody>
        </p:sp>
      </p:grpSp>
      <p:sp>
        <p:nvSpPr>
          <p:cNvPr id="42" name="Rectangle: Rounded Corners 41">
            <a:extLst>
              <a:ext uri="{FF2B5EF4-FFF2-40B4-BE49-F238E27FC236}">
                <a16:creationId xmlns:a16="http://schemas.microsoft.com/office/drawing/2014/main" id="{5C60224E-A7B2-8B7A-6844-DD596F432C2D}"/>
              </a:ext>
            </a:extLst>
          </p:cNvPr>
          <p:cNvSpPr/>
          <p:nvPr/>
        </p:nvSpPr>
        <p:spPr>
          <a:xfrm>
            <a:off x="6207788" y="3925758"/>
            <a:ext cx="756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No</a:t>
            </a:r>
          </a:p>
        </p:txBody>
      </p:sp>
      <p:sp>
        <p:nvSpPr>
          <p:cNvPr id="43" name="Rectangle: Rounded Corners 42">
            <a:extLst>
              <a:ext uri="{FF2B5EF4-FFF2-40B4-BE49-F238E27FC236}">
                <a16:creationId xmlns:a16="http://schemas.microsoft.com/office/drawing/2014/main" id="{260343B7-FF2B-A274-F24F-240EB454E0C5}"/>
              </a:ext>
            </a:extLst>
          </p:cNvPr>
          <p:cNvSpPr/>
          <p:nvPr/>
        </p:nvSpPr>
        <p:spPr>
          <a:xfrm>
            <a:off x="6207788" y="4745843"/>
            <a:ext cx="756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Yes</a:t>
            </a:r>
          </a:p>
        </p:txBody>
      </p:sp>
      <p:sp>
        <p:nvSpPr>
          <p:cNvPr id="44" name="Rectangle: Rounded Corners 43">
            <a:extLst>
              <a:ext uri="{FF2B5EF4-FFF2-40B4-BE49-F238E27FC236}">
                <a16:creationId xmlns:a16="http://schemas.microsoft.com/office/drawing/2014/main" id="{1A3E5017-58E1-C8B3-47EF-E78BF7AAD4DD}"/>
              </a:ext>
            </a:extLst>
          </p:cNvPr>
          <p:cNvSpPr/>
          <p:nvPr/>
        </p:nvSpPr>
        <p:spPr>
          <a:xfrm>
            <a:off x="6207788" y="3105674"/>
            <a:ext cx="756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Yes</a:t>
            </a:r>
          </a:p>
        </p:txBody>
      </p:sp>
      <p:sp>
        <p:nvSpPr>
          <p:cNvPr id="45" name="Rectangle: Rounded Corners 44">
            <a:extLst>
              <a:ext uri="{FF2B5EF4-FFF2-40B4-BE49-F238E27FC236}">
                <a16:creationId xmlns:a16="http://schemas.microsoft.com/office/drawing/2014/main" id="{A36233F1-E8CF-4F2C-7675-DF54E834D49B}"/>
              </a:ext>
            </a:extLst>
          </p:cNvPr>
          <p:cNvSpPr/>
          <p:nvPr/>
        </p:nvSpPr>
        <p:spPr>
          <a:xfrm>
            <a:off x="6207788" y="2285590"/>
            <a:ext cx="756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No</a:t>
            </a:r>
          </a:p>
        </p:txBody>
      </p:sp>
      <p:sp>
        <p:nvSpPr>
          <p:cNvPr id="46" name="Rectangle: Rounded Corners 45">
            <a:extLst>
              <a:ext uri="{FF2B5EF4-FFF2-40B4-BE49-F238E27FC236}">
                <a16:creationId xmlns:a16="http://schemas.microsoft.com/office/drawing/2014/main" id="{7084D609-FD7C-4C63-0C8E-3E5A7B374CB6}"/>
              </a:ext>
            </a:extLst>
          </p:cNvPr>
          <p:cNvSpPr/>
          <p:nvPr/>
        </p:nvSpPr>
        <p:spPr>
          <a:xfrm>
            <a:off x="6207788" y="1465506"/>
            <a:ext cx="756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Yes</a:t>
            </a:r>
          </a:p>
        </p:txBody>
      </p:sp>
      <p:sp>
        <p:nvSpPr>
          <p:cNvPr id="4" name="Oval 3">
            <a:extLst>
              <a:ext uri="{FF2B5EF4-FFF2-40B4-BE49-F238E27FC236}">
                <a16:creationId xmlns:a16="http://schemas.microsoft.com/office/drawing/2014/main" id="{A0C51BFC-33B5-258C-3B44-D534CF50C5B6}"/>
              </a:ext>
            </a:extLst>
          </p:cNvPr>
          <p:cNvSpPr/>
          <p:nvPr/>
        </p:nvSpPr>
        <p:spPr>
          <a:xfrm>
            <a:off x="5909094" y="6063438"/>
            <a:ext cx="2958860" cy="2958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5D7132F6-7AC9-9AC9-8D8A-3F29A8273417}"/>
              </a:ext>
            </a:extLst>
          </p:cNvPr>
          <p:cNvSpPr/>
          <p:nvPr/>
        </p:nvSpPr>
        <p:spPr>
          <a:xfrm>
            <a:off x="6302679" y="3913205"/>
            <a:ext cx="2841321" cy="28413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284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0-#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0-#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0-#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train on the tracks in a valley&#10;&#10;Description automatically generated">
            <a:extLst>
              <a:ext uri="{FF2B5EF4-FFF2-40B4-BE49-F238E27FC236}">
                <a16:creationId xmlns:a16="http://schemas.microsoft.com/office/drawing/2014/main" id="{B28C63C4-417C-3C1F-0EC0-70E7C01199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453" y="4559641"/>
            <a:ext cx="8376983" cy="1910487"/>
          </a:xfrm>
          <a:prstGeom prst="rect">
            <a:avLst/>
          </a:prstGeom>
        </p:spPr>
      </p:pic>
      <p:sp>
        <p:nvSpPr>
          <p:cNvPr id="46" name="Rectangle: Rounded Corners 45">
            <a:extLst>
              <a:ext uri="{FF2B5EF4-FFF2-40B4-BE49-F238E27FC236}">
                <a16:creationId xmlns:a16="http://schemas.microsoft.com/office/drawing/2014/main" id="{7084D609-FD7C-4C63-0C8E-3E5A7B374CB6}"/>
              </a:ext>
            </a:extLst>
          </p:cNvPr>
          <p:cNvSpPr/>
          <p:nvPr/>
        </p:nvSpPr>
        <p:spPr>
          <a:xfrm>
            <a:off x="544317" y="1597768"/>
            <a:ext cx="1008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TRAIN CODE</a:t>
            </a:r>
          </a:p>
        </p:txBody>
      </p:sp>
      <p:sp>
        <p:nvSpPr>
          <p:cNvPr id="4" name="Oval 3">
            <a:extLst>
              <a:ext uri="{FF2B5EF4-FFF2-40B4-BE49-F238E27FC236}">
                <a16:creationId xmlns:a16="http://schemas.microsoft.com/office/drawing/2014/main" id="{A0C51BFC-33B5-258C-3B44-D534CF50C5B6}"/>
              </a:ext>
            </a:extLst>
          </p:cNvPr>
          <p:cNvSpPr/>
          <p:nvPr/>
        </p:nvSpPr>
        <p:spPr>
          <a:xfrm>
            <a:off x="5909094" y="6063438"/>
            <a:ext cx="2958860" cy="2958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5D7132F6-7AC9-9AC9-8D8A-3F29A8273417}"/>
              </a:ext>
            </a:extLst>
          </p:cNvPr>
          <p:cNvSpPr/>
          <p:nvPr/>
        </p:nvSpPr>
        <p:spPr>
          <a:xfrm>
            <a:off x="6302679" y="3913205"/>
            <a:ext cx="2841321" cy="28413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9E50CC46-D9F6-3EB8-B139-DC75F87ADA09}"/>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You’re in Naples and it’s 13:00. You want to get to Rome, </a:t>
            </a:r>
            <a:br>
              <a:rPr lang="en-GB" sz="2400" b="1" dirty="0">
                <a:solidFill>
                  <a:srgbClr val="00456C"/>
                </a:solidFill>
                <a:latin typeface="Roboto" panose="02000000000000000000" pitchFamily="2" charset="0"/>
                <a:ea typeface="Roboto" panose="02000000000000000000" pitchFamily="2" charset="0"/>
              </a:rPr>
            </a:br>
            <a:r>
              <a:rPr lang="en-GB" sz="2400" b="1" dirty="0">
                <a:solidFill>
                  <a:srgbClr val="00456C"/>
                </a:solidFill>
                <a:latin typeface="Roboto" panose="02000000000000000000" pitchFamily="2" charset="0"/>
                <a:ea typeface="Roboto" panose="02000000000000000000" pitchFamily="2" charset="0"/>
              </a:rPr>
              <a:t>as quickly as possible. Which train do you choose? Why?</a:t>
            </a:r>
            <a:endParaRPr lang="en-GB" sz="1600" b="1" dirty="0">
              <a:solidFill>
                <a:srgbClr val="00456C"/>
              </a:solidFill>
              <a:latin typeface="Roboto" panose="02000000000000000000" pitchFamily="2" charset="0"/>
              <a:ea typeface="Roboto" panose="02000000000000000000" pitchFamily="2" charset="0"/>
            </a:endParaRPr>
          </a:p>
        </p:txBody>
      </p:sp>
      <p:sp>
        <p:nvSpPr>
          <p:cNvPr id="14" name="Rectangle: Rounded Corners 13">
            <a:extLst>
              <a:ext uri="{FF2B5EF4-FFF2-40B4-BE49-F238E27FC236}">
                <a16:creationId xmlns:a16="http://schemas.microsoft.com/office/drawing/2014/main" id="{E6CDC77F-AF7F-BB2D-781F-AFE5CF50E8C8}"/>
              </a:ext>
            </a:extLst>
          </p:cNvPr>
          <p:cNvSpPr/>
          <p:nvPr/>
        </p:nvSpPr>
        <p:spPr>
          <a:xfrm>
            <a:off x="4652496" y="1597768"/>
            <a:ext cx="1692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b="1" dirty="0">
                <a:solidFill>
                  <a:srgbClr val="FDFDFD"/>
                </a:solidFill>
                <a:latin typeface="Roboto" panose="02000000000000000000" pitchFamily="2" charset="0"/>
              </a:rPr>
              <a:t>DESTINATION</a:t>
            </a:r>
          </a:p>
        </p:txBody>
      </p:sp>
      <p:sp>
        <p:nvSpPr>
          <p:cNvPr id="15" name="Rectangle: Rounded Corners 14">
            <a:extLst>
              <a:ext uri="{FF2B5EF4-FFF2-40B4-BE49-F238E27FC236}">
                <a16:creationId xmlns:a16="http://schemas.microsoft.com/office/drawing/2014/main" id="{BA4DE36C-937A-FEE5-D0C7-ECE882C40DAB}"/>
              </a:ext>
            </a:extLst>
          </p:cNvPr>
          <p:cNvSpPr/>
          <p:nvPr/>
        </p:nvSpPr>
        <p:spPr>
          <a:xfrm>
            <a:off x="7571283" y="1597768"/>
            <a:ext cx="972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b="1" dirty="0">
                <a:solidFill>
                  <a:srgbClr val="FDFDFD"/>
                </a:solidFill>
                <a:latin typeface="Roboto" panose="02000000000000000000" pitchFamily="2" charset="0"/>
              </a:rPr>
              <a:t>PRICE</a:t>
            </a:r>
          </a:p>
        </p:txBody>
      </p:sp>
      <p:sp>
        <p:nvSpPr>
          <p:cNvPr id="16" name="Rectangle: Rounded Corners 15">
            <a:extLst>
              <a:ext uri="{FF2B5EF4-FFF2-40B4-BE49-F238E27FC236}">
                <a16:creationId xmlns:a16="http://schemas.microsoft.com/office/drawing/2014/main" id="{81E8565D-ACC0-DD8C-AF14-8769DFE13DCD}"/>
              </a:ext>
            </a:extLst>
          </p:cNvPr>
          <p:cNvSpPr/>
          <p:nvPr/>
        </p:nvSpPr>
        <p:spPr>
          <a:xfrm>
            <a:off x="6453889" y="1597768"/>
            <a:ext cx="1008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TRAIN TYPE</a:t>
            </a:r>
          </a:p>
        </p:txBody>
      </p:sp>
      <p:sp>
        <p:nvSpPr>
          <p:cNvPr id="17" name="Rectangle: Rounded Corners 16">
            <a:extLst>
              <a:ext uri="{FF2B5EF4-FFF2-40B4-BE49-F238E27FC236}">
                <a16:creationId xmlns:a16="http://schemas.microsoft.com/office/drawing/2014/main" id="{80A150BD-9670-348C-193B-869F7A1729D1}"/>
              </a:ext>
            </a:extLst>
          </p:cNvPr>
          <p:cNvSpPr/>
          <p:nvPr/>
        </p:nvSpPr>
        <p:spPr>
          <a:xfrm>
            <a:off x="1661710" y="1597768"/>
            <a:ext cx="1548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DEPARTURE TIME</a:t>
            </a:r>
          </a:p>
        </p:txBody>
      </p:sp>
      <p:sp>
        <p:nvSpPr>
          <p:cNvPr id="19" name="Rectangle: Rounded Corners 18">
            <a:extLst>
              <a:ext uri="{FF2B5EF4-FFF2-40B4-BE49-F238E27FC236}">
                <a16:creationId xmlns:a16="http://schemas.microsoft.com/office/drawing/2014/main" id="{400BE55E-8F40-9605-D8E1-50D9B31A6DE1}"/>
              </a:ext>
            </a:extLst>
          </p:cNvPr>
          <p:cNvSpPr/>
          <p:nvPr/>
        </p:nvSpPr>
        <p:spPr>
          <a:xfrm>
            <a:off x="3319103" y="1597768"/>
            <a:ext cx="1224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ARRIVAL TIME</a:t>
            </a:r>
          </a:p>
        </p:txBody>
      </p:sp>
      <p:sp>
        <p:nvSpPr>
          <p:cNvPr id="22" name="Rectangle: Rounded Corners 21">
            <a:extLst>
              <a:ext uri="{FF2B5EF4-FFF2-40B4-BE49-F238E27FC236}">
                <a16:creationId xmlns:a16="http://schemas.microsoft.com/office/drawing/2014/main" id="{0074A132-3883-4433-F5EE-F236D22EEB28}"/>
              </a:ext>
            </a:extLst>
          </p:cNvPr>
          <p:cNvSpPr/>
          <p:nvPr/>
        </p:nvSpPr>
        <p:spPr>
          <a:xfrm>
            <a:off x="544317" y="2374429"/>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A001</a:t>
            </a:r>
          </a:p>
        </p:txBody>
      </p:sp>
      <p:sp>
        <p:nvSpPr>
          <p:cNvPr id="24" name="Rectangle: Rounded Corners 23">
            <a:extLst>
              <a:ext uri="{FF2B5EF4-FFF2-40B4-BE49-F238E27FC236}">
                <a16:creationId xmlns:a16="http://schemas.microsoft.com/office/drawing/2014/main" id="{EAD543B1-947A-685F-40AC-2058EDF1939F}"/>
              </a:ext>
            </a:extLst>
          </p:cNvPr>
          <p:cNvSpPr/>
          <p:nvPr/>
        </p:nvSpPr>
        <p:spPr>
          <a:xfrm>
            <a:off x="4652496" y="2374429"/>
            <a:ext cx="169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Milan</a:t>
            </a:r>
          </a:p>
        </p:txBody>
      </p:sp>
      <p:sp>
        <p:nvSpPr>
          <p:cNvPr id="29" name="Rectangle: Rounded Corners 28">
            <a:extLst>
              <a:ext uri="{FF2B5EF4-FFF2-40B4-BE49-F238E27FC236}">
                <a16:creationId xmlns:a16="http://schemas.microsoft.com/office/drawing/2014/main" id="{EFE9F873-F2EB-8DB0-D103-FA0930E8FABA}"/>
              </a:ext>
            </a:extLst>
          </p:cNvPr>
          <p:cNvSpPr/>
          <p:nvPr/>
        </p:nvSpPr>
        <p:spPr>
          <a:xfrm>
            <a:off x="7571283" y="2374429"/>
            <a:ext cx="97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109 €</a:t>
            </a:r>
          </a:p>
        </p:txBody>
      </p:sp>
      <p:sp>
        <p:nvSpPr>
          <p:cNvPr id="30" name="Rectangle: Rounded Corners 29">
            <a:extLst>
              <a:ext uri="{FF2B5EF4-FFF2-40B4-BE49-F238E27FC236}">
                <a16:creationId xmlns:a16="http://schemas.microsoft.com/office/drawing/2014/main" id="{6EA0E2BF-7941-35AB-FD87-EA6D8CCE7E0E}"/>
              </a:ext>
            </a:extLst>
          </p:cNvPr>
          <p:cNvSpPr/>
          <p:nvPr/>
        </p:nvSpPr>
        <p:spPr>
          <a:xfrm>
            <a:off x="6453889" y="2374429"/>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Red</a:t>
            </a:r>
          </a:p>
        </p:txBody>
      </p:sp>
      <p:sp>
        <p:nvSpPr>
          <p:cNvPr id="32" name="Rectangle: Rounded Corners 31">
            <a:extLst>
              <a:ext uri="{FF2B5EF4-FFF2-40B4-BE49-F238E27FC236}">
                <a16:creationId xmlns:a16="http://schemas.microsoft.com/office/drawing/2014/main" id="{D76530AC-CB64-6FCB-9E6E-FE3C558B7276}"/>
              </a:ext>
            </a:extLst>
          </p:cNvPr>
          <p:cNvSpPr/>
          <p:nvPr/>
        </p:nvSpPr>
        <p:spPr>
          <a:xfrm>
            <a:off x="1661710" y="2374429"/>
            <a:ext cx="154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12:10</a:t>
            </a:r>
          </a:p>
        </p:txBody>
      </p:sp>
      <p:sp>
        <p:nvSpPr>
          <p:cNvPr id="33" name="Rectangle: Rounded Corners 32">
            <a:extLst>
              <a:ext uri="{FF2B5EF4-FFF2-40B4-BE49-F238E27FC236}">
                <a16:creationId xmlns:a16="http://schemas.microsoft.com/office/drawing/2014/main" id="{3B43EE97-DC86-6DAA-0984-15E0BAB7DFCC}"/>
              </a:ext>
            </a:extLst>
          </p:cNvPr>
          <p:cNvSpPr/>
          <p:nvPr/>
        </p:nvSpPr>
        <p:spPr>
          <a:xfrm>
            <a:off x="3319103" y="2374429"/>
            <a:ext cx="1224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16:20</a:t>
            </a:r>
          </a:p>
        </p:txBody>
      </p:sp>
      <p:grpSp>
        <p:nvGrpSpPr>
          <p:cNvPr id="67" name="Group 66">
            <a:extLst>
              <a:ext uri="{FF2B5EF4-FFF2-40B4-BE49-F238E27FC236}">
                <a16:creationId xmlns:a16="http://schemas.microsoft.com/office/drawing/2014/main" id="{30648C76-E15F-B45C-1F09-A6FA1F5449FE}"/>
              </a:ext>
            </a:extLst>
          </p:cNvPr>
          <p:cNvGrpSpPr/>
          <p:nvPr/>
        </p:nvGrpSpPr>
        <p:grpSpPr>
          <a:xfrm>
            <a:off x="544317" y="3020865"/>
            <a:ext cx="7998966" cy="540000"/>
            <a:chOff x="544317" y="3086998"/>
            <a:chExt cx="7998966" cy="540000"/>
          </a:xfrm>
        </p:grpSpPr>
        <p:sp>
          <p:nvSpPr>
            <p:cNvPr id="37" name="Rectangle: Rounded Corners 36">
              <a:extLst>
                <a:ext uri="{FF2B5EF4-FFF2-40B4-BE49-F238E27FC236}">
                  <a16:creationId xmlns:a16="http://schemas.microsoft.com/office/drawing/2014/main" id="{5EB75F89-762D-17A0-1F6A-831824AD88C1}"/>
                </a:ext>
              </a:extLst>
            </p:cNvPr>
            <p:cNvSpPr/>
            <p:nvPr/>
          </p:nvSpPr>
          <p:spPr>
            <a:xfrm>
              <a:off x="544317" y="3086998"/>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A002</a:t>
              </a:r>
            </a:p>
          </p:txBody>
        </p:sp>
        <p:sp>
          <p:nvSpPr>
            <p:cNvPr id="38" name="Rectangle: Rounded Corners 37">
              <a:extLst>
                <a:ext uri="{FF2B5EF4-FFF2-40B4-BE49-F238E27FC236}">
                  <a16:creationId xmlns:a16="http://schemas.microsoft.com/office/drawing/2014/main" id="{46E3E17F-B1EB-8489-F8C0-FBCBD4E39D2C}"/>
                </a:ext>
              </a:extLst>
            </p:cNvPr>
            <p:cNvSpPr/>
            <p:nvPr/>
          </p:nvSpPr>
          <p:spPr>
            <a:xfrm>
              <a:off x="4652496" y="3086998"/>
              <a:ext cx="169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Rome</a:t>
              </a:r>
            </a:p>
          </p:txBody>
        </p:sp>
        <p:sp>
          <p:nvSpPr>
            <p:cNvPr id="39" name="Rectangle: Rounded Corners 38">
              <a:extLst>
                <a:ext uri="{FF2B5EF4-FFF2-40B4-BE49-F238E27FC236}">
                  <a16:creationId xmlns:a16="http://schemas.microsoft.com/office/drawing/2014/main" id="{86D334EF-A8C7-518F-C3F9-CE1BE91469D9}"/>
                </a:ext>
              </a:extLst>
            </p:cNvPr>
            <p:cNvSpPr/>
            <p:nvPr/>
          </p:nvSpPr>
          <p:spPr>
            <a:xfrm>
              <a:off x="7571283" y="3086998"/>
              <a:ext cx="97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15 €</a:t>
              </a:r>
            </a:p>
          </p:txBody>
        </p:sp>
        <p:sp>
          <p:nvSpPr>
            <p:cNvPr id="40" name="Rectangle: Rounded Corners 39">
              <a:extLst>
                <a:ext uri="{FF2B5EF4-FFF2-40B4-BE49-F238E27FC236}">
                  <a16:creationId xmlns:a16="http://schemas.microsoft.com/office/drawing/2014/main" id="{DE1ACF81-4815-EA73-14EE-14E3AAF22BA4}"/>
                </a:ext>
              </a:extLst>
            </p:cNvPr>
            <p:cNvSpPr/>
            <p:nvPr/>
          </p:nvSpPr>
          <p:spPr>
            <a:xfrm>
              <a:off x="6453889" y="3086998"/>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Red</a:t>
              </a:r>
            </a:p>
          </p:txBody>
        </p:sp>
        <p:sp>
          <p:nvSpPr>
            <p:cNvPr id="41" name="Rectangle: Rounded Corners 40">
              <a:extLst>
                <a:ext uri="{FF2B5EF4-FFF2-40B4-BE49-F238E27FC236}">
                  <a16:creationId xmlns:a16="http://schemas.microsoft.com/office/drawing/2014/main" id="{535A6F7D-FE58-5CD6-A4D0-8FC2769CF13D}"/>
                </a:ext>
              </a:extLst>
            </p:cNvPr>
            <p:cNvSpPr/>
            <p:nvPr/>
          </p:nvSpPr>
          <p:spPr>
            <a:xfrm>
              <a:off x="1661710" y="3086998"/>
              <a:ext cx="154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13:10</a:t>
              </a:r>
            </a:p>
          </p:txBody>
        </p:sp>
        <p:sp>
          <p:nvSpPr>
            <p:cNvPr id="47" name="Rectangle: Rounded Corners 46">
              <a:extLst>
                <a:ext uri="{FF2B5EF4-FFF2-40B4-BE49-F238E27FC236}">
                  <a16:creationId xmlns:a16="http://schemas.microsoft.com/office/drawing/2014/main" id="{8C6BF771-1F9C-8765-E555-40E4BEAC9C00}"/>
                </a:ext>
              </a:extLst>
            </p:cNvPr>
            <p:cNvSpPr/>
            <p:nvPr/>
          </p:nvSpPr>
          <p:spPr>
            <a:xfrm>
              <a:off x="3319103" y="3086998"/>
              <a:ext cx="1224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14:50</a:t>
              </a:r>
            </a:p>
          </p:txBody>
        </p:sp>
      </p:grpSp>
      <p:grpSp>
        <p:nvGrpSpPr>
          <p:cNvPr id="68" name="Group 67">
            <a:extLst>
              <a:ext uri="{FF2B5EF4-FFF2-40B4-BE49-F238E27FC236}">
                <a16:creationId xmlns:a16="http://schemas.microsoft.com/office/drawing/2014/main" id="{2441068E-0555-EFE3-7B75-297D42D805F8}"/>
              </a:ext>
            </a:extLst>
          </p:cNvPr>
          <p:cNvGrpSpPr/>
          <p:nvPr/>
        </p:nvGrpSpPr>
        <p:grpSpPr>
          <a:xfrm>
            <a:off x="544317" y="3667301"/>
            <a:ext cx="7998966" cy="540000"/>
            <a:chOff x="544317" y="3799567"/>
            <a:chExt cx="7998966" cy="540000"/>
          </a:xfrm>
        </p:grpSpPr>
        <p:sp>
          <p:nvSpPr>
            <p:cNvPr id="49" name="Rectangle: Rounded Corners 48">
              <a:extLst>
                <a:ext uri="{FF2B5EF4-FFF2-40B4-BE49-F238E27FC236}">
                  <a16:creationId xmlns:a16="http://schemas.microsoft.com/office/drawing/2014/main" id="{03EC63FA-17A1-EC99-AB89-855DD5683B56}"/>
                </a:ext>
              </a:extLst>
            </p:cNvPr>
            <p:cNvSpPr/>
            <p:nvPr/>
          </p:nvSpPr>
          <p:spPr>
            <a:xfrm>
              <a:off x="544317" y="3799567"/>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A003</a:t>
              </a:r>
            </a:p>
          </p:txBody>
        </p:sp>
        <p:sp>
          <p:nvSpPr>
            <p:cNvPr id="50" name="Rectangle: Rounded Corners 49">
              <a:extLst>
                <a:ext uri="{FF2B5EF4-FFF2-40B4-BE49-F238E27FC236}">
                  <a16:creationId xmlns:a16="http://schemas.microsoft.com/office/drawing/2014/main" id="{26B4BBAD-0484-C4E6-869E-D09966718501}"/>
                </a:ext>
              </a:extLst>
            </p:cNvPr>
            <p:cNvSpPr/>
            <p:nvPr/>
          </p:nvSpPr>
          <p:spPr>
            <a:xfrm>
              <a:off x="4652496" y="3799567"/>
              <a:ext cx="169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Rome</a:t>
              </a:r>
            </a:p>
          </p:txBody>
        </p:sp>
        <p:sp>
          <p:nvSpPr>
            <p:cNvPr id="51" name="Rectangle: Rounded Corners 50">
              <a:extLst>
                <a:ext uri="{FF2B5EF4-FFF2-40B4-BE49-F238E27FC236}">
                  <a16:creationId xmlns:a16="http://schemas.microsoft.com/office/drawing/2014/main" id="{BF3E1737-E3D9-7D52-88D1-53DE9F7BF5F2}"/>
                </a:ext>
              </a:extLst>
            </p:cNvPr>
            <p:cNvSpPr/>
            <p:nvPr/>
          </p:nvSpPr>
          <p:spPr>
            <a:xfrm>
              <a:off x="7571283" y="3799567"/>
              <a:ext cx="97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33 €</a:t>
              </a:r>
            </a:p>
          </p:txBody>
        </p:sp>
        <p:sp>
          <p:nvSpPr>
            <p:cNvPr id="52" name="Rectangle: Rounded Corners 51">
              <a:extLst>
                <a:ext uri="{FF2B5EF4-FFF2-40B4-BE49-F238E27FC236}">
                  <a16:creationId xmlns:a16="http://schemas.microsoft.com/office/drawing/2014/main" id="{9381EA84-9510-2D6F-8E74-CE4AB26C9138}"/>
                </a:ext>
              </a:extLst>
            </p:cNvPr>
            <p:cNvSpPr/>
            <p:nvPr/>
          </p:nvSpPr>
          <p:spPr>
            <a:xfrm>
              <a:off x="6453889" y="3799567"/>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1800"/>
                </a:lnSpc>
                <a:spcBef>
                  <a:spcPts val="1200"/>
                </a:spcBef>
                <a:spcAft>
                  <a:spcPts val="0"/>
                </a:spcAft>
                <a:buSzPct val="100000"/>
              </a:pPr>
              <a:r>
                <a:rPr lang="en-US" sz="1600" dirty="0">
                  <a:solidFill>
                    <a:srgbClr val="232321"/>
                  </a:solidFill>
                  <a:latin typeface="Roboto" panose="02000000000000000000" pitchFamily="2" charset="0"/>
                </a:rPr>
                <a:t>White-Bullet</a:t>
              </a:r>
            </a:p>
          </p:txBody>
        </p:sp>
        <p:sp>
          <p:nvSpPr>
            <p:cNvPr id="53" name="Rectangle: Rounded Corners 52">
              <a:extLst>
                <a:ext uri="{FF2B5EF4-FFF2-40B4-BE49-F238E27FC236}">
                  <a16:creationId xmlns:a16="http://schemas.microsoft.com/office/drawing/2014/main" id="{17AA45D0-050E-EA83-7CA2-42ABA420CD63}"/>
                </a:ext>
              </a:extLst>
            </p:cNvPr>
            <p:cNvSpPr/>
            <p:nvPr/>
          </p:nvSpPr>
          <p:spPr>
            <a:xfrm>
              <a:off x="1661710" y="3799567"/>
              <a:ext cx="154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13:40</a:t>
              </a:r>
            </a:p>
          </p:txBody>
        </p:sp>
        <p:sp>
          <p:nvSpPr>
            <p:cNvPr id="54" name="Rectangle: Rounded Corners 53">
              <a:extLst>
                <a:ext uri="{FF2B5EF4-FFF2-40B4-BE49-F238E27FC236}">
                  <a16:creationId xmlns:a16="http://schemas.microsoft.com/office/drawing/2014/main" id="{7ED9EC13-BDDA-1F84-1B7B-C89F196AB29B}"/>
                </a:ext>
              </a:extLst>
            </p:cNvPr>
            <p:cNvSpPr/>
            <p:nvPr/>
          </p:nvSpPr>
          <p:spPr>
            <a:xfrm>
              <a:off x="3319103" y="3799567"/>
              <a:ext cx="1224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14:55</a:t>
              </a:r>
            </a:p>
          </p:txBody>
        </p:sp>
      </p:grpSp>
      <p:grpSp>
        <p:nvGrpSpPr>
          <p:cNvPr id="69" name="Group 68">
            <a:extLst>
              <a:ext uri="{FF2B5EF4-FFF2-40B4-BE49-F238E27FC236}">
                <a16:creationId xmlns:a16="http://schemas.microsoft.com/office/drawing/2014/main" id="{5AB144A6-7164-1137-EA26-83C97F401627}"/>
              </a:ext>
            </a:extLst>
          </p:cNvPr>
          <p:cNvGrpSpPr/>
          <p:nvPr/>
        </p:nvGrpSpPr>
        <p:grpSpPr>
          <a:xfrm>
            <a:off x="544317" y="4313737"/>
            <a:ext cx="7998966" cy="540000"/>
            <a:chOff x="544317" y="4512135"/>
            <a:chExt cx="7998966" cy="540000"/>
          </a:xfrm>
        </p:grpSpPr>
        <p:sp>
          <p:nvSpPr>
            <p:cNvPr id="56" name="Rectangle: Rounded Corners 55">
              <a:extLst>
                <a:ext uri="{FF2B5EF4-FFF2-40B4-BE49-F238E27FC236}">
                  <a16:creationId xmlns:a16="http://schemas.microsoft.com/office/drawing/2014/main" id="{5F8188C5-878D-C6D3-8BE1-6CA035293A26}"/>
                </a:ext>
              </a:extLst>
            </p:cNvPr>
            <p:cNvSpPr/>
            <p:nvPr/>
          </p:nvSpPr>
          <p:spPr>
            <a:xfrm>
              <a:off x="544317" y="4512135"/>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A004</a:t>
              </a:r>
            </a:p>
          </p:txBody>
        </p:sp>
        <p:sp>
          <p:nvSpPr>
            <p:cNvPr id="57" name="Rectangle: Rounded Corners 56">
              <a:extLst>
                <a:ext uri="{FF2B5EF4-FFF2-40B4-BE49-F238E27FC236}">
                  <a16:creationId xmlns:a16="http://schemas.microsoft.com/office/drawing/2014/main" id="{F563E6F2-0B95-4419-D0ED-9168CF4292E8}"/>
                </a:ext>
              </a:extLst>
            </p:cNvPr>
            <p:cNvSpPr/>
            <p:nvPr/>
          </p:nvSpPr>
          <p:spPr>
            <a:xfrm>
              <a:off x="4652496" y="4512135"/>
              <a:ext cx="169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Rome</a:t>
              </a:r>
            </a:p>
          </p:txBody>
        </p:sp>
        <p:sp>
          <p:nvSpPr>
            <p:cNvPr id="58" name="Rectangle: Rounded Corners 57">
              <a:extLst>
                <a:ext uri="{FF2B5EF4-FFF2-40B4-BE49-F238E27FC236}">
                  <a16:creationId xmlns:a16="http://schemas.microsoft.com/office/drawing/2014/main" id="{5B4E8D25-EF4C-8DDA-78D2-E76564970862}"/>
                </a:ext>
              </a:extLst>
            </p:cNvPr>
            <p:cNvSpPr/>
            <p:nvPr/>
          </p:nvSpPr>
          <p:spPr>
            <a:xfrm>
              <a:off x="7571283" y="4512135"/>
              <a:ext cx="97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38 €</a:t>
              </a:r>
            </a:p>
          </p:txBody>
        </p:sp>
        <p:sp>
          <p:nvSpPr>
            <p:cNvPr id="59" name="Rectangle: Rounded Corners 58">
              <a:extLst>
                <a:ext uri="{FF2B5EF4-FFF2-40B4-BE49-F238E27FC236}">
                  <a16:creationId xmlns:a16="http://schemas.microsoft.com/office/drawing/2014/main" id="{B1808ECD-8225-8BDF-0B5F-67D9D9BFF1DF}"/>
                </a:ext>
              </a:extLst>
            </p:cNvPr>
            <p:cNvSpPr/>
            <p:nvPr/>
          </p:nvSpPr>
          <p:spPr>
            <a:xfrm>
              <a:off x="6453889" y="4512135"/>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1800"/>
                </a:lnSpc>
                <a:spcBef>
                  <a:spcPts val="1200"/>
                </a:spcBef>
                <a:spcAft>
                  <a:spcPts val="0"/>
                </a:spcAft>
                <a:buSzPct val="100000"/>
              </a:pPr>
              <a:r>
                <a:rPr lang="en-US" sz="1600" dirty="0">
                  <a:solidFill>
                    <a:srgbClr val="232321"/>
                  </a:solidFill>
                  <a:latin typeface="Roboto" panose="02000000000000000000" pitchFamily="2" charset="0"/>
                </a:rPr>
                <a:t>White-Bullet</a:t>
              </a:r>
            </a:p>
          </p:txBody>
        </p:sp>
        <p:sp>
          <p:nvSpPr>
            <p:cNvPr id="60" name="Rectangle: Rounded Corners 59">
              <a:extLst>
                <a:ext uri="{FF2B5EF4-FFF2-40B4-BE49-F238E27FC236}">
                  <a16:creationId xmlns:a16="http://schemas.microsoft.com/office/drawing/2014/main" id="{A29E8D0F-63A2-9334-2BCC-E587A153E6BE}"/>
                </a:ext>
              </a:extLst>
            </p:cNvPr>
            <p:cNvSpPr/>
            <p:nvPr/>
          </p:nvSpPr>
          <p:spPr>
            <a:xfrm>
              <a:off x="1661710" y="4512135"/>
              <a:ext cx="154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14:00</a:t>
              </a:r>
            </a:p>
          </p:txBody>
        </p:sp>
        <p:sp>
          <p:nvSpPr>
            <p:cNvPr id="61" name="Rectangle: Rounded Corners 60">
              <a:extLst>
                <a:ext uri="{FF2B5EF4-FFF2-40B4-BE49-F238E27FC236}">
                  <a16:creationId xmlns:a16="http://schemas.microsoft.com/office/drawing/2014/main" id="{90F41A84-C634-F904-D323-25DC9901AABC}"/>
                </a:ext>
              </a:extLst>
            </p:cNvPr>
            <p:cNvSpPr/>
            <p:nvPr/>
          </p:nvSpPr>
          <p:spPr>
            <a:xfrm>
              <a:off x="3319103" y="4512135"/>
              <a:ext cx="1224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15:15</a:t>
              </a:r>
            </a:p>
          </p:txBody>
        </p:sp>
      </p:grpSp>
    </p:spTree>
    <p:extLst>
      <p:ext uri="{BB962C8B-B14F-4D97-AF65-F5344CB8AC3E}">
        <p14:creationId xmlns:p14="http://schemas.microsoft.com/office/powerpoint/2010/main" val="358837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9CA432-E9CB-6DEF-99BE-7ECD9D0E68D1}"/>
              </a:ext>
            </a:extLst>
          </p:cNvPr>
          <p:cNvSpPr txBox="1"/>
          <p:nvPr/>
        </p:nvSpPr>
        <p:spPr>
          <a:xfrm>
            <a:off x="519133" y="1739605"/>
            <a:ext cx="8105734" cy="4660571"/>
          </a:xfrm>
          <a:prstGeom prst="rect">
            <a:avLst/>
          </a:prstGeom>
          <a:noFill/>
        </p:spPr>
        <p:txBody>
          <a:bodyPr wrap="square">
            <a:spAutoFit/>
          </a:bodyPr>
          <a:lstStyle/>
          <a:p>
            <a:pPr>
              <a:lnSpc>
                <a:spcPts val="2700"/>
              </a:lnSpc>
            </a:pPr>
            <a:r>
              <a:rPr lang="en-US" b="1" dirty="0">
                <a:solidFill>
                  <a:srgbClr val="00456C"/>
                </a:solidFill>
                <a:latin typeface="Roboto" panose="02000000000000000000" pitchFamily="2" charset="0"/>
                <a:ea typeface="Roboto" panose="02000000000000000000" pitchFamily="2" charset="0"/>
              </a:rPr>
              <a:t>Customer: </a:t>
            </a:r>
            <a:r>
              <a:rPr lang="en-US" dirty="0">
                <a:solidFill>
                  <a:srgbClr val="00456C"/>
                </a:solidFill>
                <a:latin typeface="Roboto" panose="02000000000000000000" pitchFamily="2" charset="0"/>
                <a:ea typeface="Roboto" panose="02000000000000000000" pitchFamily="2" charset="0"/>
              </a:rPr>
              <a:t>Hi there, two tickets __ Rome, please.</a:t>
            </a:r>
          </a:p>
          <a:p>
            <a:pPr>
              <a:lnSpc>
                <a:spcPts val="2700"/>
              </a:lnSpc>
              <a:spcBef>
                <a:spcPts val="1200"/>
              </a:spcBef>
            </a:pPr>
            <a:r>
              <a:rPr lang="en-US" b="1" dirty="0">
                <a:solidFill>
                  <a:srgbClr val="80BA2A"/>
                </a:solidFill>
                <a:latin typeface="Roboto" panose="02000000000000000000" pitchFamily="2" charset="0"/>
                <a:ea typeface="Roboto" panose="02000000000000000000" pitchFamily="2" charset="0"/>
              </a:rPr>
              <a:t>Clerk: </a:t>
            </a:r>
            <a:r>
              <a:rPr lang="en-US" dirty="0">
                <a:solidFill>
                  <a:srgbClr val="80BA2A"/>
                </a:solidFill>
                <a:latin typeface="Roboto" panose="02000000000000000000" pitchFamily="2" charset="0"/>
                <a:ea typeface="Roboto" panose="02000000000000000000" pitchFamily="2" charset="0"/>
              </a:rPr>
              <a:t>No problem. We have a red train __________ at 13:10, and white train at 13:30. The first one is a slower train, and the second is a ______ train. </a:t>
            </a:r>
          </a:p>
          <a:p>
            <a:pPr>
              <a:lnSpc>
                <a:spcPts val="2700"/>
              </a:lnSpc>
              <a:spcBef>
                <a:spcPts val="1200"/>
              </a:spcBef>
            </a:pPr>
            <a:r>
              <a:rPr lang="en-US" b="1" dirty="0">
                <a:solidFill>
                  <a:srgbClr val="00456C"/>
                </a:solidFill>
                <a:latin typeface="Roboto" panose="02000000000000000000" pitchFamily="2" charset="0"/>
                <a:ea typeface="Roboto" panose="02000000000000000000" pitchFamily="2" charset="0"/>
              </a:rPr>
              <a:t>Customer: </a:t>
            </a:r>
            <a:r>
              <a:rPr lang="en-US" dirty="0">
                <a:solidFill>
                  <a:srgbClr val="00456C"/>
                </a:solidFill>
                <a:latin typeface="Roboto" panose="02000000000000000000" pitchFamily="2" charset="0"/>
                <a:ea typeface="Roboto" panose="02000000000000000000" pitchFamily="2" charset="0"/>
              </a:rPr>
              <a:t>How much does each cost? </a:t>
            </a:r>
          </a:p>
          <a:p>
            <a:pPr lvl="0">
              <a:spcBef>
                <a:spcPts val="1200"/>
              </a:spcBef>
            </a:pPr>
            <a:r>
              <a:rPr lang="en-US" b="1" dirty="0">
                <a:solidFill>
                  <a:srgbClr val="80BA2A"/>
                </a:solidFill>
                <a:latin typeface="Roboto" panose="02000000000000000000" pitchFamily="2" charset="0"/>
                <a:ea typeface="Roboto" panose="02000000000000000000" pitchFamily="2" charset="0"/>
              </a:rPr>
              <a:t>Clerk: </a:t>
            </a:r>
            <a:r>
              <a:rPr lang="en-US" dirty="0">
                <a:solidFill>
                  <a:srgbClr val="80BA2A"/>
                </a:solidFill>
                <a:latin typeface="Roboto" panose="02000000000000000000" pitchFamily="2" charset="0"/>
                <a:ea typeface="Roboto" panose="02000000000000000000" pitchFamily="2" charset="0"/>
              </a:rPr>
              <a:t>The slower train is _____, and the bullet is 33 </a:t>
            </a:r>
            <a:r>
              <a:rPr lang="en-US" sz="1873" dirty="0">
                <a:solidFill>
                  <a:srgbClr val="80BA2A"/>
                </a:solidFill>
                <a:highlight>
                  <a:srgbClr val="FFFFFF"/>
                </a:highlight>
                <a:latin typeface="Roboto" panose="02000000000000000000" pitchFamily="2" charset="0"/>
                <a:ea typeface="Roboto" panose="02000000000000000000" pitchFamily="2" charset="0"/>
              </a:rPr>
              <a:t>€</a:t>
            </a:r>
            <a:r>
              <a:rPr lang="en-US" sz="2623" dirty="0">
                <a:solidFill>
                  <a:srgbClr val="80BA2A"/>
                </a:solidFill>
                <a:latin typeface="Roboto" panose="02000000000000000000" pitchFamily="2" charset="0"/>
                <a:ea typeface="Roboto" panose="02000000000000000000" pitchFamily="2" charset="0"/>
              </a:rPr>
              <a:t>.</a:t>
            </a:r>
            <a:r>
              <a:rPr lang="en-US" dirty="0">
                <a:solidFill>
                  <a:srgbClr val="80BA2A"/>
                </a:solidFill>
                <a:latin typeface="Roboto" panose="02000000000000000000" pitchFamily="2" charset="0"/>
                <a:ea typeface="Roboto" panose="02000000000000000000" pitchFamily="2" charset="0"/>
              </a:rPr>
              <a:t> </a:t>
            </a:r>
          </a:p>
          <a:p>
            <a:pPr>
              <a:lnSpc>
                <a:spcPts val="2700"/>
              </a:lnSpc>
              <a:spcBef>
                <a:spcPts val="1200"/>
              </a:spcBef>
            </a:pPr>
            <a:r>
              <a:rPr lang="en-US" b="1" dirty="0">
                <a:solidFill>
                  <a:srgbClr val="00456C"/>
                </a:solidFill>
                <a:latin typeface="Roboto" panose="02000000000000000000" pitchFamily="2" charset="0"/>
                <a:ea typeface="Roboto" panose="02000000000000000000" pitchFamily="2" charset="0"/>
              </a:rPr>
              <a:t>Customer: </a:t>
            </a:r>
            <a:r>
              <a:rPr lang="en-US" dirty="0">
                <a:solidFill>
                  <a:srgbClr val="00456C"/>
                </a:solidFill>
                <a:latin typeface="Roboto" panose="02000000000000000000" pitchFamily="2" charset="0"/>
                <a:ea typeface="Roboto" panose="02000000000000000000" pitchFamily="2" charset="0"/>
              </a:rPr>
              <a:t>I think I’ll _____ the bullet train. I’m in a hurry. Two _______ for the 13:30 train. </a:t>
            </a:r>
          </a:p>
          <a:p>
            <a:pPr>
              <a:lnSpc>
                <a:spcPts val="2700"/>
              </a:lnSpc>
              <a:spcBef>
                <a:spcPts val="1200"/>
              </a:spcBef>
            </a:pPr>
            <a:r>
              <a:rPr lang="en-US" b="1" dirty="0">
                <a:solidFill>
                  <a:srgbClr val="80BA2A"/>
                </a:solidFill>
                <a:latin typeface="Roboto" panose="02000000000000000000" pitchFamily="2" charset="0"/>
                <a:ea typeface="Roboto" panose="02000000000000000000" pitchFamily="2" charset="0"/>
              </a:rPr>
              <a:t>Clerk: </a:t>
            </a:r>
            <a:r>
              <a:rPr lang="en-US" dirty="0">
                <a:solidFill>
                  <a:srgbClr val="80BA2A"/>
                </a:solidFill>
                <a:latin typeface="Roboto" panose="02000000000000000000" pitchFamily="2" charset="0"/>
                <a:ea typeface="Roboto" panose="02000000000000000000" pitchFamily="2" charset="0"/>
              </a:rPr>
              <a:t>No problem, here are your tickets. </a:t>
            </a:r>
          </a:p>
          <a:p>
            <a:pPr lvl="0">
              <a:lnSpc>
                <a:spcPts val="2700"/>
              </a:lnSpc>
              <a:spcBef>
                <a:spcPts val="1200"/>
              </a:spcBef>
            </a:pPr>
            <a:r>
              <a:rPr lang="en-US" b="1" dirty="0">
                <a:solidFill>
                  <a:srgbClr val="00456C"/>
                </a:solidFill>
                <a:latin typeface="Roboto" panose="02000000000000000000" pitchFamily="2" charset="0"/>
                <a:ea typeface="Roboto" panose="02000000000000000000" pitchFamily="2" charset="0"/>
              </a:rPr>
              <a:t>Customer: </a:t>
            </a:r>
            <a:r>
              <a:rPr lang="en-GB" dirty="0">
                <a:solidFill>
                  <a:srgbClr val="00456C"/>
                </a:solidFill>
                <a:latin typeface="Roboto" panose="02000000000000000000" pitchFamily="2" charset="0"/>
                <a:ea typeface="Roboto" panose="02000000000000000000" pitchFamily="2" charset="0"/>
              </a:rPr>
              <a:t>Thank you. Is the train __________? </a:t>
            </a:r>
          </a:p>
          <a:p>
            <a:pPr lvl="0">
              <a:lnSpc>
                <a:spcPts val="2700"/>
              </a:lnSpc>
              <a:spcBef>
                <a:spcPts val="1200"/>
              </a:spcBef>
            </a:pPr>
            <a:r>
              <a:rPr lang="en-US" b="1" dirty="0">
                <a:solidFill>
                  <a:srgbClr val="80BA2A"/>
                </a:solidFill>
                <a:latin typeface="Roboto" panose="02000000000000000000" pitchFamily="2" charset="0"/>
                <a:ea typeface="Roboto" panose="02000000000000000000" pitchFamily="2" charset="0"/>
              </a:rPr>
              <a:t>Clerk: </a:t>
            </a:r>
            <a:r>
              <a:rPr lang="en-GB" dirty="0">
                <a:solidFill>
                  <a:srgbClr val="80BA2A"/>
                </a:solidFill>
                <a:latin typeface="Roboto" panose="02000000000000000000" pitchFamily="2" charset="0"/>
                <a:ea typeface="Roboto" panose="02000000000000000000" pitchFamily="2" charset="0"/>
              </a:rPr>
              <a:t>Correct, there are no stops on the way to Rome</a:t>
            </a:r>
            <a:r>
              <a:rPr lang="en-US" dirty="0">
                <a:solidFill>
                  <a:srgbClr val="80BA2A"/>
                </a:solidFill>
                <a:latin typeface="Roboto" panose="02000000000000000000" pitchFamily="2" charset="0"/>
                <a:ea typeface="Roboto" panose="02000000000000000000" pitchFamily="2" charset="0"/>
              </a:rPr>
              <a:t>.</a:t>
            </a:r>
            <a:endParaRPr lang="en-GB" sz="2000" dirty="0">
              <a:solidFill>
                <a:srgbClr val="80BA2A"/>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F7545254-9F65-87DF-FFA1-368CB23CF43E}"/>
              </a:ext>
            </a:extLst>
          </p:cNvPr>
          <p:cNvSpPr txBox="1"/>
          <p:nvPr/>
        </p:nvSpPr>
        <p:spPr>
          <a:xfrm>
            <a:off x="310551" y="448254"/>
            <a:ext cx="8488392" cy="461665"/>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Read the following text. Fill in the blanks.</a:t>
            </a:r>
            <a:endParaRPr lang="en-GB" sz="1600" b="1" dirty="0">
              <a:solidFill>
                <a:srgbClr val="00456C"/>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7283F5AA-0897-A19D-66BC-21D7CE8BE374}"/>
              </a:ext>
            </a:extLst>
          </p:cNvPr>
          <p:cNvSpPr txBox="1"/>
          <p:nvPr/>
        </p:nvSpPr>
        <p:spPr>
          <a:xfrm>
            <a:off x="4519671" y="2210537"/>
            <a:ext cx="1182393"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departing</a:t>
            </a:r>
            <a:endParaRPr lang="en-GB" sz="2000" dirty="0">
              <a:solidFill>
                <a:srgbClr val="CA095B"/>
              </a:solidFill>
              <a:latin typeface="Roboto" panose="02000000000000000000" pitchFamily="2" charset="0"/>
              <a:ea typeface="Roboto" panose="02000000000000000000" pitchFamily="2" charset="0"/>
            </a:endParaRPr>
          </a:p>
        </p:txBody>
      </p:sp>
      <p:sp>
        <p:nvSpPr>
          <p:cNvPr id="6" name="Rectangle: Rounded Corners 5">
            <a:extLst>
              <a:ext uri="{FF2B5EF4-FFF2-40B4-BE49-F238E27FC236}">
                <a16:creationId xmlns:a16="http://schemas.microsoft.com/office/drawing/2014/main" id="{1519E158-A642-DADC-451D-128F2EC3814A}"/>
              </a:ext>
            </a:extLst>
          </p:cNvPr>
          <p:cNvSpPr/>
          <p:nvPr/>
        </p:nvSpPr>
        <p:spPr>
          <a:xfrm>
            <a:off x="3860653" y="1050305"/>
            <a:ext cx="976396"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bullet</a:t>
            </a:r>
          </a:p>
        </p:txBody>
      </p:sp>
      <p:sp>
        <p:nvSpPr>
          <p:cNvPr id="10" name="Rectangle: Rounded Corners 9">
            <a:extLst>
              <a:ext uri="{FF2B5EF4-FFF2-40B4-BE49-F238E27FC236}">
                <a16:creationId xmlns:a16="http://schemas.microsoft.com/office/drawing/2014/main" id="{9F82DB7C-77C2-3106-C765-04EE166C8742}"/>
              </a:ext>
            </a:extLst>
          </p:cNvPr>
          <p:cNvSpPr/>
          <p:nvPr/>
        </p:nvSpPr>
        <p:spPr>
          <a:xfrm>
            <a:off x="4947305" y="1050305"/>
            <a:ext cx="1020924"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tickets</a:t>
            </a:r>
          </a:p>
        </p:txBody>
      </p:sp>
      <p:sp>
        <p:nvSpPr>
          <p:cNvPr id="11" name="Rectangle: Rounded Corners 10">
            <a:extLst>
              <a:ext uri="{FF2B5EF4-FFF2-40B4-BE49-F238E27FC236}">
                <a16:creationId xmlns:a16="http://schemas.microsoft.com/office/drawing/2014/main" id="{E53C9C5E-C829-D02E-A170-77A42C0720B0}"/>
              </a:ext>
            </a:extLst>
          </p:cNvPr>
          <p:cNvSpPr/>
          <p:nvPr/>
        </p:nvSpPr>
        <p:spPr>
          <a:xfrm>
            <a:off x="2920352" y="1050305"/>
            <a:ext cx="830045"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15 €</a:t>
            </a:r>
          </a:p>
        </p:txBody>
      </p:sp>
      <p:sp>
        <p:nvSpPr>
          <p:cNvPr id="12" name="Rectangle: Rounded Corners 11">
            <a:extLst>
              <a:ext uri="{FF2B5EF4-FFF2-40B4-BE49-F238E27FC236}">
                <a16:creationId xmlns:a16="http://schemas.microsoft.com/office/drawing/2014/main" id="{66EC0BB4-C246-CCA1-FBDC-4FAD3DF302B3}"/>
              </a:ext>
            </a:extLst>
          </p:cNvPr>
          <p:cNvSpPr/>
          <p:nvPr/>
        </p:nvSpPr>
        <p:spPr>
          <a:xfrm>
            <a:off x="1447348" y="1050305"/>
            <a:ext cx="1362748"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non-stop</a:t>
            </a:r>
          </a:p>
        </p:txBody>
      </p:sp>
      <p:sp>
        <p:nvSpPr>
          <p:cNvPr id="13" name="Rectangle: Rounded Corners 12">
            <a:extLst>
              <a:ext uri="{FF2B5EF4-FFF2-40B4-BE49-F238E27FC236}">
                <a16:creationId xmlns:a16="http://schemas.microsoft.com/office/drawing/2014/main" id="{7F0E33B9-004F-C6B8-C4B1-A3393B7623FD}"/>
              </a:ext>
            </a:extLst>
          </p:cNvPr>
          <p:cNvSpPr/>
          <p:nvPr/>
        </p:nvSpPr>
        <p:spPr>
          <a:xfrm>
            <a:off x="705603" y="1050305"/>
            <a:ext cx="631489"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to</a:t>
            </a:r>
          </a:p>
        </p:txBody>
      </p:sp>
      <p:sp>
        <p:nvSpPr>
          <p:cNvPr id="15" name="Rectangle: Rounded Corners 14">
            <a:extLst>
              <a:ext uri="{FF2B5EF4-FFF2-40B4-BE49-F238E27FC236}">
                <a16:creationId xmlns:a16="http://schemas.microsoft.com/office/drawing/2014/main" id="{848A7864-BF59-747F-8201-3D92491F9D22}"/>
              </a:ext>
            </a:extLst>
          </p:cNvPr>
          <p:cNvSpPr/>
          <p:nvPr/>
        </p:nvSpPr>
        <p:spPr>
          <a:xfrm>
            <a:off x="6078485" y="1050305"/>
            <a:ext cx="1332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departing</a:t>
            </a:r>
          </a:p>
        </p:txBody>
      </p:sp>
      <p:sp>
        <p:nvSpPr>
          <p:cNvPr id="16" name="TextBox 15">
            <a:extLst>
              <a:ext uri="{FF2B5EF4-FFF2-40B4-BE49-F238E27FC236}">
                <a16:creationId xmlns:a16="http://schemas.microsoft.com/office/drawing/2014/main" id="{EC8EBA04-C7CD-1C54-674E-66A32CE8859D}"/>
              </a:ext>
            </a:extLst>
          </p:cNvPr>
          <p:cNvSpPr txBox="1"/>
          <p:nvPr/>
        </p:nvSpPr>
        <p:spPr>
          <a:xfrm>
            <a:off x="3714848" y="1714118"/>
            <a:ext cx="443084"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to</a:t>
            </a:r>
            <a:endParaRPr lang="en-GB" sz="2000" dirty="0">
              <a:solidFill>
                <a:srgbClr val="CA095B"/>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0972B4A-6EB2-8B8D-9753-40EA92D2EE34}"/>
              </a:ext>
            </a:extLst>
          </p:cNvPr>
          <p:cNvSpPr txBox="1"/>
          <p:nvPr/>
        </p:nvSpPr>
        <p:spPr>
          <a:xfrm>
            <a:off x="6291106" y="2551257"/>
            <a:ext cx="894007" cy="416140"/>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bullet</a:t>
            </a:r>
            <a:endParaRPr lang="en-GB" sz="2000" dirty="0">
              <a:solidFill>
                <a:srgbClr val="CA095B"/>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4252ACDD-9223-62E8-EB91-9FE136C68668}"/>
              </a:ext>
            </a:extLst>
          </p:cNvPr>
          <p:cNvSpPr txBox="1"/>
          <p:nvPr/>
        </p:nvSpPr>
        <p:spPr>
          <a:xfrm>
            <a:off x="3107090" y="3601522"/>
            <a:ext cx="719993"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15 €</a:t>
            </a:r>
            <a:endParaRPr lang="en-GB" sz="2000" dirty="0">
              <a:solidFill>
                <a:srgbClr val="CA095B"/>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C3F212A9-1DBA-CB5B-D0F0-2D9156287D39}"/>
              </a:ext>
            </a:extLst>
          </p:cNvPr>
          <p:cNvSpPr/>
          <p:nvPr/>
        </p:nvSpPr>
        <p:spPr>
          <a:xfrm>
            <a:off x="7520739" y="1050305"/>
            <a:ext cx="830045"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take</a:t>
            </a:r>
          </a:p>
        </p:txBody>
      </p:sp>
      <p:sp>
        <p:nvSpPr>
          <p:cNvPr id="20" name="TextBox 19">
            <a:extLst>
              <a:ext uri="{FF2B5EF4-FFF2-40B4-BE49-F238E27FC236}">
                <a16:creationId xmlns:a16="http://schemas.microsoft.com/office/drawing/2014/main" id="{BEE1FAE8-3E96-9F18-8C3D-A2B8AE867A9D}"/>
              </a:ext>
            </a:extLst>
          </p:cNvPr>
          <p:cNvSpPr txBox="1"/>
          <p:nvPr/>
        </p:nvSpPr>
        <p:spPr>
          <a:xfrm>
            <a:off x="2641259" y="4097480"/>
            <a:ext cx="719993"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take</a:t>
            </a:r>
            <a:endParaRPr lang="en-GB" sz="2000" dirty="0">
              <a:solidFill>
                <a:srgbClr val="CA095B"/>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869412BD-1E03-9F31-1BE1-AC49721585CC}"/>
              </a:ext>
            </a:extLst>
          </p:cNvPr>
          <p:cNvSpPr txBox="1"/>
          <p:nvPr/>
        </p:nvSpPr>
        <p:spPr>
          <a:xfrm>
            <a:off x="6673401" y="4087142"/>
            <a:ext cx="894007"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tickets</a:t>
            </a:r>
            <a:endParaRPr lang="en-GB" sz="2000" dirty="0">
              <a:solidFill>
                <a:srgbClr val="CA095B"/>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46D6FD53-7C57-9BEF-1DED-748F94E03C4E}"/>
              </a:ext>
            </a:extLst>
          </p:cNvPr>
          <p:cNvSpPr txBox="1"/>
          <p:nvPr/>
        </p:nvSpPr>
        <p:spPr>
          <a:xfrm>
            <a:off x="4000306" y="5432463"/>
            <a:ext cx="1229648"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non-stop</a:t>
            </a:r>
            <a:endParaRPr lang="en-GB" sz="2000" dirty="0">
              <a:solidFill>
                <a:srgbClr val="CA095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82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train on the tracks in a valley&#10;&#10;Description automatically generated">
            <a:extLst>
              <a:ext uri="{FF2B5EF4-FFF2-40B4-BE49-F238E27FC236}">
                <a16:creationId xmlns:a16="http://schemas.microsoft.com/office/drawing/2014/main" id="{B28C63C4-417C-3C1F-0EC0-70E7C01199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453" y="4559641"/>
            <a:ext cx="8376983" cy="1910487"/>
          </a:xfrm>
          <a:prstGeom prst="rect">
            <a:avLst/>
          </a:prstGeom>
        </p:spPr>
      </p:pic>
      <p:sp>
        <p:nvSpPr>
          <p:cNvPr id="46" name="Rectangle: Rounded Corners 45">
            <a:extLst>
              <a:ext uri="{FF2B5EF4-FFF2-40B4-BE49-F238E27FC236}">
                <a16:creationId xmlns:a16="http://schemas.microsoft.com/office/drawing/2014/main" id="{7084D609-FD7C-4C63-0C8E-3E5A7B374CB6}"/>
              </a:ext>
            </a:extLst>
          </p:cNvPr>
          <p:cNvSpPr/>
          <p:nvPr/>
        </p:nvSpPr>
        <p:spPr>
          <a:xfrm>
            <a:off x="544317" y="1597768"/>
            <a:ext cx="1008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TRAIN CODE</a:t>
            </a:r>
          </a:p>
        </p:txBody>
      </p:sp>
      <p:sp>
        <p:nvSpPr>
          <p:cNvPr id="4" name="Oval 3">
            <a:extLst>
              <a:ext uri="{FF2B5EF4-FFF2-40B4-BE49-F238E27FC236}">
                <a16:creationId xmlns:a16="http://schemas.microsoft.com/office/drawing/2014/main" id="{A0C51BFC-33B5-258C-3B44-D534CF50C5B6}"/>
              </a:ext>
            </a:extLst>
          </p:cNvPr>
          <p:cNvSpPr/>
          <p:nvPr/>
        </p:nvSpPr>
        <p:spPr>
          <a:xfrm>
            <a:off x="5909094" y="6063438"/>
            <a:ext cx="2958860" cy="2958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5D7132F6-7AC9-9AC9-8D8A-3F29A8273417}"/>
              </a:ext>
            </a:extLst>
          </p:cNvPr>
          <p:cNvSpPr/>
          <p:nvPr/>
        </p:nvSpPr>
        <p:spPr>
          <a:xfrm>
            <a:off x="6302679" y="3913205"/>
            <a:ext cx="2841321" cy="28413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9E50CC46-D9F6-3EB8-B139-DC75F87ADA09}"/>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Divide into pairs. Study the timetable and </a:t>
            </a:r>
          </a:p>
          <a:p>
            <a:pPr algn="ctr"/>
            <a:r>
              <a:rPr lang="en-GB" sz="2400" b="1" dirty="0">
                <a:solidFill>
                  <a:srgbClr val="00456C"/>
                </a:solidFill>
                <a:latin typeface="Roboto" panose="02000000000000000000" pitchFamily="2" charset="0"/>
                <a:ea typeface="Roboto" panose="02000000000000000000" pitchFamily="2" charset="0"/>
              </a:rPr>
              <a:t>roleplay the situation.</a:t>
            </a:r>
            <a:endParaRPr lang="en-GB" sz="1600" b="1" dirty="0">
              <a:solidFill>
                <a:srgbClr val="00456C"/>
              </a:solidFill>
              <a:latin typeface="Roboto" panose="02000000000000000000" pitchFamily="2" charset="0"/>
              <a:ea typeface="Roboto" panose="02000000000000000000" pitchFamily="2" charset="0"/>
            </a:endParaRPr>
          </a:p>
        </p:txBody>
      </p:sp>
      <p:sp>
        <p:nvSpPr>
          <p:cNvPr id="14" name="Rectangle: Rounded Corners 13">
            <a:extLst>
              <a:ext uri="{FF2B5EF4-FFF2-40B4-BE49-F238E27FC236}">
                <a16:creationId xmlns:a16="http://schemas.microsoft.com/office/drawing/2014/main" id="{E6CDC77F-AF7F-BB2D-781F-AFE5CF50E8C8}"/>
              </a:ext>
            </a:extLst>
          </p:cNvPr>
          <p:cNvSpPr/>
          <p:nvPr/>
        </p:nvSpPr>
        <p:spPr>
          <a:xfrm>
            <a:off x="4652496" y="1597768"/>
            <a:ext cx="1692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b="1" dirty="0">
                <a:solidFill>
                  <a:srgbClr val="FDFDFD"/>
                </a:solidFill>
                <a:latin typeface="Roboto" panose="02000000000000000000" pitchFamily="2" charset="0"/>
              </a:rPr>
              <a:t>DESTINATION</a:t>
            </a:r>
          </a:p>
        </p:txBody>
      </p:sp>
      <p:sp>
        <p:nvSpPr>
          <p:cNvPr id="15" name="Rectangle: Rounded Corners 14">
            <a:extLst>
              <a:ext uri="{FF2B5EF4-FFF2-40B4-BE49-F238E27FC236}">
                <a16:creationId xmlns:a16="http://schemas.microsoft.com/office/drawing/2014/main" id="{BA4DE36C-937A-FEE5-D0C7-ECE882C40DAB}"/>
              </a:ext>
            </a:extLst>
          </p:cNvPr>
          <p:cNvSpPr/>
          <p:nvPr/>
        </p:nvSpPr>
        <p:spPr>
          <a:xfrm>
            <a:off x="7571283" y="1597768"/>
            <a:ext cx="972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b="1" dirty="0">
                <a:solidFill>
                  <a:srgbClr val="FDFDFD"/>
                </a:solidFill>
                <a:latin typeface="Roboto" panose="02000000000000000000" pitchFamily="2" charset="0"/>
              </a:rPr>
              <a:t>PRICE</a:t>
            </a:r>
          </a:p>
        </p:txBody>
      </p:sp>
      <p:sp>
        <p:nvSpPr>
          <p:cNvPr id="16" name="Rectangle: Rounded Corners 15">
            <a:extLst>
              <a:ext uri="{FF2B5EF4-FFF2-40B4-BE49-F238E27FC236}">
                <a16:creationId xmlns:a16="http://schemas.microsoft.com/office/drawing/2014/main" id="{81E8565D-ACC0-DD8C-AF14-8769DFE13DCD}"/>
              </a:ext>
            </a:extLst>
          </p:cNvPr>
          <p:cNvSpPr/>
          <p:nvPr/>
        </p:nvSpPr>
        <p:spPr>
          <a:xfrm>
            <a:off x="6453889" y="1597768"/>
            <a:ext cx="1008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TRAIN TYPE</a:t>
            </a:r>
          </a:p>
        </p:txBody>
      </p:sp>
      <p:sp>
        <p:nvSpPr>
          <p:cNvPr id="17" name="Rectangle: Rounded Corners 16">
            <a:extLst>
              <a:ext uri="{FF2B5EF4-FFF2-40B4-BE49-F238E27FC236}">
                <a16:creationId xmlns:a16="http://schemas.microsoft.com/office/drawing/2014/main" id="{80A150BD-9670-348C-193B-869F7A1729D1}"/>
              </a:ext>
            </a:extLst>
          </p:cNvPr>
          <p:cNvSpPr/>
          <p:nvPr/>
        </p:nvSpPr>
        <p:spPr>
          <a:xfrm>
            <a:off x="1661710" y="1597768"/>
            <a:ext cx="1548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DEPARTURE TIME</a:t>
            </a:r>
          </a:p>
        </p:txBody>
      </p:sp>
      <p:sp>
        <p:nvSpPr>
          <p:cNvPr id="19" name="Rectangle: Rounded Corners 18">
            <a:extLst>
              <a:ext uri="{FF2B5EF4-FFF2-40B4-BE49-F238E27FC236}">
                <a16:creationId xmlns:a16="http://schemas.microsoft.com/office/drawing/2014/main" id="{400BE55E-8F40-9605-D8E1-50D9B31A6DE1}"/>
              </a:ext>
            </a:extLst>
          </p:cNvPr>
          <p:cNvSpPr/>
          <p:nvPr/>
        </p:nvSpPr>
        <p:spPr>
          <a:xfrm>
            <a:off x="3319103" y="1597768"/>
            <a:ext cx="1224000" cy="648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b="1" dirty="0">
                <a:solidFill>
                  <a:srgbClr val="FDFDFD"/>
                </a:solidFill>
                <a:latin typeface="Roboto" panose="02000000000000000000" pitchFamily="2" charset="0"/>
              </a:rPr>
              <a:t>ARRIVAL TIME</a:t>
            </a:r>
          </a:p>
        </p:txBody>
      </p:sp>
      <p:sp>
        <p:nvSpPr>
          <p:cNvPr id="22" name="Rectangle: Rounded Corners 21">
            <a:extLst>
              <a:ext uri="{FF2B5EF4-FFF2-40B4-BE49-F238E27FC236}">
                <a16:creationId xmlns:a16="http://schemas.microsoft.com/office/drawing/2014/main" id="{0074A132-3883-4433-F5EE-F236D22EEB28}"/>
              </a:ext>
            </a:extLst>
          </p:cNvPr>
          <p:cNvSpPr/>
          <p:nvPr/>
        </p:nvSpPr>
        <p:spPr>
          <a:xfrm>
            <a:off x="544317" y="2374429"/>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B001</a:t>
            </a:r>
          </a:p>
        </p:txBody>
      </p:sp>
      <p:sp>
        <p:nvSpPr>
          <p:cNvPr id="24" name="Rectangle: Rounded Corners 23">
            <a:extLst>
              <a:ext uri="{FF2B5EF4-FFF2-40B4-BE49-F238E27FC236}">
                <a16:creationId xmlns:a16="http://schemas.microsoft.com/office/drawing/2014/main" id="{EAD543B1-947A-685F-40AC-2058EDF1939F}"/>
              </a:ext>
            </a:extLst>
          </p:cNvPr>
          <p:cNvSpPr/>
          <p:nvPr/>
        </p:nvSpPr>
        <p:spPr>
          <a:xfrm>
            <a:off x="4652496" y="2374429"/>
            <a:ext cx="169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Florence</a:t>
            </a:r>
          </a:p>
        </p:txBody>
      </p:sp>
      <p:sp>
        <p:nvSpPr>
          <p:cNvPr id="29" name="Rectangle: Rounded Corners 28">
            <a:extLst>
              <a:ext uri="{FF2B5EF4-FFF2-40B4-BE49-F238E27FC236}">
                <a16:creationId xmlns:a16="http://schemas.microsoft.com/office/drawing/2014/main" id="{EFE9F873-F2EB-8DB0-D103-FA0930E8FABA}"/>
              </a:ext>
            </a:extLst>
          </p:cNvPr>
          <p:cNvSpPr/>
          <p:nvPr/>
        </p:nvSpPr>
        <p:spPr>
          <a:xfrm>
            <a:off x="7571283" y="2374429"/>
            <a:ext cx="97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45 €</a:t>
            </a:r>
          </a:p>
        </p:txBody>
      </p:sp>
      <p:sp>
        <p:nvSpPr>
          <p:cNvPr id="30" name="Rectangle: Rounded Corners 29">
            <a:extLst>
              <a:ext uri="{FF2B5EF4-FFF2-40B4-BE49-F238E27FC236}">
                <a16:creationId xmlns:a16="http://schemas.microsoft.com/office/drawing/2014/main" id="{6EA0E2BF-7941-35AB-FD87-EA6D8CCE7E0E}"/>
              </a:ext>
            </a:extLst>
          </p:cNvPr>
          <p:cNvSpPr/>
          <p:nvPr/>
        </p:nvSpPr>
        <p:spPr>
          <a:xfrm>
            <a:off x="6453889" y="2374429"/>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Red</a:t>
            </a:r>
          </a:p>
        </p:txBody>
      </p:sp>
      <p:sp>
        <p:nvSpPr>
          <p:cNvPr id="32" name="Rectangle: Rounded Corners 31">
            <a:extLst>
              <a:ext uri="{FF2B5EF4-FFF2-40B4-BE49-F238E27FC236}">
                <a16:creationId xmlns:a16="http://schemas.microsoft.com/office/drawing/2014/main" id="{D76530AC-CB64-6FCB-9E6E-FE3C558B7276}"/>
              </a:ext>
            </a:extLst>
          </p:cNvPr>
          <p:cNvSpPr/>
          <p:nvPr/>
        </p:nvSpPr>
        <p:spPr>
          <a:xfrm>
            <a:off x="1661710" y="2374429"/>
            <a:ext cx="154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9:10</a:t>
            </a:r>
          </a:p>
        </p:txBody>
      </p:sp>
      <p:sp>
        <p:nvSpPr>
          <p:cNvPr id="33" name="Rectangle: Rounded Corners 32">
            <a:extLst>
              <a:ext uri="{FF2B5EF4-FFF2-40B4-BE49-F238E27FC236}">
                <a16:creationId xmlns:a16="http://schemas.microsoft.com/office/drawing/2014/main" id="{3B43EE97-DC86-6DAA-0984-15E0BAB7DFCC}"/>
              </a:ext>
            </a:extLst>
          </p:cNvPr>
          <p:cNvSpPr/>
          <p:nvPr/>
        </p:nvSpPr>
        <p:spPr>
          <a:xfrm>
            <a:off x="3319103" y="2374429"/>
            <a:ext cx="1224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12:55</a:t>
            </a:r>
          </a:p>
        </p:txBody>
      </p:sp>
      <p:grpSp>
        <p:nvGrpSpPr>
          <p:cNvPr id="67" name="Group 66">
            <a:extLst>
              <a:ext uri="{FF2B5EF4-FFF2-40B4-BE49-F238E27FC236}">
                <a16:creationId xmlns:a16="http://schemas.microsoft.com/office/drawing/2014/main" id="{30648C76-E15F-B45C-1F09-A6FA1F5449FE}"/>
              </a:ext>
            </a:extLst>
          </p:cNvPr>
          <p:cNvGrpSpPr/>
          <p:nvPr/>
        </p:nvGrpSpPr>
        <p:grpSpPr>
          <a:xfrm>
            <a:off x="544317" y="3020865"/>
            <a:ext cx="7998966" cy="540000"/>
            <a:chOff x="544317" y="3086998"/>
            <a:chExt cx="7998966" cy="540000"/>
          </a:xfrm>
        </p:grpSpPr>
        <p:sp>
          <p:nvSpPr>
            <p:cNvPr id="37" name="Rectangle: Rounded Corners 36">
              <a:extLst>
                <a:ext uri="{FF2B5EF4-FFF2-40B4-BE49-F238E27FC236}">
                  <a16:creationId xmlns:a16="http://schemas.microsoft.com/office/drawing/2014/main" id="{5EB75F89-762D-17A0-1F6A-831824AD88C1}"/>
                </a:ext>
              </a:extLst>
            </p:cNvPr>
            <p:cNvSpPr/>
            <p:nvPr/>
          </p:nvSpPr>
          <p:spPr>
            <a:xfrm>
              <a:off x="544317" y="3086998"/>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B002</a:t>
              </a:r>
            </a:p>
          </p:txBody>
        </p:sp>
        <p:sp>
          <p:nvSpPr>
            <p:cNvPr id="38" name="Rectangle: Rounded Corners 37">
              <a:extLst>
                <a:ext uri="{FF2B5EF4-FFF2-40B4-BE49-F238E27FC236}">
                  <a16:creationId xmlns:a16="http://schemas.microsoft.com/office/drawing/2014/main" id="{46E3E17F-B1EB-8489-F8C0-FBCBD4E39D2C}"/>
                </a:ext>
              </a:extLst>
            </p:cNvPr>
            <p:cNvSpPr/>
            <p:nvPr/>
          </p:nvSpPr>
          <p:spPr>
            <a:xfrm>
              <a:off x="4652496" y="3086998"/>
              <a:ext cx="169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Venice</a:t>
              </a:r>
            </a:p>
          </p:txBody>
        </p:sp>
        <p:sp>
          <p:nvSpPr>
            <p:cNvPr id="39" name="Rectangle: Rounded Corners 38">
              <a:extLst>
                <a:ext uri="{FF2B5EF4-FFF2-40B4-BE49-F238E27FC236}">
                  <a16:creationId xmlns:a16="http://schemas.microsoft.com/office/drawing/2014/main" id="{86D334EF-A8C7-518F-C3F9-CE1BE91469D9}"/>
                </a:ext>
              </a:extLst>
            </p:cNvPr>
            <p:cNvSpPr/>
            <p:nvPr/>
          </p:nvSpPr>
          <p:spPr>
            <a:xfrm>
              <a:off x="7571283" y="3086998"/>
              <a:ext cx="97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108 €</a:t>
              </a:r>
            </a:p>
          </p:txBody>
        </p:sp>
        <p:sp>
          <p:nvSpPr>
            <p:cNvPr id="40" name="Rectangle: Rounded Corners 39">
              <a:extLst>
                <a:ext uri="{FF2B5EF4-FFF2-40B4-BE49-F238E27FC236}">
                  <a16:creationId xmlns:a16="http://schemas.microsoft.com/office/drawing/2014/main" id="{DE1ACF81-4815-EA73-14EE-14E3AAF22BA4}"/>
                </a:ext>
              </a:extLst>
            </p:cNvPr>
            <p:cNvSpPr/>
            <p:nvPr/>
          </p:nvSpPr>
          <p:spPr>
            <a:xfrm>
              <a:off x="6453889" y="3086998"/>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1800"/>
                </a:lnSpc>
                <a:spcBef>
                  <a:spcPts val="1200"/>
                </a:spcBef>
                <a:spcAft>
                  <a:spcPts val="0"/>
                </a:spcAft>
                <a:buSzPct val="100000"/>
              </a:pPr>
              <a:r>
                <a:rPr lang="en-US" sz="1600" dirty="0">
                  <a:solidFill>
                    <a:srgbClr val="232321"/>
                  </a:solidFill>
                  <a:latin typeface="Roboto" panose="02000000000000000000" pitchFamily="2" charset="0"/>
                </a:rPr>
                <a:t>White-Bullet</a:t>
              </a:r>
            </a:p>
          </p:txBody>
        </p:sp>
        <p:sp>
          <p:nvSpPr>
            <p:cNvPr id="41" name="Rectangle: Rounded Corners 40">
              <a:extLst>
                <a:ext uri="{FF2B5EF4-FFF2-40B4-BE49-F238E27FC236}">
                  <a16:creationId xmlns:a16="http://schemas.microsoft.com/office/drawing/2014/main" id="{535A6F7D-FE58-5CD6-A4D0-8FC2769CF13D}"/>
                </a:ext>
              </a:extLst>
            </p:cNvPr>
            <p:cNvSpPr/>
            <p:nvPr/>
          </p:nvSpPr>
          <p:spPr>
            <a:xfrm>
              <a:off x="1661710" y="3086998"/>
              <a:ext cx="154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05:30</a:t>
              </a:r>
            </a:p>
          </p:txBody>
        </p:sp>
        <p:sp>
          <p:nvSpPr>
            <p:cNvPr id="47" name="Rectangle: Rounded Corners 46">
              <a:extLst>
                <a:ext uri="{FF2B5EF4-FFF2-40B4-BE49-F238E27FC236}">
                  <a16:creationId xmlns:a16="http://schemas.microsoft.com/office/drawing/2014/main" id="{8C6BF771-1F9C-8765-E555-40E4BEAC9C00}"/>
                </a:ext>
              </a:extLst>
            </p:cNvPr>
            <p:cNvSpPr/>
            <p:nvPr/>
          </p:nvSpPr>
          <p:spPr>
            <a:xfrm>
              <a:off x="3319103" y="3086998"/>
              <a:ext cx="1224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11:40</a:t>
              </a:r>
            </a:p>
          </p:txBody>
        </p:sp>
      </p:grpSp>
      <p:grpSp>
        <p:nvGrpSpPr>
          <p:cNvPr id="68" name="Group 67">
            <a:extLst>
              <a:ext uri="{FF2B5EF4-FFF2-40B4-BE49-F238E27FC236}">
                <a16:creationId xmlns:a16="http://schemas.microsoft.com/office/drawing/2014/main" id="{2441068E-0555-EFE3-7B75-297D42D805F8}"/>
              </a:ext>
            </a:extLst>
          </p:cNvPr>
          <p:cNvGrpSpPr/>
          <p:nvPr/>
        </p:nvGrpSpPr>
        <p:grpSpPr>
          <a:xfrm>
            <a:off x="544317" y="3667301"/>
            <a:ext cx="7998966" cy="540000"/>
            <a:chOff x="544317" y="3799567"/>
            <a:chExt cx="7998966" cy="540000"/>
          </a:xfrm>
        </p:grpSpPr>
        <p:sp>
          <p:nvSpPr>
            <p:cNvPr id="49" name="Rectangle: Rounded Corners 48">
              <a:extLst>
                <a:ext uri="{FF2B5EF4-FFF2-40B4-BE49-F238E27FC236}">
                  <a16:creationId xmlns:a16="http://schemas.microsoft.com/office/drawing/2014/main" id="{03EC63FA-17A1-EC99-AB89-855DD5683B56}"/>
                </a:ext>
              </a:extLst>
            </p:cNvPr>
            <p:cNvSpPr/>
            <p:nvPr/>
          </p:nvSpPr>
          <p:spPr>
            <a:xfrm>
              <a:off x="544317" y="3799567"/>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B003</a:t>
              </a:r>
            </a:p>
          </p:txBody>
        </p:sp>
        <p:sp>
          <p:nvSpPr>
            <p:cNvPr id="50" name="Rectangle: Rounded Corners 49">
              <a:extLst>
                <a:ext uri="{FF2B5EF4-FFF2-40B4-BE49-F238E27FC236}">
                  <a16:creationId xmlns:a16="http://schemas.microsoft.com/office/drawing/2014/main" id="{26B4BBAD-0484-C4E6-869E-D09966718501}"/>
                </a:ext>
              </a:extLst>
            </p:cNvPr>
            <p:cNvSpPr/>
            <p:nvPr/>
          </p:nvSpPr>
          <p:spPr>
            <a:xfrm>
              <a:off x="4652496" y="3799567"/>
              <a:ext cx="169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Florence</a:t>
              </a:r>
            </a:p>
          </p:txBody>
        </p:sp>
        <p:sp>
          <p:nvSpPr>
            <p:cNvPr id="51" name="Rectangle: Rounded Corners 50">
              <a:extLst>
                <a:ext uri="{FF2B5EF4-FFF2-40B4-BE49-F238E27FC236}">
                  <a16:creationId xmlns:a16="http://schemas.microsoft.com/office/drawing/2014/main" id="{BF3E1737-E3D9-7D52-88D1-53DE9F7BF5F2}"/>
                </a:ext>
              </a:extLst>
            </p:cNvPr>
            <p:cNvSpPr/>
            <p:nvPr/>
          </p:nvSpPr>
          <p:spPr>
            <a:xfrm>
              <a:off x="7571283" y="3799567"/>
              <a:ext cx="972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66 €</a:t>
              </a:r>
            </a:p>
          </p:txBody>
        </p:sp>
        <p:sp>
          <p:nvSpPr>
            <p:cNvPr id="52" name="Rectangle: Rounded Corners 51">
              <a:extLst>
                <a:ext uri="{FF2B5EF4-FFF2-40B4-BE49-F238E27FC236}">
                  <a16:creationId xmlns:a16="http://schemas.microsoft.com/office/drawing/2014/main" id="{9381EA84-9510-2D6F-8E74-CE4AB26C9138}"/>
                </a:ext>
              </a:extLst>
            </p:cNvPr>
            <p:cNvSpPr/>
            <p:nvPr/>
          </p:nvSpPr>
          <p:spPr>
            <a:xfrm>
              <a:off x="6453889" y="3799567"/>
              <a:ext cx="100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1800"/>
                </a:lnSpc>
                <a:spcBef>
                  <a:spcPts val="1200"/>
                </a:spcBef>
                <a:spcAft>
                  <a:spcPts val="0"/>
                </a:spcAft>
                <a:buSzPct val="100000"/>
              </a:pPr>
              <a:r>
                <a:rPr lang="en-US" sz="1600" dirty="0">
                  <a:solidFill>
                    <a:srgbClr val="232321"/>
                  </a:solidFill>
                  <a:latin typeface="Roboto" panose="02000000000000000000" pitchFamily="2" charset="0"/>
                </a:rPr>
                <a:t>White-Bullet</a:t>
              </a:r>
            </a:p>
          </p:txBody>
        </p:sp>
        <p:sp>
          <p:nvSpPr>
            <p:cNvPr id="53" name="Rectangle: Rounded Corners 52">
              <a:extLst>
                <a:ext uri="{FF2B5EF4-FFF2-40B4-BE49-F238E27FC236}">
                  <a16:creationId xmlns:a16="http://schemas.microsoft.com/office/drawing/2014/main" id="{17AA45D0-050E-EA83-7CA2-42ABA420CD63}"/>
                </a:ext>
              </a:extLst>
            </p:cNvPr>
            <p:cNvSpPr/>
            <p:nvPr/>
          </p:nvSpPr>
          <p:spPr>
            <a:xfrm>
              <a:off x="1661710" y="3799567"/>
              <a:ext cx="1548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14:00</a:t>
              </a:r>
            </a:p>
          </p:txBody>
        </p:sp>
        <p:sp>
          <p:nvSpPr>
            <p:cNvPr id="54" name="Rectangle: Rounded Corners 53">
              <a:extLst>
                <a:ext uri="{FF2B5EF4-FFF2-40B4-BE49-F238E27FC236}">
                  <a16:creationId xmlns:a16="http://schemas.microsoft.com/office/drawing/2014/main" id="{7ED9EC13-BDDA-1F84-1B7B-C89F196AB29B}"/>
                </a:ext>
              </a:extLst>
            </p:cNvPr>
            <p:cNvSpPr/>
            <p:nvPr/>
          </p:nvSpPr>
          <p:spPr>
            <a:xfrm>
              <a:off x="3319103" y="3799567"/>
              <a:ext cx="1224000" cy="540000"/>
            </a:xfrm>
            <a:prstGeom prst="roundRect">
              <a:avLst>
                <a:gd name="adj" fmla="val 5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16:45</a:t>
              </a:r>
            </a:p>
          </p:txBody>
        </p:sp>
      </p:grpSp>
      <p:grpSp>
        <p:nvGrpSpPr>
          <p:cNvPr id="69" name="Group 68">
            <a:extLst>
              <a:ext uri="{FF2B5EF4-FFF2-40B4-BE49-F238E27FC236}">
                <a16:creationId xmlns:a16="http://schemas.microsoft.com/office/drawing/2014/main" id="{5AB144A6-7164-1137-EA26-83C97F401627}"/>
              </a:ext>
            </a:extLst>
          </p:cNvPr>
          <p:cNvGrpSpPr/>
          <p:nvPr/>
        </p:nvGrpSpPr>
        <p:grpSpPr>
          <a:xfrm>
            <a:off x="544317" y="4313737"/>
            <a:ext cx="7998966" cy="540000"/>
            <a:chOff x="544317" y="4512135"/>
            <a:chExt cx="7998966" cy="540000"/>
          </a:xfrm>
        </p:grpSpPr>
        <p:sp>
          <p:nvSpPr>
            <p:cNvPr id="56" name="Rectangle: Rounded Corners 55">
              <a:extLst>
                <a:ext uri="{FF2B5EF4-FFF2-40B4-BE49-F238E27FC236}">
                  <a16:creationId xmlns:a16="http://schemas.microsoft.com/office/drawing/2014/main" id="{5F8188C5-878D-C6D3-8BE1-6CA035293A26}"/>
                </a:ext>
              </a:extLst>
            </p:cNvPr>
            <p:cNvSpPr/>
            <p:nvPr/>
          </p:nvSpPr>
          <p:spPr>
            <a:xfrm>
              <a:off x="544317" y="4512135"/>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B004</a:t>
              </a:r>
            </a:p>
          </p:txBody>
        </p:sp>
        <p:sp>
          <p:nvSpPr>
            <p:cNvPr id="57" name="Rectangle: Rounded Corners 56">
              <a:extLst>
                <a:ext uri="{FF2B5EF4-FFF2-40B4-BE49-F238E27FC236}">
                  <a16:creationId xmlns:a16="http://schemas.microsoft.com/office/drawing/2014/main" id="{F563E6F2-0B95-4419-D0ED-9168CF4292E8}"/>
                </a:ext>
              </a:extLst>
            </p:cNvPr>
            <p:cNvSpPr/>
            <p:nvPr/>
          </p:nvSpPr>
          <p:spPr>
            <a:xfrm>
              <a:off x="4652496" y="4512135"/>
              <a:ext cx="169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Milan</a:t>
              </a:r>
            </a:p>
          </p:txBody>
        </p:sp>
        <p:sp>
          <p:nvSpPr>
            <p:cNvPr id="58" name="Rectangle: Rounded Corners 57">
              <a:extLst>
                <a:ext uri="{FF2B5EF4-FFF2-40B4-BE49-F238E27FC236}">
                  <a16:creationId xmlns:a16="http://schemas.microsoft.com/office/drawing/2014/main" id="{5B4E8D25-EF4C-8DDA-78D2-E76564970862}"/>
                </a:ext>
              </a:extLst>
            </p:cNvPr>
            <p:cNvSpPr/>
            <p:nvPr/>
          </p:nvSpPr>
          <p:spPr>
            <a:xfrm>
              <a:off x="7571283" y="4512135"/>
              <a:ext cx="972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1600" dirty="0">
                  <a:solidFill>
                    <a:srgbClr val="232321"/>
                  </a:solidFill>
                  <a:latin typeface="Roboto" panose="02000000000000000000" pitchFamily="2" charset="0"/>
                </a:rPr>
                <a:t>90 €</a:t>
              </a:r>
            </a:p>
          </p:txBody>
        </p:sp>
        <p:sp>
          <p:nvSpPr>
            <p:cNvPr id="59" name="Rectangle: Rounded Corners 58">
              <a:extLst>
                <a:ext uri="{FF2B5EF4-FFF2-40B4-BE49-F238E27FC236}">
                  <a16:creationId xmlns:a16="http://schemas.microsoft.com/office/drawing/2014/main" id="{B1808ECD-8225-8BDF-0B5F-67D9D9BFF1DF}"/>
                </a:ext>
              </a:extLst>
            </p:cNvPr>
            <p:cNvSpPr/>
            <p:nvPr/>
          </p:nvSpPr>
          <p:spPr>
            <a:xfrm>
              <a:off x="6453889" y="4512135"/>
              <a:ext cx="100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lnSpc>
                  <a:spcPts val="1800"/>
                </a:lnSpc>
                <a:spcBef>
                  <a:spcPts val="1200"/>
                </a:spcBef>
                <a:spcAft>
                  <a:spcPts val="0"/>
                </a:spcAft>
                <a:buSzPct val="100000"/>
              </a:pPr>
              <a:r>
                <a:rPr lang="en-US" sz="1600" dirty="0">
                  <a:solidFill>
                    <a:srgbClr val="232321"/>
                  </a:solidFill>
                  <a:latin typeface="Roboto" panose="02000000000000000000" pitchFamily="2" charset="0"/>
                </a:rPr>
                <a:t>Red</a:t>
              </a:r>
            </a:p>
          </p:txBody>
        </p:sp>
        <p:sp>
          <p:nvSpPr>
            <p:cNvPr id="60" name="Rectangle: Rounded Corners 59">
              <a:extLst>
                <a:ext uri="{FF2B5EF4-FFF2-40B4-BE49-F238E27FC236}">
                  <a16:creationId xmlns:a16="http://schemas.microsoft.com/office/drawing/2014/main" id="{A29E8D0F-63A2-9334-2BCC-E587A153E6BE}"/>
                </a:ext>
              </a:extLst>
            </p:cNvPr>
            <p:cNvSpPr/>
            <p:nvPr/>
          </p:nvSpPr>
          <p:spPr>
            <a:xfrm>
              <a:off x="1661710" y="4512135"/>
              <a:ext cx="1548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14:00</a:t>
              </a:r>
            </a:p>
          </p:txBody>
        </p:sp>
        <p:sp>
          <p:nvSpPr>
            <p:cNvPr id="61" name="Rectangle: Rounded Corners 60">
              <a:extLst>
                <a:ext uri="{FF2B5EF4-FFF2-40B4-BE49-F238E27FC236}">
                  <a16:creationId xmlns:a16="http://schemas.microsoft.com/office/drawing/2014/main" id="{90F41A84-C634-F904-D323-25DC9901AABC}"/>
                </a:ext>
              </a:extLst>
            </p:cNvPr>
            <p:cNvSpPr/>
            <p:nvPr/>
          </p:nvSpPr>
          <p:spPr>
            <a:xfrm>
              <a:off x="3319103" y="4512135"/>
              <a:ext cx="1224000" cy="540000"/>
            </a:xfrm>
            <a:prstGeom prst="roundRect">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bIns="36000" rtlCol="0" anchor="ctr"/>
            <a:lstStyle/>
            <a:p>
              <a:pPr marL="122873" lvl="0" algn="ctr" rtl="0">
                <a:lnSpc>
                  <a:spcPts val="2000"/>
                </a:lnSpc>
                <a:spcBef>
                  <a:spcPts val="1200"/>
                </a:spcBef>
                <a:spcAft>
                  <a:spcPts val="0"/>
                </a:spcAft>
                <a:buSzPct val="100000"/>
              </a:pPr>
              <a:r>
                <a:rPr lang="en-US" sz="1600" dirty="0">
                  <a:solidFill>
                    <a:srgbClr val="232321"/>
                  </a:solidFill>
                  <a:latin typeface="Roboto" panose="02000000000000000000" pitchFamily="2" charset="0"/>
                </a:rPr>
                <a:t>17:10</a:t>
              </a:r>
            </a:p>
          </p:txBody>
        </p:sp>
      </p:grpSp>
      <p:sp>
        <p:nvSpPr>
          <p:cNvPr id="2" name="Speech Bubble: Oval 1">
            <a:extLst>
              <a:ext uri="{FF2B5EF4-FFF2-40B4-BE49-F238E27FC236}">
                <a16:creationId xmlns:a16="http://schemas.microsoft.com/office/drawing/2014/main" id="{412A329F-822C-5109-B0C9-8BAEB36A6A74}"/>
              </a:ext>
            </a:extLst>
          </p:cNvPr>
          <p:cNvSpPr/>
          <p:nvPr/>
        </p:nvSpPr>
        <p:spPr>
          <a:xfrm>
            <a:off x="3950898" y="5081346"/>
            <a:ext cx="4917056" cy="1634686"/>
          </a:xfrm>
          <a:prstGeom prst="wedgeEllipseCallout">
            <a:avLst>
              <a:gd name="adj1" fmla="val 47569"/>
              <a:gd name="adj2" fmla="val -60370"/>
            </a:avLst>
          </a:prstGeom>
          <a:solidFill>
            <a:srgbClr val="CFE09B"/>
          </a:solidFill>
          <a:ln w="57150">
            <a:solidFill>
              <a:srgbClr val="0045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ZA" sz="2000" b="1" dirty="0">
                <a:solidFill>
                  <a:srgbClr val="00456C"/>
                </a:solidFill>
                <a:latin typeface="Roboto" panose="02000000000000000000" pitchFamily="2" charset="0"/>
                <a:ea typeface="Roboto" panose="02000000000000000000" pitchFamily="2" charset="0"/>
              </a:rPr>
              <a:t>Customer</a:t>
            </a:r>
            <a:r>
              <a:rPr lang="en-ZA" sz="2000" dirty="0">
                <a:solidFill>
                  <a:srgbClr val="00456C"/>
                </a:solidFill>
                <a:latin typeface="Roboto" panose="02000000000000000000" pitchFamily="2" charset="0"/>
                <a:ea typeface="Roboto" panose="02000000000000000000" pitchFamily="2" charset="0"/>
              </a:rPr>
              <a:t> start: </a:t>
            </a:r>
            <a:r>
              <a:rPr lang="en-ZA" sz="2000" dirty="0">
                <a:solidFill>
                  <a:srgbClr val="232321"/>
                </a:solidFill>
                <a:latin typeface="Roboto" panose="02000000000000000000" pitchFamily="2" charset="0"/>
                <a:ea typeface="Roboto" panose="02000000000000000000" pitchFamily="2" charset="0"/>
              </a:rPr>
              <a:t>Hi there, I’d like to get to Florence today. What trains are available?</a:t>
            </a:r>
          </a:p>
        </p:txBody>
      </p:sp>
    </p:spTree>
    <p:extLst>
      <p:ext uri="{BB962C8B-B14F-4D97-AF65-F5344CB8AC3E}">
        <p14:creationId xmlns:p14="http://schemas.microsoft.com/office/powerpoint/2010/main" val="161859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1C3B50C-1805-7F7C-1C89-722333AAAE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4838" y="540596"/>
            <a:ext cx="8091576" cy="5776807"/>
          </a:xfrm>
          <a:prstGeom prst="rect">
            <a:avLst/>
          </a:prstGeom>
        </p:spPr>
      </p:pic>
      <p:sp>
        <p:nvSpPr>
          <p:cNvPr id="2" name="Rectangle: Rounded Corners 1">
            <a:extLst>
              <a:ext uri="{FF2B5EF4-FFF2-40B4-BE49-F238E27FC236}">
                <a16:creationId xmlns:a16="http://schemas.microsoft.com/office/drawing/2014/main" id="{A698CB7A-89C6-565A-3556-02ABBD3A4250}"/>
              </a:ext>
            </a:extLst>
          </p:cNvPr>
          <p:cNvSpPr/>
          <p:nvPr/>
        </p:nvSpPr>
        <p:spPr>
          <a:xfrm>
            <a:off x="2045887" y="978919"/>
            <a:ext cx="5052225" cy="720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08000" rtlCol="0" anchor="ctr"/>
          <a:lstStyle/>
          <a:p>
            <a:pPr algn="ctr"/>
            <a:r>
              <a:rPr lang="en-US" sz="3600" b="1" dirty="0">
                <a:solidFill>
                  <a:schemeClr val="bg1"/>
                </a:solidFill>
                <a:latin typeface="Roboto" panose="02000000000000000000" pitchFamily="2" charset="0"/>
              </a:rPr>
              <a:t>Booking a Hotel Room</a:t>
            </a:r>
            <a:endParaRPr lang="en-GB" sz="3600" b="1" dirty="0">
              <a:solidFill>
                <a:schemeClr val="bg1"/>
              </a:solidFill>
              <a:latin typeface="Roboto" panose="02000000000000000000" pitchFamily="2" charset="0"/>
            </a:endParaRPr>
          </a:p>
        </p:txBody>
      </p:sp>
      <p:grpSp>
        <p:nvGrpSpPr>
          <p:cNvPr id="17" name="Group 16">
            <a:extLst>
              <a:ext uri="{FF2B5EF4-FFF2-40B4-BE49-F238E27FC236}">
                <a16:creationId xmlns:a16="http://schemas.microsoft.com/office/drawing/2014/main" id="{C012FBB9-ABA4-EE96-97AF-C9C130787E1E}"/>
              </a:ext>
            </a:extLst>
          </p:cNvPr>
          <p:cNvGrpSpPr/>
          <p:nvPr/>
        </p:nvGrpSpPr>
        <p:grpSpPr>
          <a:xfrm>
            <a:off x="3747658" y="173952"/>
            <a:ext cx="1648682" cy="692185"/>
            <a:chOff x="3267424" y="1109560"/>
            <a:chExt cx="1648682" cy="692185"/>
          </a:xfrm>
        </p:grpSpPr>
        <p:sp>
          <p:nvSpPr>
            <p:cNvPr id="46" name="Rectangle: Rounded Corners 45">
              <a:extLst>
                <a:ext uri="{FF2B5EF4-FFF2-40B4-BE49-F238E27FC236}">
                  <a16:creationId xmlns:a16="http://schemas.microsoft.com/office/drawing/2014/main" id="{7084D609-FD7C-4C63-0C8E-3E5A7B374CB6}"/>
                </a:ext>
              </a:extLst>
            </p:cNvPr>
            <p:cNvSpPr/>
            <p:nvPr/>
          </p:nvSpPr>
          <p:spPr>
            <a:xfrm>
              <a:off x="3267424" y="1153484"/>
              <a:ext cx="1470464" cy="562093"/>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rtl="0">
                <a:spcBef>
                  <a:spcPts val="1200"/>
                </a:spcBef>
                <a:spcAft>
                  <a:spcPts val="0"/>
                </a:spcAft>
                <a:buSzPct val="100000"/>
              </a:pPr>
              <a:r>
                <a:rPr lang="en-US" sz="2800" b="1" dirty="0">
                  <a:solidFill>
                    <a:srgbClr val="FDFDFD"/>
                  </a:solidFill>
                  <a:latin typeface="Roboto" panose="02000000000000000000" pitchFamily="2" charset="0"/>
                </a:rPr>
                <a:t>Part</a:t>
              </a:r>
              <a:endParaRPr lang="en-US" sz="2400" b="1" dirty="0">
                <a:solidFill>
                  <a:srgbClr val="FDFDFD"/>
                </a:solidFill>
                <a:latin typeface="Roboto" panose="02000000000000000000" pitchFamily="2" charset="0"/>
              </a:endParaRPr>
            </a:p>
          </p:txBody>
        </p:sp>
        <p:sp>
          <p:nvSpPr>
            <p:cNvPr id="11" name="Oval 10">
              <a:extLst>
                <a:ext uri="{FF2B5EF4-FFF2-40B4-BE49-F238E27FC236}">
                  <a16:creationId xmlns:a16="http://schemas.microsoft.com/office/drawing/2014/main" id="{4D3C688A-96DE-F4A6-E937-6D4827FF660D}"/>
                </a:ext>
              </a:extLst>
            </p:cNvPr>
            <p:cNvSpPr/>
            <p:nvPr/>
          </p:nvSpPr>
          <p:spPr>
            <a:xfrm>
              <a:off x="4223921" y="110956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3</a:t>
              </a:r>
              <a:endParaRPr lang="en-GB" sz="2800" b="1" dirty="0">
                <a:latin typeface="Roboto" panose="02000000000000000000" pitchFamily="2" charset="0"/>
              </a:endParaRPr>
            </a:p>
          </p:txBody>
        </p:sp>
      </p:grpSp>
    </p:spTree>
    <p:extLst>
      <p:ext uri="{BB962C8B-B14F-4D97-AF65-F5344CB8AC3E}">
        <p14:creationId xmlns:p14="http://schemas.microsoft.com/office/powerpoint/2010/main" val="2038253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his arms crossed&#10;&#10;Description automatically generated">
            <a:extLst>
              <a:ext uri="{FF2B5EF4-FFF2-40B4-BE49-F238E27FC236}">
                <a16:creationId xmlns:a16="http://schemas.microsoft.com/office/drawing/2014/main" id="{94FCCA0C-0C2D-559C-E1B1-4D3464DC05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047079" y="1445177"/>
            <a:ext cx="2037009" cy="5210043"/>
          </a:xfrm>
          <a:prstGeom prst="rect">
            <a:avLst/>
          </a:prstGeom>
        </p:spPr>
      </p:pic>
      <p:grpSp>
        <p:nvGrpSpPr>
          <p:cNvPr id="3" name="Group 2">
            <a:extLst>
              <a:ext uri="{FF2B5EF4-FFF2-40B4-BE49-F238E27FC236}">
                <a16:creationId xmlns:a16="http://schemas.microsoft.com/office/drawing/2014/main" id="{36AB7BA2-C50C-E741-2316-F19F16903836}"/>
              </a:ext>
            </a:extLst>
          </p:cNvPr>
          <p:cNvGrpSpPr/>
          <p:nvPr/>
        </p:nvGrpSpPr>
        <p:grpSpPr>
          <a:xfrm>
            <a:off x="581066" y="1214650"/>
            <a:ext cx="5859991" cy="692185"/>
            <a:chOff x="1487167" y="2895794"/>
            <a:chExt cx="5859991" cy="692185"/>
          </a:xfrm>
        </p:grpSpPr>
        <p:sp>
          <p:nvSpPr>
            <p:cNvPr id="11" name="Oval 10">
              <a:extLst>
                <a:ext uri="{FF2B5EF4-FFF2-40B4-BE49-F238E27FC236}">
                  <a16:creationId xmlns:a16="http://schemas.microsoft.com/office/drawing/2014/main" id="{4D3C688A-96DE-F4A6-E937-6D4827FF660D}"/>
                </a:ext>
              </a:extLst>
            </p:cNvPr>
            <p:cNvSpPr/>
            <p:nvPr/>
          </p:nvSpPr>
          <p:spPr>
            <a:xfrm>
              <a:off x="1487167" y="2895794"/>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1</a:t>
              </a:r>
              <a:endParaRPr lang="en-GB" sz="2800" b="1" dirty="0">
                <a:latin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2296392" y="3057220"/>
              <a:ext cx="5050766" cy="369332"/>
            </a:xfrm>
            <a:prstGeom prst="rect">
              <a:avLst/>
            </a:prstGeom>
            <a:noFill/>
          </p:spPr>
          <p:txBody>
            <a:bodyPr wrap="square">
              <a:spAutoFit/>
            </a:bodyPr>
            <a:lstStyle/>
            <a:p>
              <a:pPr lvl="0" algn="l" rtl="0">
                <a:spcBef>
                  <a:spcPts val="0"/>
                </a:spcBef>
                <a:spcAft>
                  <a:spcPts val="0"/>
                </a:spcAft>
                <a:buSzPts val="1800"/>
              </a:pPr>
              <a:r>
                <a:rPr lang="en-US" dirty="0">
                  <a:latin typeface="Roboto" panose="02000000000000000000" pitchFamily="2" charset="0"/>
                  <a:ea typeface="Roboto" panose="02000000000000000000" pitchFamily="2" charset="0"/>
                </a:rPr>
                <a:t>Give me two rooms.</a:t>
              </a:r>
            </a:p>
          </p:txBody>
        </p:sp>
      </p:grpSp>
      <p:grpSp>
        <p:nvGrpSpPr>
          <p:cNvPr id="23" name="Group 22">
            <a:extLst>
              <a:ext uri="{FF2B5EF4-FFF2-40B4-BE49-F238E27FC236}">
                <a16:creationId xmlns:a16="http://schemas.microsoft.com/office/drawing/2014/main" id="{A758957F-50C9-DA87-50BA-5439CEDD7D81}"/>
              </a:ext>
            </a:extLst>
          </p:cNvPr>
          <p:cNvGrpSpPr/>
          <p:nvPr/>
        </p:nvGrpSpPr>
        <p:grpSpPr>
          <a:xfrm>
            <a:off x="581066" y="1975519"/>
            <a:ext cx="7147875" cy="692185"/>
            <a:chOff x="1487167" y="3863010"/>
            <a:chExt cx="7147875" cy="692185"/>
          </a:xfrm>
        </p:grpSpPr>
        <p:sp>
          <p:nvSpPr>
            <p:cNvPr id="13" name="Oval 12">
              <a:extLst>
                <a:ext uri="{FF2B5EF4-FFF2-40B4-BE49-F238E27FC236}">
                  <a16:creationId xmlns:a16="http://schemas.microsoft.com/office/drawing/2014/main" id="{F668C994-52AA-C715-162A-0E85033054F4}"/>
                </a:ext>
              </a:extLst>
            </p:cNvPr>
            <p:cNvSpPr/>
            <p:nvPr/>
          </p:nvSpPr>
          <p:spPr>
            <a:xfrm>
              <a:off x="1487167" y="3863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2</a:t>
              </a:r>
              <a:endParaRPr lang="en-GB" sz="2800" b="1" dirty="0">
                <a:latin typeface="Roboto" panose="02000000000000000000" pitchFamily="2" charset="0"/>
              </a:endParaRPr>
            </a:p>
          </p:txBody>
        </p:sp>
        <p:sp>
          <p:nvSpPr>
            <p:cNvPr id="20" name="TextBox 19">
              <a:extLst>
                <a:ext uri="{FF2B5EF4-FFF2-40B4-BE49-F238E27FC236}">
                  <a16:creationId xmlns:a16="http://schemas.microsoft.com/office/drawing/2014/main" id="{85A0429B-3A26-54E9-FA6D-BDD59D58A003}"/>
                </a:ext>
              </a:extLst>
            </p:cNvPr>
            <p:cNvSpPr txBox="1"/>
            <p:nvPr/>
          </p:nvSpPr>
          <p:spPr>
            <a:xfrm>
              <a:off x="2296392" y="4024436"/>
              <a:ext cx="6338650" cy="369332"/>
            </a:xfrm>
            <a:prstGeom prst="rect">
              <a:avLst/>
            </a:prstGeom>
            <a:noFill/>
          </p:spPr>
          <p:txBody>
            <a:bodyPr wrap="square">
              <a:spAutoFit/>
            </a:bodyPr>
            <a:lstStyle/>
            <a:p>
              <a:r>
                <a:rPr lang="en-US" dirty="0">
                  <a:latin typeface="Roboto" panose="02000000000000000000" pitchFamily="2" charset="0"/>
                </a:rPr>
                <a:t>I’d like to reserve two rooms for the 21</a:t>
              </a:r>
              <a:r>
                <a:rPr lang="en-US" baseline="30000" dirty="0">
                  <a:latin typeface="Roboto" panose="02000000000000000000" pitchFamily="2" charset="0"/>
                </a:rPr>
                <a:t>st</a:t>
              </a:r>
              <a:r>
                <a:rPr lang="en-US" dirty="0">
                  <a:latin typeface="Roboto" panose="02000000000000000000" pitchFamily="2" charset="0"/>
                </a:rPr>
                <a:t> of June.</a:t>
              </a:r>
              <a:endParaRPr lang="en-GB" dirty="0">
                <a:solidFill>
                  <a:srgbClr val="232321"/>
                </a:solidFill>
                <a:latin typeface="Roboto" panose="02000000000000000000" pitchFamily="2" charset="0"/>
              </a:endParaRPr>
            </a:p>
          </p:txBody>
        </p:sp>
      </p:grpSp>
      <p:grpSp>
        <p:nvGrpSpPr>
          <p:cNvPr id="25" name="Group 24">
            <a:extLst>
              <a:ext uri="{FF2B5EF4-FFF2-40B4-BE49-F238E27FC236}">
                <a16:creationId xmlns:a16="http://schemas.microsoft.com/office/drawing/2014/main" id="{CD995987-8E09-E620-BB4B-598162257217}"/>
              </a:ext>
            </a:extLst>
          </p:cNvPr>
          <p:cNvGrpSpPr/>
          <p:nvPr/>
        </p:nvGrpSpPr>
        <p:grpSpPr>
          <a:xfrm>
            <a:off x="581066" y="2736388"/>
            <a:ext cx="5859991" cy="692185"/>
            <a:chOff x="1487167" y="4623202"/>
            <a:chExt cx="5859991" cy="692185"/>
          </a:xfrm>
        </p:grpSpPr>
        <p:sp>
          <p:nvSpPr>
            <p:cNvPr id="31" name="Oval 30">
              <a:extLst>
                <a:ext uri="{FF2B5EF4-FFF2-40B4-BE49-F238E27FC236}">
                  <a16:creationId xmlns:a16="http://schemas.microsoft.com/office/drawing/2014/main" id="{E99FABF3-1AB2-4FF8-DF32-BA47190387E1}"/>
                </a:ext>
              </a:extLst>
            </p:cNvPr>
            <p:cNvSpPr/>
            <p:nvPr/>
          </p:nvSpPr>
          <p:spPr>
            <a:xfrm>
              <a:off x="1487167" y="4623202"/>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3</a:t>
              </a:r>
              <a:endParaRPr lang="en-GB" sz="2800" b="1" dirty="0">
                <a:latin typeface="Roboto" panose="02000000000000000000" pitchFamily="2" charset="0"/>
              </a:endParaRPr>
            </a:p>
          </p:txBody>
        </p:sp>
        <p:sp>
          <p:nvSpPr>
            <p:cNvPr id="21" name="TextBox 20">
              <a:extLst>
                <a:ext uri="{FF2B5EF4-FFF2-40B4-BE49-F238E27FC236}">
                  <a16:creationId xmlns:a16="http://schemas.microsoft.com/office/drawing/2014/main" id="{93C52932-9529-1ED4-CB15-074DF8E3E0ED}"/>
                </a:ext>
              </a:extLst>
            </p:cNvPr>
            <p:cNvSpPr txBox="1"/>
            <p:nvPr/>
          </p:nvSpPr>
          <p:spPr>
            <a:xfrm>
              <a:off x="2296392" y="4784628"/>
              <a:ext cx="5050766" cy="369332"/>
            </a:xfrm>
            <a:prstGeom prst="rect">
              <a:avLst/>
            </a:prstGeom>
            <a:noFill/>
          </p:spPr>
          <p:txBody>
            <a:bodyPr wrap="square">
              <a:spAutoFit/>
            </a:bodyPr>
            <a:lstStyle/>
            <a:p>
              <a:r>
                <a:rPr lang="en-US" dirty="0">
                  <a:solidFill>
                    <a:schemeClr val="tx1"/>
                  </a:solidFill>
                  <a:latin typeface="Roboto" panose="02000000000000000000" pitchFamily="2" charset="0"/>
                </a:rPr>
                <a:t>Do you have any seaview apartments available?</a:t>
              </a:r>
              <a:endParaRPr lang="en-GB" dirty="0">
                <a:solidFill>
                  <a:srgbClr val="232321"/>
                </a:solidFill>
                <a:latin typeface="Roboto" panose="02000000000000000000" pitchFamily="2" charset="0"/>
              </a:endParaRPr>
            </a:p>
          </p:txBody>
        </p:sp>
      </p:grpSp>
      <p:grpSp>
        <p:nvGrpSpPr>
          <p:cNvPr id="12" name="Group 11">
            <a:extLst>
              <a:ext uri="{FF2B5EF4-FFF2-40B4-BE49-F238E27FC236}">
                <a16:creationId xmlns:a16="http://schemas.microsoft.com/office/drawing/2014/main" id="{086B3916-17E9-334E-693E-A7935A6953AD}"/>
              </a:ext>
            </a:extLst>
          </p:cNvPr>
          <p:cNvGrpSpPr/>
          <p:nvPr/>
        </p:nvGrpSpPr>
        <p:grpSpPr>
          <a:xfrm>
            <a:off x="581066" y="3497257"/>
            <a:ext cx="6336991" cy="692185"/>
            <a:chOff x="1487167" y="5538010"/>
            <a:chExt cx="6336991" cy="692185"/>
          </a:xfrm>
        </p:grpSpPr>
        <p:sp>
          <p:nvSpPr>
            <p:cNvPr id="9" name="Oval 8">
              <a:extLst>
                <a:ext uri="{FF2B5EF4-FFF2-40B4-BE49-F238E27FC236}">
                  <a16:creationId xmlns:a16="http://schemas.microsoft.com/office/drawing/2014/main" id="{CEA70E1F-A884-BFE4-9728-C287D746A18B}"/>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4</a:t>
              </a:r>
              <a:endParaRPr lang="en-GB" sz="2800" b="1" dirty="0">
                <a:latin typeface="Roboto" panose="02000000000000000000" pitchFamily="2" charset="0"/>
              </a:endParaRPr>
            </a:p>
          </p:txBody>
        </p:sp>
        <p:sp>
          <p:nvSpPr>
            <p:cNvPr id="10" name="TextBox 9">
              <a:extLst>
                <a:ext uri="{FF2B5EF4-FFF2-40B4-BE49-F238E27FC236}">
                  <a16:creationId xmlns:a16="http://schemas.microsoft.com/office/drawing/2014/main" id="{3C74A060-C179-FDA0-FBEC-7DC4EE6CB7E5}"/>
                </a:ext>
              </a:extLst>
            </p:cNvPr>
            <p:cNvSpPr txBox="1"/>
            <p:nvPr/>
          </p:nvSpPr>
          <p:spPr>
            <a:xfrm>
              <a:off x="2296392" y="5699436"/>
              <a:ext cx="5527766" cy="369332"/>
            </a:xfrm>
            <a:prstGeom prst="rect">
              <a:avLst/>
            </a:prstGeom>
            <a:noFill/>
          </p:spPr>
          <p:txBody>
            <a:bodyPr wrap="square">
              <a:spAutoFit/>
            </a:bodyPr>
            <a:lstStyle/>
            <a:p>
              <a:r>
                <a:rPr lang="en-US" dirty="0">
                  <a:solidFill>
                    <a:schemeClr val="tx1"/>
                  </a:solidFill>
                  <a:latin typeface="Roboto" panose="02000000000000000000" pitchFamily="2" charset="0"/>
                </a:rPr>
                <a:t>I’d like to sleep in your hotel tonight.</a:t>
              </a:r>
              <a:endParaRPr lang="en-GB" dirty="0">
                <a:solidFill>
                  <a:srgbClr val="232321"/>
                </a:solidFill>
                <a:latin typeface="Roboto" panose="02000000000000000000" pitchFamily="2" charset="0"/>
              </a:endParaRPr>
            </a:p>
          </p:txBody>
        </p:sp>
      </p:grpSp>
      <p:grpSp>
        <p:nvGrpSpPr>
          <p:cNvPr id="26" name="Group 25">
            <a:extLst>
              <a:ext uri="{FF2B5EF4-FFF2-40B4-BE49-F238E27FC236}">
                <a16:creationId xmlns:a16="http://schemas.microsoft.com/office/drawing/2014/main" id="{8F6AECED-6CD7-FCC4-9B45-BC6A0709FE7E}"/>
              </a:ext>
            </a:extLst>
          </p:cNvPr>
          <p:cNvGrpSpPr/>
          <p:nvPr/>
        </p:nvGrpSpPr>
        <p:grpSpPr>
          <a:xfrm>
            <a:off x="581066" y="4258126"/>
            <a:ext cx="6336991" cy="692185"/>
            <a:chOff x="1487167" y="5538010"/>
            <a:chExt cx="6336991" cy="692185"/>
          </a:xfrm>
        </p:grpSpPr>
        <p:sp>
          <p:nvSpPr>
            <p:cNvPr id="27" name="Oval 26">
              <a:extLst>
                <a:ext uri="{FF2B5EF4-FFF2-40B4-BE49-F238E27FC236}">
                  <a16:creationId xmlns:a16="http://schemas.microsoft.com/office/drawing/2014/main" id="{5113CDF7-B3DA-2983-01E4-3F5A9B412B00}"/>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5</a:t>
              </a:r>
              <a:endParaRPr lang="en-GB" sz="2800" b="1" dirty="0">
                <a:latin typeface="Roboto" panose="02000000000000000000" pitchFamily="2" charset="0"/>
              </a:endParaRPr>
            </a:p>
          </p:txBody>
        </p:sp>
        <p:sp>
          <p:nvSpPr>
            <p:cNvPr id="28" name="TextBox 27">
              <a:extLst>
                <a:ext uri="{FF2B5EF4-FFF2-40B4-BE49-F238E27FC236}">
                  <a16:creationId xmlns:a16="http://schemas.microsoft.com/office/drawing/2014/main" id="{C1736287-2F4B-E10D-B345-298A7154FB53}"/>
                </a:ext>
              </a:extLst>
            </p:cNvPr>
            <p:cNvSpPr txBox="1"/>
            <p:nvPr/>
          </p:nvSpPr>
          <p:spPr>
            <a:xfrm>
              <a:off x="2296392" y="5699436"/>
              <a:ext cx="5527766" cy="369332"/>
            </a:xfrm>
            <a:prstGeom prst="rect">
              <a:avLst/>
            </a:prstGeom>
            <a:noFill/>
          </p:spPr>
          <p:txBody>
            <a:bodyPr wrap="square">
              <a:spAutoFit/>
            </a:bodyPr>
            <a:lstStyle/>
            <a:p>
              <a:r>
                <a:rPr lang="en-ZA" dirty="0">
                  <a:solidFill>
                    <a:schemeClr val="tx1"/>
                  </a:solidFill>
                  <a:latin typeface="Roboto" panose="02000000000000000000" pitchFamily="2" charset="0"/>
                </a:rPr>
                <a:t>Do you have breakfast options available?</a:t>
              </a:r>
              <a:endParaRPr lang="en-US" dirty="0">
                <a:solidFill>
                  <a:schemeClr val="tx1"/>
                </a:solidFill>
                <a:latin typeface="Roboto" panose="02000000000000000000" pitchFamily="2" charset="0"/>
              </a:endParaRPr>
            </a:p>
          </p:txBody>
        </p:sp>
      </p:grpSp>
      <p:sp>
        <p:nvSpPr>
          <p:cNvPr id="46" name="Rectangle: Rounded Corners 45">
            <a:extLst>
              <a:ext uri="{FF2B5EF4-FFF2-40B4-BE49-F238E27FC236}">
                <a16:creationId xmlns:a16="http://schemas.microsoft.com/office/drawing/2014/main" id="{7084D609-FD7C-4C63-0C8E-3E5A7B374CB6}"/>
              </a:ext>
            </a:extLst>
          </p:cNvPr>
          <p:cNvSpPr/>
          <p:nvPr/>
        </p:nvSpPr>
        <p:spPr>
          <a:xfrm>
            <a:off x="6481467" y="1344742"/>
            <a:ext cx="1404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Impolite</a:t>
            </a:r>
          </a:p>
        </p:txBody>
      </p:sp>
      <p:sp>
        <p:nvSpPr>
          <p:cNvPr id="4" name="Oval 3">
            <a:extLst>
              <a:ext uri="{FF2B5EF4-FFF2-40B4-BE49-F238E27FC236}">
                <a16:creationId xmlns:a16="http://schemas.microsoft.com/office/drawing/2014/main" id="{A0C51BFC-33B5-258C-3B44-D534CF50C5B6}"/>
              </a:ext>
            </a:extLst>
          </p:cNvPr>
          <p:cNvSpPr/>
          <p:nvPr/>
        </p:nvSpPr>
        <p:spPr>
          <a:xfrm>
            <a:off x="5909094" y="6063438"/>
            <a:ext cx="2958860" cy="2958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5D7132F6-7AC9-9AC9-8D8A-3F29A8273417}"/>
              </a:ext>
            </a:extLst>
          </p:cNvPr>
          <p:cNvSpPr/>
          <p:nvPr/>
        </p:nvSpPr>
        <p:spPr>
          <a:xfrm>
            <a:off x="6302679" y="3913205"/>
            <a:ext cx="2841321" cy="28413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48297F06-225D-FCE8-E9AE-FB54790CFE9C}"/>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Which of the following phrases are polite, </a:t>
            </a:r>
            <a:br>
              <a:rPr lang="en-GB" sz="2400" b="1" dirty="0">
                <a:solidFill>
                  <a:srgbClr val="00456C"/>
                </a:solidFill>
                <a:latin typeface="Roboto" panose="02000000000000000000" pitchFamily="2" charset="0"/>
                <a:ea typeface="Roboto" panose="02000000000000000000" pitchFamily="2" charset="0"/>
              </a:rPr>
            </a:br>
            <a:r>
              <a:rPr lang="en-GB" sz="2400" b="1" dirty="0">
                <a:solidFill>
                  <a:srgbClr val="00456C"/>
                </a:solidFill>
                <a:latin typeface="Roboto" panose="02000000000000000000" pitchFamily="2" charset="0"/>
                <a:ea typeface="Roboto" panose="02000000000000000000" pitchFamily="2" charset="0"/>
              </a:rPr>
              <a:t>impolite or confusing?</a:t>
            </a:r>
            <a:endParaRPr lang="en-GB" sz="1600" b="1" dirty="0">
              <a:solidFill>
                <a:srgbClr val="00456C"/>
              </a:solidFill>
              <a:latin typeface="Roboto" panose="02000000000000000000" pitchFamily="2" charset="0"/>
              <a:ea typeface="Roboto" panose="02000000000000000000" pitchFamily="2" charset="0"/>
            </a:endParaRPr>
          </a:p>
        </p:txBody>
      </p:sp>
      <p:grpSp>
        <p:nvGrpSpPr>
          <p:cNvPr id="14" name="Group 13">
            <a:extLst>
              <a:ext uri="{FF2B5EF4-FFF2-40B4-BE49-F238E27FC236}">
                <a16:creationId xmlns:a16="http://schemas.microsoft.com/office/drawing/2014/main" id="{74178894-65DC-040B-8F1D-412097133FB5}"/>
              </a:ext>
            </a:extLst>
          </p:cNvPr>
          <p:cNvGrpSpPr/>
          <p:nvPr/>
        </p:nvGrpSpPr>
        <p:grpSpPr>
          <a:xfrm>
            <a:off x="581066" y="5018995"/>
            <a:ext cx="6336991" cy="692185"/>
            <a:chOff x="1487167" y="5538010"/>
            <a:chExt cx="6336991" cy="692185"/>
          </a:xfrm>
        </p:grpSpPr>
        <p:sp>
          <p:nvSpPr>
            <p:cNvPr id="15" name="Oval 14">
              <a:extLst>
                <a:ext uri="{FF2B5EF4-FFF2-40B4-BE49-F238E27FC236}">
                  <a16:creationId xmlns:a16="http://schemas.microsoft.com/office/drawing/2014/main" id="{3203AD27-DABF-BEE8-6D34-7C44BFD8CD83}"/>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6</a:t>
              </a:r>
              <a:endParaRPr lang="en-GB" sz="2800" b="1" dirty="0">
                <a:latin typeface="Roboto" panose="02000000000000000000" pitchFamily="2" charset="0"/>
              </a:endParaRPr>
            </a:p>
          </p:txBody>
        </p:sp>
        <p:sp>
          <p:nvSpPr>
            <p:cNvPr id="16" name="TextBox 15">
              <a:extLst>
                <a:ext uri="{FF2B5EF4-FFF2-40B4-BE49-F238E27FC236}">
                  <a16:creationId xmlns:a16="http://schemas.microsoft.com/office/drawing/2014/main" id="{99CE35D7-2146-D4F7-509A-43A9A9A98CB1}"/>
                </a:ext>
              </a:extLst>
            </p:cNvPr>
            <p:cNvSpPr txBox="1"/>
            <p:nvPr/>
          </p:nvSpPr>
          <p:spPr>
            <a:xfrm>
              <a:off x="2296392" y="5699436"/>
              <a:ext cx="5527766" cy="369332"/>
            </a:xfrm>
            <a:prstGeom prst="rect">
              <a:avLst/>
            </a:prstGeom>
            <a:noFill/>
          </p:spPr>
          <p:txBody>
            <a:bodyPr wrap="square">
              <a:spAutoFit/>
            </a:bodyPr>
            <a:lstStyle/>
            <a:p>
              <a:r>
                <a:rPr lang="en-ZA" dirty="0">
                  <a:solidFill>
                    <a:schemeClr val="tx1"/>
                  </a:solidFill>
                  <a:latin typeface="Roboto" panose="02000000000000000000" pitchFamily="2" charset="0"/>
                </a:rPr>
                <a:t>What time is check-out?</a:t>
              </a:r>
              <a:endParaRPr lang="en-US" dirty="0">
                <a:solidFill>
                  <a:schemeClr val="tx1"/>
                </a:solidFill>
                <a:latin typeface="Roboto" panose="02000000000000000000" pitchFamily="2" charset="0"/>
              </a:endParaRPr>
            </a:p>
          </p:txBody>
        </p:sp>
      </p:grpSp>
      <p:grpSp>
        <p:nvGrpSpPr>
          <p:cNvPr id="17" name="Group 16">
            <a:extLst>
              <a:ext uri="{FF2B5EF4-FFF2-40B4-BE49-F238E27FC236}">
                <a16:creationId xmlns:a16="http://schemas.microsoft.com/office/drawing/2014/main" id="{8CC69256-B7CB-FD37-237E-F7370A1AF97A}"/>
              </a:ext>
            </a:extLst>
          </p:cNvPr>
          <p:cNvGrpSpPr/>
          <p:nvPr/>
        </p:nvGrpSpPr>
        <p:grpSpPr>
          <a:xfrm>
            <a:off x="581066" y="5779861"/>
            <a:ext cx="6336991" cy="692185"/>
            <a:chOff x="1487167" y="5538010"/>
            <a:chExt cx="6336991" cy="692185"/>
          </a:xfrm>
        </p:grpSpPr>
        <p:sp>
          <p:nvSpPr>
            <p:cNvPr id="19" name="Oval 18">
              <a:extLst>
                <a:ext uri="{FF2B5EF4-FFF2-40B4-BE49-F238E27FC236}">
                  <a16:creationId xmlns:a16="http://schemas.microsoft.com/office/drawing/2014/main" id="{9699C133-EE2D-614A-B4C6-DD708B218AAC}"/>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7</a:t>
              </a:r>
              <a:endParaRPr lang="en-GB" sz="2800" b="1" dirty="0">
                <a:latin typeface="Roboto" panose="02000000000000000000" pitchFamily="2" charset="0"/>
              </a:endParaRPr>
            </a:p>
          </p:txBody>
        </p:sp>
        <p:sp>
          <p:nvSpPr>
            <p:cNvPr id="22" name="TextBox 21">
              <a:extLst>
                <a:ext uri="{FF2B5EF4-FFF2-40B4-BE49-F238E27FC236}">
                  <a16:creationId xmlns:a16="http://schemas.microsoft.com/office/drawing/2014/main" id="{8C0871AF-47BC-3D5A-B16E-A419615C91FD}"/>
                </a:ext>
              </a:extLst>
            </p:cNvPr>
            <p:cNvSpPr txBox="1"/>
            <p:nvPr/>
          </p:nvSpPr>
          <p:spPr>
            <a:xfrm>
              <a:off x="2296392" y="5699436"/>
              <a:ext cx="5527766" cy="369332"/>
            </a:xfrm>
            <a:prstGeom prst="rect">
              <a:avLst/>
            </a:prstGeom>
            <a:noFill/>
          </p:spPr>
          <p:txBody>
            <a:bodyPr wrap="square">
              <a:spAutoFit/>
            </a:bodyPr>
            <a:lstStyle/>
            <a:p>
              <a:r>
                <a:rPr lang="en-ZA" dirty="0">
                  <a:solidFill>
                    <a:schemeClr val="tx1"/>
                  </a:solidFill>
                  <a:latin typeface="Roboto" panose="02000000000000000000" pitchFamily="2" charset="0"/>
                </a:rPr>
                <a:t>I want to eat breakfast here.</a:t>
              </a:r>
              <a:endParaRPr lang="en-US" dirty="0">
                <a:solidFill>
                  <a:schemeClr val="tx1"/>
                </a:solidFill>
                <a:latin typeface="Roboto" panose="02000000000000000000" pitchFamily="2" charset="0"/>
              </a:endParaRPr>
            </a:p>
          </p:txBody>
        </p:sp>
      </p:grpSp>
      <p:sp>
        <p:nvSpPr>
          <p:cNvPr id="24" name="Rectangle: Rounded Corners 23">
            <a:extLst>
              <a:ext uri="{FF2B5EF4-FFF2-40B4-BE49-F238E27FC236}">
                <a16:creationId xmlns:a16="http://schemas.microsoft.com/office/drawing/2014/main" id="{4DC8F4DD-C4C6-10FF-BC73-770097FA8873}"/>
              </a:ext>
            </a:extLst>
          </p:cNvPr>
          <p:cNvSpPr/>
          <p:nvPr/>
        </p:nvSpPr>
        <p:spPr>
          <a:xfrm>
            <a:off x="6481467" y="3627349"/>
            <a:ext cx="1404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Confusing</a:t>
            </a:r>
          </a:p>
        </p:txBody>
      </p:sp>
      <p:sp>
        <p:nvSpPr>
          <p:cNvPr id="29" name="Rectangle: Rounded Corners 28">
            <a:extLst>
              <a:ext uri="{FF2B5EF4-FFF2-40B4-BE49-F238E27FC236}">
                <a16:creationId xmlns:a16="http://schemas.microsoft.com/office/drawing/2014/main" id="{88C8A4DB-3EA5-40FC-7F49-59A5E85B7B79}"/>
              </a:ext>
            </a:extLst>
          </p:cNvPr>
          <p:cNvSpPr/>
          <p:nvPr/>
        </p:nvSpPr>
        <p:spPr>
          <a:xfrm>
            <a:off x="6481467" y="5909953"/>
            <a:ext cx="1404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Confusing</a:t>
            </a:r>
          </a:p>
        </p:txBody>
      </p:sp>
      <p:sp>
        <p:nvSpPr>
          <p:cNvPr id="30" name="Rectangle: Rounded Corners 29">
            <a:extLst>
              <a:ext uri="{FF2B5EF4-FFF2-40B4-BE49-F238E27FC236}">
                <a16:creationId xmlns:a16="http://schemas.microsoft.com/office/drawing/2014/main" id="{66305753-174D-1509-023A-ADEE2D01B0F2}"/>
              </a:ext>
            </a:extLst>
          </p:cNvPr>
          <p:cNvSpPr/>
          <p:nvPr/>
        </p:nvSpPr>
        <p:spPr>
          <a:xfrm>
            <a:off x="6481467" y="2105611"/>
            <a:ext cx="1404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Polite</a:t>
            </a:r>
          </a:p>
        </p:txBody>
      </p:sp>
      <p:sp>
        <p:nvSpPr>
          <p:cNvPr id="32" name="Rectangle: Rounded Corners 31">
            <a:extLst>
              <a:ext uri="{FF2B5EF4-FFF2-40B4-BE49-F238E27FC236}">
                <a16:creationId xmlns:a16="http://schemas.microsoft.com/office/drawing/2014/main" id="{A4F1F607-90BF-EF91-0C14-E5C94EDCC950}"/>
              </a:ext>
            </a:extLst>
          </p:cNvPr>
          <p:cNvSpPr/>
          <p:nvPr/>
        </p:nvSpPr>
        <p:spPr>
          <a:xfrm>
            <a:off x="6481467" y="2866480"/>
            <a:ext cx="1404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Polite</a:t>
            </a:r>
          </a:p>
        </p:txBody>
      </p:sp>
      <p:sp>
        <p:nvSpPr>
          <p:cNvPr id="33" name="Rectangle: Rounded Corners 32">
            <a:extLst>
              <a:ext uri="{FF2B5EF4-FFF2-40B4-BE49-F238E27FC236}">
                <a16:creationId xmlns:a16="http://schemas.microsoft.com/office/drawing/2014/main" id="{23C394B4-45BF-C535-6E9C-E1747A6A26ED}"/>
              </a:ext>
            </a:extLst>
          </p:cNvPr>
          <p:cNvSpPr/>
          <p:nvPr/>
        </p:nvSpPr>
        <p:spPr>
          <a:xfrm>
            <a:off x="6481467" y="4388218"/>
            <a:ext cx="1404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Polite</a:t>
            </a:r>
          </a:p>
        </p:txBody>
      </p:sp>
      <p:sp>
        <p:nvSpPr>
          <p:cNvPr id="34" name="Rectangle: Rounded Corners 33">
            <a:extLst>
              <a:ext uri="{FF2B5EF4-FFF2-40B4-BE49-F238E27FC236}">
                <a16:creationId xmlns:a16="http://schemas.microsoft.com/office/drawing/2014/main" id="{CFDE90BD-FD1F-B57D-7DB5-917ECAD4DE8E}"/>
              </a:ext>
            </a:extLst>
          </p:cNvPr>
          <p:cNvSpPr/>
          <p:nvPr/>
        </p:nvSpPr>
        <p:spPr>
          <a:xfrm>
            <a:off x="6481467" y="5149087"/>
            <a:ext cx="1404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Polite</a:t>
            </a:r>
          </a:p>
        </p:txBody>
      </p:sp>
    </p:spTree>
    <p:extLst>
      <p:ext uri="{BB962C8B-B14F-4D97-AF65-F5344CB8AC3E}">
        <p14:creationId xmlns:p14="http://schemas.microsoft.com/office/powerpoint/2010/main" val="401928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0-#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0-#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0-#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0-#ppt_w/2"/>
                                          </p:val>
                                        </p:tav>
                                        <p:tav tm="100000">
                                          <p:val>
                                            <p:strVal val="#ppt_x"/>
                                          </p:val>
                                        </p:tav>
                                      </p:tavLst>
                                    </p:anim>
                                    <p:anim calcmode="lin" valueType="num">
                                      <p:cBhvr additive="base">
                                        <p:cTn id="3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0-#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4" grpId="0" animBg="1"/>
      <p:bldP spid="29" grpId="0" animBg="1"/>
      <p:bldP spid="30" grpId="0" animBg="1"/>
      <p:bldP spid="32"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omputer on a counter&#10;&#10;Description automatically generated">
            <a:extLst>
              <a:ext uri="{FF2B5EF4-FFF2-40B4-BE49-F238E27FC236}">
                <a16:creationId xmlns:a16="http://schemas.microsoft.com/office/drawing/2014/main" id="{89EC0977-7D31-9B78-634E-A9A18A5A6F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2934" y="3035814"/>
            <a:ext cx="4079029" cy="3256811"/>
          </a:xfrm>
          <a:prstGeom prst="rect">
            <a:avLst/>
          </a:prstGeom>
        </p:spPr>
      </p:pic>
      <p:sp>
        <p:nvSpPr>
          <p:cNvPr id="24" name="TextBox 23">
            <a:extLst>
              <a:ext uri="{FF2B5EF4-FFF2-40B4-BE49-F238E27FC236}">
                <a16:creationId xmlns:a16="http://schemas.microsoft.com/office/drawing/2014/main" id="{01D83A1B-8701-5784-D205-BAC40AE6261C}"/>
              </a:ext>
            </a:extLst>
          </p:cNvPr>
          <p:cNvSpPr txBox="1"/>
          <p:nvPr/>
        </p:nvSpPr>
        <p:spPr>
          <a:xfrm>
            <a:off x="519133" y="4025531"/>
            <a:ext cx="8105734" cy="409728"/>
          </a:xfrm>
          <a:prstGeom prst="rect">
            <a:avLst/>
          </a:prstGeom>
          <a:noFill/>
        </p:spPr>
        <p:txBody>
          <a:bodyPr wrap="square">
            <a:spAutoFit/>
          </a:bodyPr>
          <a:lstStyle/>
          <a:p>
            <a:pPr>
              <a:lnSpc>
                <a:spcPts val="2700"/>
              </a:lnSpc>
            </a:pPr>
            <a:r>
              <a:rPr lang="en-US" b="1" dirty="0">
                <a:solidFill>
                  <a:srgbClr val="00456C"/>
                </a:solidFill>
                <a:latin typeface="Roboto" panose="02000000000000000000" pitchFamily="2" charset="0"/>
                <a:ea typeface="Roboto" panose="02000000000000000000" pitchFamily="2" charset="0"/>
              </a:rPr>
              <a:t>Clerk: </a:t>
            </a:r>
            <a:r>
              <a:rPr lang="en-US" dirty="0">
                <a:solidFill>
                  <a:srgbClr val="00456C"/>
                </a:solidFill>
                <a:latin typeface="Roboto" panose="02000000000000000000" pitchFamily="2" charset="0"/>
                <a:ea typeface="Roboto" panose="02000000000000000000" pitchFamily="2" charset="0"/>
              </a:rPr>
              <a:t>Please give me 120 dollars.</a:t>
            </a:r>
            <a:endParaRPr lang="en-GB" sz="2000" dirty="0">
              <a:solidFill>
                <a:srgbClr val="80BA2A"/>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79072571-6B6D-F8CB-F6A2-0339C9DAD8C2}"/>
              </a:ext>
            </a:extLst>
          </p:cNvPr>
          <p:cNvSpPr txBox="1"/>
          <p:nvPr/>
        </p:nvSpPr>
        <p:spPr>
          <a:xfrm>
            <a:off x="519133" y="1935651"/>
            <a:ext cx="8105734" cy="755976"/>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Customer: </a:t>
            </a:r>
            <a:r>
              <a:rPr lang="en-GB" dirty="0">
                <a:solidFill>
                  <a:srgbClr val="80BA2A"/>
                </a:solidFill>
                <a:latin typeface="Roboto" panose="02000000000000000000" pitchFamily="2" charset="0"/>
                <a:ea typeface="Roboto" panose="02000000000000000000" pitchFamily="2" charset="0"/>
              </a:rPr>
              <a:t>Hi. I want to sleep in your hotel tonight. I want to book one room for five people.</a:t>
            </a:r>
            <a:endParaRPr lang="en-GB" sz="2000" dirty="0">
              <a:solidFill>
                <a:srgbClr val="80BA2A"/>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519133" y="1437695"/>
            <a:ext cx="8105734" cy="409728"/>
          </a:xfrm>
          <a:prstGeom prst="rect">
            <a:avLst/>
          </a:prstGeom>
          <a:noFill/>
        </p:spPr>
        <p:txBody>
          <a:bodyPr wrap="square">
            <a:spAutoFit/>
          </a:bodyPr>
          <a:lstStyle/>
          <a:p>
            <a:pPr>
              <a:lnSpc>
                <a:spcPts val="2700"/>
              </a:lnSpc>
            </a:pPr>
            <a:r>
              <a:rPr lang="en-US" b="1" dirty="0">
                <a:solidFill>
                  <a:srgbClr val="00456C"/>
                </a:solidFill>
                <a:latin typeface="Roboto" panose="02000000000000000000" pitchFamily="2" charset="0"/>
                <a:ea typeface="Roboto" panose="02000000000000000000" pitchFamily="2" charset="0"/>
              </a:rPr>
              <a:t>Clerk: </a:t>
            </a:r>
            <a:r>
              <a:rPr lang="en-US" dirty="0">
                <a:solidFill>
                  <a:srgbClr val="00456C"/>
                </a:solidFill>
                <a:latin typeface="Roboto" panose="02000000000000000000" pitchFamily="2" charset="0"/>
                <a:ea typeface="Roboto" panose="02000000000000000000" pitchFamily="2" charset="0"/>
              </a:rPr>
              <a:t>Hello. Welcome to the Golden Hotel. Why are you here?</a:t>
            </a:r>
            <a:endParaRPr lang="en-GB" sz="2000" dirty="0">
              <a:solidFill>
                <a:srgbClr val="80BA2A"/>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F7545254-9F65-87DF-FFA1-368CB23CF43E}"/>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Read the following roleplay. Spot the </a:t>
            </a:r>
          </a:p>
          <a:p>
            <a:pPr algn="ctr"/>
            <a:r>
              <a:rPr lang="en-GB" sz="2400" b="1" dirty="0">
                <a:solidFill>
                  <a:srgbClr val="00456C"/>
                </a:solidFill>
                <a:latin typeface="Roboto" panose="02000000000000000000" pitchFamily="2" charset="0"/>
                <a:ea typeface="Roboto" panose="02000000000000000000" pitchFamily="2" charset="0"/>
              </a:rPr>
              <a:t>inappropriate language</a:t>
            </a:r>
            <a:endParaRPr lang="en-GB" sz="1600" b="1" dirty="0">
              <a:solidFill>
                <a:srgbClr val="00456C"/>
              </a:solidFill>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id="{3A66B11D-DA63-2E32-AEC9-AFED4BFA8D3B}"/>
              </a:ext>
            </a:extLst>
          </p:cNvPr>
          <p:cNvCxnSpPr>
            <a:cxnSpLocks/>
          </p:cNvCxnSpPr>
          <p:nvPr/>
        </p:nvCxnSpPr>
        <p:spPr>
          <a:xfrm>
            <a:off x="5011947" y="1854680"/>
            <a:ext cx="1777042" cy="0"/>
          </a:xfrm>
          <a:prstGeom prst="line">
            <a:avLst/>
          </a:prstGeom>
          <a:ln w="28575">
            <a:solidFill>
              <a:srgbClr val="0045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C4A395-3051-E056-1210-12ED9D1BDB6B}"/>
              </a:ext>
            </a:extLst>
          </p:cNvPr>
          <p:cNvCxnSpPr>
            <a:cxnSpLocks/>
          </p:cNvCxnSpPr>
          <p:nvPr/>
        </p:nvCxnSpPr>
        <p:spPr>
          <a:xfrm>
            <a:off x="2084717" y="2317630"/>
            <a:ext cx="3548332" cy="0"/>
          </a:xfrm>
          <a:prstGeom prst="line">
            <a:avLst/>
          </a:prstGeom>
          <a:ln w="28575">
            <a:solidFill>
              <a:srgbClr val="80BA2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B383C1-80FD-C51B-8686-9BE58562CAE4}"/>
              </a:ext>
            </a:extLst>
          </p:cNvPr>
          <p:cNvCxnSpPr>
            <a:cxnSpLocks/>
          </p:cNvCxnSpPr>
          <p:nvPr/>
        </p:nvCxnSpPr>
        <p:spPr>
          <a:xfrm>
            <a:off x="2024332" y="4448356"/>
            <a:ext cx="2004204" cy="0"/>
          </a:xfrm>
          <a:prstGeom prst="line">
            <a:avLst/>
          </a:prstGeom>
          <a:ln w="28575">
            <a:solidFill>
              <a:srgbClr val="00456C"/>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54B91B0-ED51-304B-34C2-BCA0DD55D2FD}"/>
              </a:ext>
            </a:extLst>
          </p:cNvPr>
          <p:cNvSpPr txBox="1"/>
          <p:nvPr/>
        </p:nvSpPr>
        <p:spPr>
          <a:xfrm>
            <a:off x="519133" y="2766141"/>
            <a:ext cx="5622875" cy="755976"/>
          </a:xfrm>
          <a:prstGeom prst="rect">
            <a:avLst/>
          </a:prstGeom>
          <a:noFill/>
        </p:spPr>
        <p:txBody>
          <a:bodyPr wrap="square">
            <a:spAutoFit/>
          </a:bodyPr>
          <a:lstStyle/>
          <a:p>
            <a:pPr>
              <a:lnSpc>
                <a:spcPts val="2700"/>
              </a:lnSpc>
              <a:spcBef>
                <a:spcPts val="1200"/>
              </a:spcBef>
            </a:pPr>
            <a:r>
              <a:rPr lang="en-US" b="1" dirty="0">
                <a:solidFill>
                  <a:srgbClr val="00456C"/>
                </a:solidFill>
                <a:latin typeface="Roboto" panose="02000000000000000000" pitchFamily="2" charset="0"/>
                <a:ea typeface="Roboto" panose="02000000000000000000" pitchFamily="2" charset="0"/>
              </a:rPr>
              <a:t>Clerk: </a:t>
            </a:r>
            <a:r>
              <a:rPr lang="en-US" dirty="0">
                <a:solidFill>
                  <a:srgbClr val="00456C"/>
                </a:solidFill>
                <a:latin typeface="Roboto" panose="02000000000000000000" pitchFamily="2" charset="0"/>
                <a:ea typeface="Roboto" panose="02000000000000000000" pitchFamily="2" charset="0"/>
              </a:rPr>
              <a:t>Sorry, we can only allow two people in a room. Would you like to book three rooms?</a:t>
            </a:r>
            <a:endParaRPr lang="en-GB" sz="2000" dirty="0">
              <a:solidFill>
                <a:srgbClr val="80BA2A"/>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8B7215F0-6B59-C35B-47EC-CD9E86E92D8B}"/>
              </a:ext>
            </a:extLst>
          </p:cNvPr>
          <p:cNvSpPr txBox="1"/>
          <p:nvPr/>
        </p:nvSpPr>
        <p:spPr>
          <a:xfrm>
            <a:off x="519133" y="3615904"/>
            <a:ext cx="8105734" cy="369332"/>
          </a:xfrm>
          <a:prstGeom prst="rect">
            <a:avLst/>
          </a:prstGeom>
          <a:noFill/>
        </p:spPr>
        <p:txBody>
          <a:bodyPr wrap="square">
            <a:spAutoFit/>
          </a:bodyPr>
          <a:lstStyle/>
          <a:p>
            <a:pPr marL="0" lvl="0" indent="0" algn="l" rtl="0">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Customer: </a:t>
            </a:r>
            <a:r>
              <a:rPr lang="en-US" dirty="0">
                <a:solidFill>
                  <a:srgbClr val="80BA2A"/>
                </a:solidFill>
                <a:latin typeface="Roboto" panose="02000000000000000000" pitchFamily="2" charset="0"/>
                <a:ea typeface="Roboto" panose="02000000000000000000" pitchFamily="2" charset="0"/>
              </a:rPr>
              <a:t>Yes, three rooms will be fine.</a:t>
            </a:r>
            <a:endParaRPr lang="en-GB" sz="2000" dirty="0">
              <a:solidFill>
                <a:srgbClr val="80BA2A"/>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9A39D0A0-83EE-B645-8706-FF203BBFFEB5}"/>
              </a:ext>
            </a:extLst>
          </p:cNvPr>
          <p:cNvSpPr txBox="1"/>
          <p:nvPr/>
        </p:nvSpPr>
        <p:spPr>
          <a:xfrm>
            <a:off x="519133" y="4529554"/>
            <a:ext cx="8105734"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Customer: </a:t>
            </a:r>
            <a:r>
              <a:rPr lang="en-GB" dirty="0">
                <a:solidFill>
                  <a:srgbClr val="80BA2A"/>
                </a:solidFill>
                <a:latin typeface="Roboto" panose="02000000000000000000" pitchFamily="2" charset="0"/>
                <a:ea typeface="Roboto" panose="02000000000000000000" pitchFamily="2" charset="0"/>
              </a:rPr>
              <a:t>Here’s my card. </a:t>
            </a:r>
            <a:endParaRPr lang="en-GB" sz="2000" dirty="0">
              <a:solidFill>
                <a:srgbClr val="80BA2A"/>
              </a:solidFill>
              <a:latin typeface="Roboto" panose="02000000000000000000" pitchFamily="2" charset="0"/>
              <a:ea typeface="Roboto" panose="02000000000000000000" pitchFamily="2" charset="0"/>
            </a:endParaRPr>
          </a:p>
        </p:txBody>
      </p:sp>
      <p:sp>
        <p:nvSpPr>
          <p:cNvPr id="25" name="Reveal Box 1">
            <a:hlinkClick r:id="rId3" action="ppaction://hlinksldjump"/>
            <a:extLst>
              <a:ext uri="{FF2B5EF4-FFF2-40B4-BE49-F238E27FC236}">
                <a16:creationId xmlns:a16="http://schemas.microsoft.com/office/drawing/2014/main" id="{99385854-CD07-537D-5676-70311C67B2F9}"/>
              </a:ext>
            </a:extLst>
          </p:cNvPr>
          <p:cNvSpPr/>
          <p:nvPr/>
        </p:nvSpPr>
        <p:spPr>
          <a:xfrm>
            <a:off x="733213" y="5673765"/>
            <a:ext cx="3467853" cy="455763"/>
          </a:xfrm>
          <a:prstGeom prst="roundRect">
            <a:avLst>
              <a:gd name="adj" fmla="val 50000"/>
            </a:avLst>
          </a:prstGeom>
          <a:solidFill>
            <a:srgbClr val="01407D"/>
          </a:solidFill>
          <a:ln w="28575">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Roboto" panose="02000000000000000000" pitchFamily="2" charset="0"/>
              </a:rPr>
              <a:t>Click for the correct language</a:t>
            </a:r>
            <a:endParaRPr lang="en-GB" b="1" dirty="0">
              <a:solidFill>
                <a:schemeClr val="bg1"/>
              </a:solidFill>
              <a:latin typeface="Roboto" panose="02000000000000000000" pitchFamily="2" charset="0"/>
            </a:endParaRPr>
          </a:p>
        </p:txBody>
      </p:sp>
      <p:pic>
        <p:nvPicPr>
          <p:cNvPr id="26" name="Picture 25" descr="A cartoon of a person wearing a suit&#10;&#10;Description automatically generated">
            <a:extLst>
              <a:ext uri="{FF2B5EF4-FFF2-40B4-BE49-F238E27FC236}">
                <a16:creationId xmlns:a16="http://schemas.microsoft.com/office/drawing/2014/main" id="{92A79D7C-4CBF-AE79-5195-9E5ADC0330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4213" y="2614510"/>
            <a:ext cx="1123712" cy="4099418"/>
          </a:xfrm>
          <a:prstGeom prst="rect">
            <a:avLst/>
          </a:prstGeom>
        </p:spPr>
      </p:pic>
    </p:spTree>
    <p:extLst>
      <p:ext uri="{BB962C8B-B14F-4D97-AF65-F5344CB8AC3E}">
        <p14:creationId xmlns:p14="http://schemas.microsoft.com/office/powerpoint/2010/main" val="38326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0-#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0-#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0-#ppt_w/2"/>
                                          </p:val>
                                        </p:tav>
                                        <p:tav tm="100000">
                                          <p:val>
                                            <p:strVal val="#ppt_x"/>
                                          </p:val>
                                        </p:tav>
                                      </p:tavLst>
                                    </p:anim>
                                    <p:anim calcmode="lin" valueType="num">
                                      <p:cBhvr additive="base">
                                        <p:cTn id="2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5"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1D83A1B-8701-5784-D205-BAC40AE6261C}"/>
              </a:ext>
            </a:extLst>
          </p:cNvPr>
          <p:cNvSpPr txBox="1"/>
          <p:nvPr/>
        </p:nvSpPr>
        <p:spPr>
          <a:xfrm>
            <a:off x="519133" y="3318163"/>
            <a:ext cx="8105734" cy="409728"/>
          </a:xfrm>
          <a:prstGeom prst="rect">
            <a:avLst/>
          </a:prstGeom>
          <a:noFill/>
        </p:spPr>
        <p:txBody>
          <a:bodyPr wrap="square">
            <a:spAutoFit/>
          </a:bodyPr>
          <a:lstStyle/>
          <a:p>
            <a:pPr>
              <a:lnSpc>
                <a:spcPts val="2700"/>
              </a:lnSpc>
            </a:pPr>
            <a:r>
              <a:rPr lang="en-US" b="1" dirty="0">
                <a:solidFill>
                  <a:srgbClr val="00456C"/>
                </a:solidFill>
                <a:latin typeface="Roboto" panose="02000000000000000000" pitchFamily="2" charset="0"/>
                <a:ea typeface="Roboto" panose="02000000000000000000" pitchFamily="2" charset="0"/>
              </a:rPr>
              <a:t>Clerk: </a:t>
            </a:r>
            <a:r>
              <a:rPr lang="en-US" b="1" dirty="0">
                <a:solidFill>
                  <a:srgbClr val="CA095B"/>
                </a:solidFill>
                <a:latin typeface="Roboto" panose="02000000000000000000" pitchFamily="2" charset="0"/>
                <a:ea typeface="Roboto" panose="02000000000000000000" pitchFamily="2" charset="0"/>
              </a:rPr>
              <a:t>That will be 120 dollars.</a:t>
            </a:r>
            <a:r>
              <a:rPr lang="en-US" dirty="0">
                <a:solidFill>
                  <a:srgbClr val="00456C"/>
                </a:solidFill>
                <a:latin typeface="Roboto" panose="02000000000000000000" pitchFamily="2" charset="0"/>
                <a:ea typeface="Roboto" panose="02000000000000000000" pitchFamily="2" charset="0"/>
              </a:rPr>
              <a:t> Cash or card?</a:t>
            </a:r>
            <a:endParaRPr lang="en-GB" sz="2000" dirty="0">
              <a:solidFill>
                <a:srgbClr val="80BA2A"/>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79072571-6B6D-F8CB-F6A2-0339C9DAD8C2}"/>
              </a:ext>
            </a:extLst>
          </p:cNvPr>
          <p:cNvSpPr txBox="1"/>
          <p:nvPr/>
        </p:nvSpPr>
        <p:spPr>
          <a:xfrm>
            <a:off x="519132" y="1228283"/>
            <a:ext cx="8502831" cy="755976"/>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Customer: </a:t>
            </a:r>
            <a:r>
              <a:rPr lang="en-GB" dirty="0">
                <a:solidFill>
                  <a:srgbClr val="80BA2A"/>
                </a:solidFill>
                <a:latin typeface="Roboto" panose="02000000000000000000" pitchFamily="2" charset="0"/>
                <a:ea typeface="Roboto" panose="02000000000000000000" pitchFamily="2" charset="0"/>
              </a:rPr>
              <a:t>Hi. </a:t>
            </a:r>
            <a:r>
              <a:rPr lang="en-GB" b="1" dirty="0">
                <a:solidFill>
                  <a:srgbClr val="CA095B"/>
                </a:solidFill>
                <a:latin typeface="Roboto" panose="02000000000000000000" pitchFamily="2" charset="0"/>
                <a:ea typeface="Roboto" panose="02000000000000000000" pitchFamily="2" charset="0"/>
              </a:rPr>
              <a:t>I’d like a room for tonight. </a:t>
            </a:r>
            <a:r>
              <a:rPr lang="en-GB" dirty="0">
                <a:solidFill>
                  <a:srgbClr val="80BA2A"/>
                </a:solidFill>
                <a:latin typeface="Roboto" panose="02000000000000000000" pitchFamily="2" charset="0"/>
                <a:ea typeface="Roboto" panose="02000000000000000000" pitchFamily="2" charset="0"/>
              </a:rPr>
              <a:t>I want to book one room </a:t>
            </a:r>
            <a:br>
              <a:rPr lang="en-GB" dirty="0">
                <a:solidFill>
                  <a:srgbClr val="80BA2A"/>
                </a:solidFill>
                <a:latin typeface="Roboto" panose="02000000000000000000" pitchFamily="2" charset="0"/>
                <a:ea typeface="Roboto" panose="02000000000000000000" pitchFamily="2" charset="0"/>
              </a:rPr>
            </a:br>
            <a:r>
              <a:rPr lang="en-GB" dirty="0">
                <a:solidFill>
                  <a:srgbClr val="80BA2A"/>
                </a:solidFill>
                <a:latin typeface="Roboto" panose="02000000000000000000" pitchFamily="2" charset="0"/>
                <a:ea typeface="Roboto" panose="02000000000000000000" pitchFamily="2" charset="0"/>
              </a:rPr>
              <a:t>for five people.</a:t>
            </a:r>
            <a:endParaRPr lang="en-GB" sz="2000" dirty="0">
              <a:solidFill>
                <a:srgbClr val="80BA2A"/>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519133" y="730327"/>
            <a:ext cx="8105734" cy="409728"/>
          </a:xfrm>
          <a:prstGeom prst="rect">
            <a:avLst/>
          </a:prstGeom>
          <a:noFill/>
        </p:spPr>
        <p:txBody>
          <a:bodyPr wrap="square">
            <a:spAutoFit/>
          </a:bodyPr>
          <a:lstStyle/>
          <a:p>
            <a:pPr>
              <a:lnSpc>
                <a:spcPts val="2700"/>
              </a:lnSpc>
            </a:pPr>
            <a:r>
              <a:rPr lang="en-US" b="1" dirty="0">
                <a:solidFill>
                  <a:srgbClr val="00456C"/>
                </a:solidFill>
                <a:latin typeface="Roboto" panose="02000000000000000000" pitchFamily="2" charset="0"/>
                <a:ea typeface="Roboto" panose="02000000000000000000" pitchFamily="2" charset="0"/>
              </a:rPr>
              <a:t>Clerk: </a:t>
            </a:r>
            <a:r>
              <a:rPr lang="en-US" dirty="0">
                <a:solidFill>
                  <a:srgbClr val="00456C"/>
                </a:solidFill>
                <a:latin typeface="Roboto" panose="02000000000000000000" pitchFamily="2" charset="0"/>
                <a:ea typeface="Roboto" panose="02000000000000000000" pitchFamily="2" charset="0"/>
              </a:rPr>
              <a:t>Hello. Welcome to the Golden Hotel. </a:t>
            </a:r>
            <a:r>
              <a:rPr lang="en-US" b="1" dirty="0">
                <a:solidFill>
                  <a:srgbClr val="CA095B"/>
                </a:solidFill>
                <a:latin typeface="Roboto" panose="02000000000000000000" pitchFamily="2" charset="0"/>
                <a:ea typeface="Roboto" panose="02000000000000000000" pitchFamily="2" charset="0"/>
              </a:rPr>
              <a:t>How can we help you?</a:t>
            </a:r>
            <a:endParaRPr lang="en-GB" sz="2000" b="1" dirty="0">
              <a:solidFill>
                <a:srgbClr val="CA095B"/>
              </a:solidFill>
              <a:latin typeface="Roboto" panose="02000000000000000000" pitchFamily="2" charset="0"/>
              <a:ea typeface="Roboto" panose="02000000000000000000" pitchFamily="2" charset="0"/>
            </a:endParaRPr>
          </a:p>
        </p:txBody>
      </p:sp>
      <p:pic>
        <p:nvPicPr>
          <p:cNvPr id="19" name="Picture 18" descr="A computer on a counter&#10;&#10;Description automatically generated">
            <a:extLst>
              <a:ext uri="{FF2B5EF4-FFF2-40B4-BE49-F238E27FC236}">
                <a16:creationId xmlns:a16="http://schemas.microsoft.com/office/drawing/2014/main" id="{BB59DA62-5556-524D-B783-5E9A9A8C88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2934" y="3035814"/>
            <a:ext cx="4079029" cy="3256811"/>
          </a:xfrm>
          <a:prstGeom prst="rect">
            <a:avLst/>
          </a:prstGeom>
        </p:spPr>
      </p:pic>
      <p:sp>
        <p:nvSpPr>
          <p:cNvPr id="21" name="TextBox 20">
            <a:extLst>
              <a:ext uri="{FF2B5EF4-FFF2-40B4-BE49-F238E27FC236}">
                <a16:creationId xmlns:a16="http://schemas.microsoft.com/office/drawing/2014/main" id="{754B91B0-ED51-304B-34C2-BCA0DD55D2FD}"/>
              </a:ext>
            </a:extLst>
          </p:cNvPr>
          <p:cNvSpPr txBox="1"/>
          <p:nvPr/>
        </p:nvSpPr>
        <p:spPr>
          <a:xfrm>
            <a:off x="519133" y="2058773"/>
            <a:ext cx="8105734" cy="755976"/>
          </a:xfrm>
          <a:prstGeom prst="rect">
            <a:avLst/>
          </a:prstGeom>
          <a:noFill/>
        </p:spPr>
        <p:txBody>
          <a:bodyPr wrap="square">
            <a:spAutoFit/>
          </a:bodyPr>
          <a:lstStyle/>
          <a:p>
            <a:pPr>
              <a:lnSpc>
                <a:spcPts val="2700"/>
              </a:lnSpc>
              <a:spcBef>
                <a:spcPts val="1200"/>
              </a:spcBef>
            </a:pPr>
            <a:r>
              <a:rPr lang="en-US" b="1" dirty="0">
                <a:solidFill>
                  <a:srgbClr val="00456C"/>
                </a:solidFill>
                <a:latin typeface="Roboto" panose="02000000000000000000" pitchFamily="2" charset="0"/>
                <a:ea typeface="Roboto" panose="02000000000000000000" pitchFamily="2" charset="0"/>
              </a:rPr>
              <a:t>Clerk: </a:t>
            </a:r>
            <a:r>
              <a:rPr lang="en-US" dirty="0">
                <a:solidFill>
                  <a:srgbClr val="00456C"/>
                </a:solidFill>
                <a:latin typeface="Roboto" panose="02000000000000000000" pitchFamily="2" charset="0"/>
                <a:ea typeface="Roboto" panose="02000000000000000000" pitchFamily="2" charset="0"/>
              </a:rPr>
              <a:t>Sorry, we can only allow two people in a room. Would you like to book three rooms?</a:t>
            </a:r>
            <a:endParaRPr lang="en-GB" sz="2000" dirty="0">
              <a:solidFill>
                <a:srgbClr val="80BA2A"/>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8B7215F0-6B59-C35B-47EC-CD9E86E92D8B}"/>
              </a:ext>
            </a:extLst>
          </p:cNvPr>
          <p:cNvSpPr txBox="1"/>
          <p:nvPr/>
        </p:nvSpPr>
        <p:spPr>
          <a:xfrm>
            <a:off x="519133" y="2908536"/>
            <a:ext cx="8105734" cy="369332"/>
          </a:xfrm>
          <a:prstGeom prst="rect">
            <a:avLst/>
          </a:prstGeom>
          <a:noFill/>
        </p:spPr>
        <p:txBody>
          <a:bodyPr wrap="square">
            <a:spAutoFit/>
          </a:bodyPr>
          <a:lstStyle/>
          <a:p>
            <a:pPr marL="0" lvl="0" indent="0" algn="l" rtl="0">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Customer: </a:t>
            </a:r>
            <a:r>
              <a:rPr lang="en-US" dirty="0">
                <a:solidFill>
                  <a:srgbClr val="80BA2A"/>
                </a:solidFill>
                <a:latin typeface="Roboto" panose="02000000000000000000" pitchFamily="2" charset="0"/>
                <a:ea typeface="Roboto" panose="02000000000000000000" pitchFamily="2" charset="0"/>
              </a:rPr>
              <a:t>Yes, three rooms will be fine.</a:t>
            </a:r>
            <a:endParaRPr lang="en-GB" sz="2000" dirty="0">
              <a:solidFill>
                <a:srgbClr val="80BA2A"/>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9A39D0A0-83EE-B645-8706-FF203BBFFEB5}"/>
              </a:ext>
            </a:extLst>
          </p:cNvPr>
          <p:cNvSpPr txBox="1"/>
          <p:nvPr/>
        </p:nvSpPr>
        <p:spPr>
          <a:xfrm>
            <a:off x="519133" y="3822186"/>
            <a:ext cx="8105734"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Customer: </a:t>
            </a:r>
            <a:r>
              <a:rPr lang="en-GB" dirty="0">
                <a:solidFill>
                  <a:srgbClr val="80BA2A"/>
                </a:solidFill>
                <a:latin typeface="Roboto" panose="02000000000000000000" pitchFamily="2" charset="0"/>
                <a:ea typeface="Roboto" panose="02000000000000000000" pitchFamily="2" charset="0"/>
              </a:rPr>
              <a:t>Here’s my card. </a:t>
            </a:r>
            <a:endParaRPr lang="en-GB" sz="2000" dirty="0">
              <a:solidFill>
                <a:srgbClr val="80BA2A"/>
              </a:solidFill>
              <a:latin typeface="Roboto" panose="02000000000000000000" pitchFamily="2" charset="0"/>
              <a:ea typeface="Roboto" panose="02000000000000000000" pitchFamily="2" charset="0"/>
            </a:endParaRPr>
          </a:p>
        </p:txBody>
      </p:sp>
      <p:pic>
        <p:nvPicPr>
          <p:cNvPr id="8" name="Picture 7" descr="A cartoon of a person wearing a suit&#10;&#10;Description automatically generated">
            <a:extLst>
              <a:ext uri="{FF2B5EF4-FFF2-40B4-BE49-F238E27FC236}">
                <a16:creationId xmlns:a16="http://schemas.microsoft.com/office/drawing/2014/main" id="{77C8F261-A90D-6486-FB78-E0ECF0A532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4213" y="2614510"/>
            <a:ext cx="1123712" cy="4099418"/>
          </a:xfrm>
          <a:prstGeom prst="rect">
            <a:avLst/>
          </a:prstGeom>
        </p:spPr>
      </p:pic>
    </p:spTree>
    <p:extLst>
      <p:ext uri="{BB962C8B-B14F-4D97-AF65-F5344CB8AC3E}">
        <p14:creationId xmlns:p14="http://schemas.microsoft.com/office/powerpoint/2010/main" val="402914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0-#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0-#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0-#ppt_w/2"/>
                                          </p:val>
                                        </p:tav>
                                        <p:tav tm="100000">
                                          <p:val>
                                            <p:strVal val="#ppt_x"/>
                                          </p:val>
                                        </p:tav>
                                      </p:tavLst>
                                    </p:anim>
                                    <p:anim calcmode="lin" valueType="num">
                                      <p:cBhvr additive="base">
                                        <p:cTn id="2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5"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9072571-6B6D-F8CB-F6A2-0339C9DAD8C2}"/>
              </a:ext>
            </a:extLst>
          </p:cNvPr>
          <p:cNvSpPr txBox="1"/>
          <p:nvPr/>
        </p:nvSpPr>
        <p:spPr>
          <a:xfrm>
            <a:off x="4433409" y="2104431"/>
            <a:ext cx="4203368" cy="1849224"/>
          </a:xfrm>
          <a:prstGeom prst="rect">
            <a:avLst/>
          </a:prstGeom>
          <a:noFill/>
        </p:spPr>
        <p:txBody>
          <a:bodyPr wrap="square">
            <a:spAutoFit/>
          </a:bodyPr>
          <a:lstStyle/>
          <a:p>
            <a:pPr marL="285750" lvl="0" indent="-285750" algn="l" rtl="0">
              <a:lnSpc>
                <a:spcPts val="3200"/>
              </a:lnSpc>
              <a:spcBef>
                <a:spcPts val="1200"/>
              </a:spcBef>
              <a:spcAft>
                <a:spcPts val="0"/>
              </a:spcAft>
              <a:buFont typeface="Wingdings" panose="05000000000000000000" pitchFamily="2" charset="2"/>
              <a:buChar char="v"/>
            </a:pPr>
            <a:r>
              <a:rPr lang="en-ZA" dirty="0">
                <a:solidFill>
                  <a:srgbClr val="80BA2A"/>
                </a:solidFill>
                <a:latin typeface="Roboto" panose="02000000000000000000" pitchFamily="2" charset="0"/>
                <a:ea typeface="Roboto" panose="02000000000000000000" pitchFamily="2" charset="0"/>
              </a:rPr>
              <a:t>You’d like to book 3 rooms at Silverlight Hotel tonight.</a:t>
            </a:r>
          </a:p>
          <a:p>
            <a:pPr marL="342900" lvl="0" indent="-342900" algn="l" rtl="0">
              <a:lnSpc>
                <a:spcPts val="3200"/>
              </a:lnSpc>
              <a:spcBef>
                <a:spcPts val="1200"/>
              </a:spcBef>
              <a:spcAft>
                <a:spcPts val="0"/>
              </a:spcAft>
              <a:buFont typeface="Wingdings" panose="05000000000000000000" pitchFamily="2" charset="2"/>
              <a:buChar char="v"/>
            </a:pPr>
            <a:r>
              <a:rPr lang="en-ZA" sz="2000" dirty="0">
                <a:solidFill>
                  <a:srgbClr val="80BA2A"/>
                </a:solidFill>
                <a:latin typeface="Roboto" panose="02000000000000000000" pitchFamily="2" charset="0"/>
                <a:ea typeface="Roboto" panose="02000000000000000000" pitchFamily="2" charset="0"/>
              </a:rPr>
              <a:t>You want to know if there is a breakfast option in the morning.</a:t>
            </a:r>
            <a:endParaRPr lang="en-GB" sz="2000" dirty="0">
              <a:solidFill>
                <a:srgbClr val="80BA2A"/>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519133" y="2104431"/>
            <a:ext cx="3387042" cy="2003112"/>
          </a:xfrm>
          <a:prstGeom prst="rect">
            <a:avLst/>
          </a:prstGeom>
          <a:noFill/>
        </p:spPr>
        <p:txBody>
          <a:bodyPr wrap="square">
            <a:spAutoFit/>
          </a:bodyPr>
          <a:lstStyle/>
          <a:p>
            <a:pPr marL="285750" indent="-285750">
              <a:lnSpc>
                <a:spcPts val="3200"/>
              </a:lnSpc>
              <a:spcBef>
                <a:spcPts val="1200"/>
              </a:spcBef>
              <a:buFont typeface="Wingdings" panose="05000000000000000000" pitchFamily="2" charset="2"/>
              <a:buChar char="v"/>
            </a:pPr>
            <a:r>
              <a:rPr lang="en-US" dirty="0">
                <a:solidFill>
                  <a:srgbClr val="00456C"/>
                </a:solidFill>
                <a:latin typeface="Roboto" panose="02000000000000000000" pitchFamily="2" charset="0"/>
                <a:ea typeface="Roboto" panose="02000000000000000000" pitchFamily="2" charset="0"/>
              </a:rPr>
              <a:t>You work at Silverlight Hotel.</a:t>
            </a:r>
          </a:p>
          <a:p>
            <a:pPr marL="342900" indent="-342900">
              <a:lnSpc>
                <a:spcPts val="3200"/>
              </a:lnSpc>
              <a:spcBef>
                <a:spcPts val="1200"/>
              </a:spcBef>
              <a:buFont typeface="Wingdings" panose="05000000000000000000" pitchFamily="2" charset="2"/>
              <a:buChar char="v"/>
            </a:pPr>
            <a:r>
              <a:rPr lang="en-US" sz="2000" dirty="0">
                <a:solidFill>
                  <a:srgbClr val="00456C"/>
                </a:solidFill>
                <a:latin typeface="Roboto" panose="02000000000000000000" pitchFamily="2" charset="0"/>
                <a:ea typeface="Roboto" panose="02000000000000000000" pitchFamily="2" charset="0"/>
              </a:rPr>
              <a:t>You only accept cards.</a:t>
            </a:r>
          </a:p>
          <a:p>
            <a:pPr marL="342900" indent="-342900">
              <a:lnSpc>
                <a:spcPts val="3200"/>
              </a:lnSpc>
              <a:spcBef>
                <a:spcPts val="1200"/>
              </a:spcBef>
              <a:buFont typeface="Wingdings" panose="05000000000000000000" pitchFamily="2" charset="2"/>
              <a:buChar char="v"/>
            </a:pPr>
            <a:r>
              <a:rPr lang="en-US" sz="2000" dirty="0">
                <a:solidFill>
                  <a:srgbClr val="00456C"/>
                </a:solidFill>
                <a:latin typeface="Roboto" panose="02000000000000000000" pitchFamily="2" charset="0"/>
                <a:ea typeface="Roboto" panose="02000000000000000000" pitchFamily="2" charset="0"/>
              </a:rPr>
              <a:t>You only have 2 rooms available tonight.</a:t>
            </a:r>
            <a:endParaRPr lang="en-GB" sz="2000" dirty="0">
              <a:solidFill>
                <a:srgbClr val="80BA2A"/>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F7545254-9F65-87DF-FFA1-368CB23CF43E}"/>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Get into pairs and choose a role. </a:t>
            </a:r>
          </a:p>
          <a:p>
            <a:pPr algn="ctr"/>
            <a:r>
              <a:rPr lang="en-GB" sz="2400" b="1" dirty="0">
                <a:solidFill>
                  <a:srgbClr val="00456C"/>
                </a:solidFill>
                <a:latin typeface="Roboto" panose="02000000000000000000" pitchFamily="2" charset="0"/>
                <a:ea typeface="Roboto" panose="02000000000000000000" pitchFamily="2" charset="0"/>
              </a:rPr>
              <a:t>Roleplay a conversation.</a:t>
            </a:r>
            <a:endParaRPr lang="en-GB" sz="1600" b="1" dirty="0">
              <a:solidFill>
                <a:srgbClr val="00456C"/>
              </a:solidFill>
              <a:latin typeface="Roboto" panose="02000000000000000000" pitchFamily="2" charset="0"/>
              <a:ea typeface="Roboto" panose="02000000000000000000" pitchFamily="2" charset="0"/>
            </a:endParaRPr>
          </a:p>
        </p:txBody>
      </p:sp>
      <p:sp>
        <p:nvSpPr>
          <p:cNvPr id="2" name="Rectangle: Rounded Corners 1">
            <a:extLst>
              <a:ext uri="{FF2B5EF4-FFF2-40B4-BE49-F238E27FC236}">
                <a16:creationId xmlns:a16="http://schemas.microsoft.com/office/drawing/2014/main" id="{77F851F4-FE6A-E24A-6368-5425031A8D15}"/>
              </a:ext>
            </a:extLst>
          </p:cNvPr>
          <p:cNvSpPr/>
          <p:nvPr/>
        </p:nvSpPr>
        <p:spPr>
          <a:xfrm>
            <a:off x="1312654" y="1525807"/>
            <a:ext cx="1800000"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2000" b="1" dirty="0">
                <a:solidFill>
                  <a:srgbClr val="FDFDFD"/>
                </a:solidFill>
                <a:latin typeface="Roboto" panose="02000000000000000000" pitchFamily="2" charset="0"/>
              </a:rPr>
              <a:t>Clerk</a:t>
            </a:r>
          </a:p>
        </p:txBody>
      </p:sp>
      <p:sp>
        <p:nvSpPr>
          <p:cNvPr id="3" name="Rectangle: Rounded Corners 2">
            <a:extLst>
              <a:ext uri="{FF2B5EF4-FFF2-40B4-BE49-F238E27FC236}">
                <a16:creationId xmlns:a16="http://schemas.microsoft.com/office/drawing/2014/main" id="{CD056F6E-699F-3357-51D0-FC97EEE7D174}"/>
              </a:ext>
            </a:extLst>
          </p:cNvPr>
          <p:cNvSpPr/>
          <p:nvPr/>
        </p:nvSpPr>
        <p:spPr>
          <a:xfrm>
            <a:off x="5635093" y="1525807"/>
            <a:ext cx="1800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2000" b="1" dirty="0">
                <a:solidFill>
                  <a:srgbClr val="FDFDFD"/>
                </a:solidFill>
                <a:latin typeface="Roboto" panose="02000000000000000000" pitchFamily="2" charset="0"/>
              </a:rPr>
              <a:t>Customer</a:t>
            </a:r>
          </a:p>
        </p:txBody>
      </p:sp>
      <p:sp>
        <p:nvSpPr>
          <p:cNvPr id="4" name="Speech Bubble: Oval 3">
            <a:extLst>
              <a:ext uri="{FF2B5EF4-FFF2-40B4-BE49-F238E27FC236}">
                <a16:creationId xmlns:a16="http://schemas.microsoft.com/office/drawing/2014/main" id="{CE13EECC-294B-2BA7-C51A-DDF155E52C33}"/>
              </a:ext>
            </a:extLst>
          </p:cNvPr>
          <p:cNvSpPr/>
          <p:nvPr/>
        </p:nvSpPr>
        <p:spPr>
          <a:xfrm>
            <a:off x="4890401" y="4100279"/>
            <a:ext cx="3746376" cy="1634686"/>
          </a:xfrm>
          <a:prstGeom prst="wedgeEllipseCallout">
            <a:avLst>
              <a:gd name="adj1" fmla="val -70122"/>
              <a:gd name="adj2" fmla="val -29763"/>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ZA" sz="2000" b="1" dirty="0">
                <a:solidFill>
                  <a:srgbClr val="00456C"/>
                </a:solidFill>
                <a:latin typeface="Roboto" panose="02000000000000000000" pitchFamily="2" charset="0"/>
                <a:ea typeface="Roboto" panose="02000000000000000000" pitchFamily="2" charset="0"/>
              </a:rPr>
              <a:t>Clerk</a:t>
            </a:r>
            <a:r>
              <a:rPr lang="en-ZA" sz="2000" dirty="0">
                <a:solidFill>
                  <a:srgbClr val="00456C"/>
                </a:solidFill>
                <a:latin typeface="Roboto" panose="02000000000000000000" pitchFamily="2" charset="0"/>
                <a:ea typeface="Roboto" panose="02000000000000000000" pitchFamily="2" charset="0"/>
              </a:rPr>
              <a:t> begins: </a:t>
            </a:r>
            <a:r>
              <a:rPr lang="en-ZA" sz="2000" dirty="0">
                <a:solidFill>
                  <a:srgbClr val="232321"/>
                </a:solidFill>
                <a:latin typeface="Roboto" panose="02000000000000000000" pitchFamily="2" charset="0"/>
                <a:ea typeface="Roboto" panose="02000000000000000000" pitchFamily="2" charset="0"/>
              </a:rPr>
              <a:t>Hello, welcome to Silverlight Hotel.</a:t>
            </a:r>
          </a:p>
        </p:txBody>
      </p:sp>
      <p:pic>
        <p:nvPicPr>
          <p:cNvPr id="7" name="Picture 6" descr="A cartoon of a person holding a book&#10;&#10;Description automatically generated">
            <a:extLst>
              <a:ext uri="{FF2B5EF4-FFF2-40B4-BE49-F238E27FC236}">
                <a16:creationId xmlns:a16="http://schemas.microsoft.com/office/drawing/2014/main" id="{58F38743-570F-F06D-DCE8-A25C91C4F8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319133" y="3816501"/>
            <a:ext cx="3014276" cy="3031383"/>
          </a:xfrm>
          <a:prstGeom prst="rect">
            <a:avLst/>
          </a:prstGeom>
        </p:spPr>
      </p:pic>
    </p:spTree>
    <p:extLst>
      <p:ext uri="{BB962C8B-B14F-4D97-AF65-F5344CB8AC3E}">
        <p14:creationId xmlns:p14="http://schemas.microsoft.com/office/powerpoint/2010/main" val="32625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7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Arrow Connector 38">
            <a:extLst>
              <a:ext uri="{FF2B5EF4-FFF2-40B4-BE49-F238E27FC236}">
                <a16:creationId xmlns:a16="http://schemas.microsoft.com/office/drawing/2014/main" id="{90F9172A-C849-BF93-A02B-4688D90A82D2}"/>
              </a:ext>
            </a:extLst>
          </p:cNvPr>
          <p:cNvCxnSpPr>
            <a:cxnSpLocks/>
          </p:cNvCxnSpPr>
          <p:nvPr/>
        </p:nvCxnSpPr>
        <p:spPr>
          <a:xfrm flipV="1">
            <a:off x="4693715" y="4097020"/>
            <a:ext cx="1476069" cy="377658"/>
          </a:xfrm>
          <a:prstGeom prst="straightConnector1">
            <a:avLst/>
          </a:prstGeom>
          <a:ln w="12700">
            <a:solidFill>
              <a:srgbClr val="23232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2BD29D9-D623-898B-9D01-B7174072C706}"/>
              </a:ext>
            </a:extLst>
          </p:cNvPr>
          <p:cNvCxnSpPr>
            <a:cxnSpLocks/>
            <a:stCxn id="30" idx="6"/>
          </p:cNvCxnSpPr>
          <p:nvPr/>
        </p:nvCxnSpPr>
        <p:spPr>
          <a:xfrm flipV="1">
            <a:off x="4198836" y="3106161"/>
            <a:ext cx="1932946" cy="434039"/>
          </a:xfrm>
          <a:prstGeom prst="straightConnector1">
            <a:avLst/>
          </a:prstGeom>
          <a:ln w="12700">
            <a:solidFill>
              <a:srgbClr val="23232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2D41FF1-EE18-882B-C14E-82EFA64BF609}"/>
              </a:ext>
            </a:extLst>
          </p:cNvPr>
          <p:cNvCxnSpPr>
            <a:cxnSpLocks/>
          </p:cNvCxnSpPr>
          <p:nvPr/>
        </p:nvCxnSpPr>
        <p:spPr>
          <a:xfrm>
            <a:off x="4118549" y="2582121"/>
            <a:ext cx="2013233" cy="1268727"/>
          </a:xfrm>
          <a:prstGeom prst="straightConnector1">
            <a:avLst/>
          </a:prstGeom>
          <a:ln w="12700">
            <a:solidFill>
              <a:srgbClr val="23232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805913E-828D-197E-D4E7-EF1DAA500DCF}"/>
              </a:ext>
            </a:extLst>
          </p:cNvPr>
          <p:cNvCxnSpPr>
            <a:cxnSpLocks/>
          </p:cNvCxnSpPr>
          <p:nvPr/>
        </p:nvCxnSpPr>
        <p:spPr>
          <a:xfrm>
            <a:off x="4804692" y="1681506"/>
            <a:ext cx="1233799" cy="493255"/>
          </a:xfrm>
          <a:prstGeom prst="straightConnector1">
            <a:avLst/>
          </a:prstGeom>
          <a:ln w="12700">
            <a:solidFill>
              <a:srgbClr val="23232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D3C688A-96DE-F4A6-E937-6D4827FF660D}"/>
              </a:ext>
            </a:extLst>
          </p:cNvPr>
          <p:cNvSpPr/>
          <p:nvPr/>
        </p:nvSpPr>
        <p:spPr>
          <a:xfrm>
            <a:off x="581066" y="1335414"/>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1</a:t>
            </a:r>
            <a:endParaRPr lang="en-GB" sz="2800" b="1" dirty="0">
              <a:latin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1390291" y="1496840"/>
            <a:ext cx="3324401" cy="369332"/>
          </a:xfrm>
          <a:prstGeom prst="rect">
            <a:avLst/>
          </a:prstGeom>
          <a:noFill/>
        </p:spPr>
        <p:txBody>
          <a:bodyPr wrap="square">
            <a:spAutoFit/>
          </a:bodyPr>
          <a:lstStyle/>
          <a:p>
            <a:pPr lvl="0" algn="l" rtl="0">
              <a:spcBef>
                <a:spcPts val="0"/>
              </a:spcBef>
              <a:spcAft>
                <a:spcPts val="0"/>
              </a:spcAft>
              <a:buSzPts val="1800"/>
            </a:pPr>
            <a:r>
              <a:rPr lang="en-US" dirty="0">
                <a:latin typeface="Roboto" panose="02000000000000000000" pitchFamily="2" charset="0"/>
                <a:ea typeface="Roboto" panose="02000000000000000000" pitchFamily="2" charset="0"/>
              </a:rPr>
              <a:t>Are airport transfers included?</a:t>
            </a:r>
          </a:p>
        </p:txBody>
      </p:sp>
      <p:sp>
        <p:nvSpPr>
          <p:cNvPr id="13" name="Oval 12">
            <a:extLst>
              <a:ext uri="{FF2B5EF4-FFF2-40B4-BE49-F238E27FC236}">
                <a16:creationId xmlns:a16="http://schemas.microsoft.com/office/drawing/2014/main" id="{F668C994-52AA-C715-162A-0E85033054F4}"/>
              </a:ext>
            </a:extLst>
          </p:cNvPr>
          <p:cNvSpPr/>
          <p:nvPr/>
        </p:nvSpPr>
        <p:spPr>
          <a:xfrm>
            <a:off x="581066" y="2264761"/>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2</a:t>
            </a:r>
            <a:endParaRPr lang="en-GB" sz="2800" b="1" dirty="0">
              <a:latin typeface="Roboto" panose="02000000000000000000" pitchFamily="2" charset="0"/>
            </a:endParaRPr>
          </a:p>
        </p:txBody>
      </p:sp>
      <p:sp>
        <p:nvSpPr>
          <p:cNvPr id="20" name="TextBox 19">
            <a:extLst>
              <a:ext uri="{FF2B5EF4-FFF2-40B4-BE49-F238E27FC236}">
                <a16:creationId xmlns:a16="http://schemas.microsoft.com/office/drawing/2014/main" id="{85A0429B-3A26-54E9-FA6D-BDD59D58A003}"/>
              </a:ext>
            </a:extLst>
          </p:cNvPr>
          <p:cNvSpPr txBox="1"/>
          <p:nvPr/>
        </p:nvSpPr>
        <p:spPr>
          <a:xfrm>
            <a:off x="1390291" y="2426187"/>
            <a:ext cx="3086818" cy="369332"/>
          </a:xfrm>
          <a:prstGeom prst="rect">
            <a:avLst/>
          </a:prstGeom>
          <a:noFill/>
        </p:spPr>
        <p:txBody>
          <a:bodyPr wrap="square">
            <a:spAutoFit/>
          </a:bodyPr>
          <a:lstStyle/>
          <a:p>
            <a:r>
              <a:rPr lang="en-US" dirty="0">
                <a:latin typeface="Roboto" panose="02000000000000000000" pitchFamily="2" charset="0"/>
              </a:rPr>
              <a:t>What time is check-out?</a:t>
            </a:r>
            <a:endParaRPr lang="en-GB" dirty="0">
              <a:solidFill>
                <a:srgbClr val="232321"/>
              </a:solidFill>
              <a:latin typeface="Roboto" panose="02000000000000000000" pitchFamily="2" charset="0"/>
            </a:endParaRPr>
          </a:p>
        </p:txBody>
      </p:sp>
      <p:sp>
        <p:nvSpPr>
          <p:cNvPr id="31" name="Oval 30">
            <a:extLst>
              <a:ext uri="{FF2B5EF4-FFF2-40B4-BE49-F238E27FC236}">
                <a16:creationId xmlns:a16="http://schemas.microsoft.com/office/drawing/2014/main" id="{E99FABF3-1AB2-4FF8-DF32-BA47190387E1}"/>
              </a:ext>
            </a:extLst>
          </p:cNvPr>
          <p:cNvSpPr/>
          <p:nvPr/>
        </p:nvSpPr>
        <p:spPr>
          <a:xfrm>
            <a:off x="581066" y="3194108"/>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3</a:t>
            </a:r>
            <a:endParaRPr lang="en-GB" sz="2800" b="1" dirty="0">
              <a:latin typeface="Roboto" panose="02000000000000000000" pitchFamily="2" charset="0"/>
            </a:endParaRPr>
          </a:p>
        </p:txBody>
      </p:sp>
      <p:sp>
        <p:nvSpPr>
          <p:cNvPr id="21" name="TextBox 20">
            <a:extLst>
              <a:ext uri="{FF2B5EF4-FFF2-40B4-BE49-F238E27FC236}">
                <a16:creationId xmlns:a16="http://schemas.microsoft.com/office/drawing/2014/main" id="{93C52932-9529-1ED4-CB15-074DF8E3E0ED}"/>
              </a:ext>
            </a:extLst>
          </p:cNvPr>
          <p:cNvSpPr txBox="1"/>
          <p:nvPr/>
        </p:nvSpPr>
        <p:spPr>
          <a:xfrm>
            <a:off x="1390291" y="3355534"/>
            <a:ext cx="2628545" cy="369332"/>
          </a:xfrm>
          <a:prstGeom prst="rect">
            <a:avLst/>
          </a:prstGeom>
          <a:noFill/>
        </p:spPr>
        <p:txBody>
          <a:bodyPr wrap="square">
            <a:spAutoFit/>
          </a:bodyPr>
          <a:lstStyle/>
          <a:p>
            <a:r>
              <a:rPr lang="en-US" dirty="0">
                <a:solidFill>
                  <a:schemeClr val="tx1"/>
                </a:solidFill>
                <a:latin typeface="Roboto" panose="02000000000000000000" pitchFamily="2" charset="0"/>
              </a:rPr>
              <a:t>I this a non-stop ticket?</a:t>
            </a:r>
            <a:endParaRPr lang="en-GB" dirty="0">
              <a:solidFill>
                <a:srgbClr val="232321"/>
              </a:solidFill>
              <a:latin typeface="Roboto" panose="02000000000000000000" pitchFamily="2" charset="0"/>
            </a:endParaRPr>
          </a:p>
        </p:txBody>
      </p:sp>
      <p:sp>
        <p:nvSpPr>
          <p:cNvPr id="9" name="Oval 8">
            <a:extLst>
              <a:ext uri="{FF2B5EF4-FFF2-40B4-BE49-F238E27FC236}">
                <a16:creationId xmlns:a16="http://schemas.microsoft.com/office/drawing/2014/main" id="{CEA70E1F-A884-BFE4-9728-C287D746A18B}"/>
              </a:ext>
            </a:extLst>
          </p:cNvPr>
          <p:cNvSpPr/>
          <p:nvPr/>
        </p:nvSpPr>
        <p:spPr>
          <a:xfrm>
            <a:off x="581066" y="4123454"/>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4</a:t>
            </a:r>
            <a:endParaRPr lang="en-GB" sz="2800" b="1" dirty="0">
              <a:latin typeface="Roboto" panose="02000000000000000000" pitchFamily="2" charset="0"/>
            </a:endParaRPr>
          </a:p>
        </p:txBody>
      </p:sp>
      <p:sp>
        <p:nvSpPr>
          <p:cNvPr id="10" name="TextBox 9">
            <a:extLst>
              <a:ext uri="{FF2B5EF4-FFF2-40B4-BE49-F238E27FC236}">
                <a16:creationId xmlns:a16="http://schemas.microsoft.com/office/drawing/2014/main" id="{3C74A060-C179-FDA0-FBEC-7DC4EE6CB7E5}"/>
              </a:ext>
            </a:extLst>
          </p:cNvPr>
          <p:cNvSpPr txBox="1"/>
          <p:nvPr/>
        </p:nvSpPr>
        <p:spPr>
          <a:xfrm>
            <a:off x="1390291" y="4284880"/>
            <a:ext cx="3504401" cy="369332"/>
          </a:xfrm>
          <a:prstGeom prst="rect">
            <a:avLst/>
          </a:prstGeom>
          <a:noFill/>
        </p:spPr>
        <p:txBody>
          <a:bodyPr wrap="square">
            <a:spAutoFit/>
          </a:bodyPr>
          <a:lstStyle/>
          <a:p>
            <a:r>
              <a:rPr lang="en-US" dirty="0">
                <a:solidFill>
                  <a:schemeClr val="tx1"/>
                </a:solidFill>
                <a:latin typeface="Roboto" panose="02000000000000000000" pitchFamily="2" charset="0"/>
              </a:rPr>
              <a:t>Are there any seaview rooms?</a:t>
            </a:r>
            <a:endParaRPr lang="en-GB" dirty="0">
              <a:solidFill>
                <a:srgbClr val="232321"/>
              </a:solidFill>
              <a:latin typeface="Roboto" panose="02000000000000000000" pitchFamily="2" charset="0"/>
            </a:endParaRPr>
          </a:p>
        </p:txBody>
      </p:sp>
      <p:sp>
        <p:nvSpPr>
          <p:cNvPr id="44" name="Rectangle: Rounded Corners 43">
            <a:extLst>
              <a:ext uri="{FF2B5EF4-FFF2-40B4-BE49-F238E27FC236}">
                <a16:creationId xmlns:a16="http://schemas.microsoft.com/office/drawing/2014/main" id="{1A3E5017-58E1-C8B3-47EF-E78BF7AAD4DD}"/>
              </a:ext>
            </a:extLst>
          </p:cNvPr>
          <p:cNvSpPr/>
          <p:nvPr/>
        </p:nvSpPr>
        <p:spPr>
          <a:xfrm>
            <a:off x="6207787" y="3731366"/>
            <a:ext cx="1800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Hotel</a:t>
            </a:r>
          </a:p>
        </p:txBody>
      </p:sp>
      <p:sp>
        <p:nvSpPr>
          <p:cNvPr id="45" name="Rectangle: Rounded Corners 44">
            <a:extLst>
              <a:ext uri="{FF2B5EF4-FFF2-40B4-BE49-F238E27FC236}">
                <a16:creationId xmlns:a16="http://schemas.microsoft.com/office/drawing/2014/main" id="{A36233F1-E8CF-4F2C-7675-DF54E834D49B}"/>
              </a:ext>
            </a:extLst>
          </p:cNvPr>
          <p:cNvSpPr/>
          <p:nvPr/>
        </p:nvSpPr>
        <p:spPr>
          <a:xfrm>
            <a:off x="6207787" y="2859526"/>
            <a:ext cx="1800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Train station</a:t>
            </a:r>
          </a:p>
        </p:txBody>
      </p:sp>
      <p:sp>
        <p:nvSpPr>
          <p:cNvPr id="46" name="Rectangle: Rounded Corners 45">
            <a:extLst>
              <a:ext uri="{FF2B5EF4-FFF2-40B4-BE49-F238E27FC236}">
                <a16:creationId xmlns:a16="http://schemas.microsoft.com/office/drawing/2014/main" id="{7084D609-FD7C-4C63-0C8E-3E5A7B374CB6}"/>
              </a:ext>
            </a:extLst>
          </p:cNvPr>
          <p:cNvSpPr/>
          <p:nvPr/>
        </p:nvSpPr>
        <p:spPr>
          <a:xfrm>
            <a:off x="6207787" y="1987686"/>
            <a:ext cx="1800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Group Tour</a:t>
            </a:r>
          </a:p>
        </p:txBody>
      </p:sp>
      <p:sp>
        <p:nvSpPr>
          <p:cNvPr id="4" name="Oval 3">
            <a:extLst>
              <a:ext uri="{FF2B5EF4-FFF2-40B4-BE49-F238E27FC236}">
                <a16:creationId xmlns:a16="http://schemas.microsoft.com/office/drawing/2014/main" id="{A0C51BFC-33B5-258C-3B44-D534CF50C5B6}"/>
              </a:ext>
            </a:extLst>
          </p:cNvPr>
          <p:cNvSpPr/>
          <p:nvPr/>
        </p:nvSpPr>
        <p:spPr>
          <a:xfrm>
            <a:off x="5909094" y="6063438"/>
            <a:ext cx="2958860" cy="2958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5D7132F6-7AC9-9AC9-8D8A-3F29A8273417}"/>
              </a:ext>
            </a:extLst>
          </p:cNvPr>
          <p:cNvSpPr/>
          <p:nvPr/>
        </p:nvSpPr>
        <p:spPr>
          <a:xfrm>
            <a:off x="6302679" y="3913205"/>
            <a:ext cx="2841321" cy="28413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AA73C506-90FA-8291-7871-98DED42D8583}"/>
              </a:ext>
            </a:extLst>
          </p:cNvPr>
          <p:cNvSpPr txBox="1"/>
          <p:nvPr/>
        </p:nvSpPr>
        <p:spPr>
          <a:xfrm>
            <a:off x="310551" y="448254"/>
            <a:ext cx="8488392" cy="461665"/>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Review – where are these sentences appropriate to use?</a:t>
            </a:r>
            <a:endParaRPr lang="en-GB" sz="1600" b="1" dirty="0">
              <a:solidFill>
                <a:srgbClr val="00456C"/>
              </a:solidFill>
              <a:latin typeface="Roboto" panose="02000000000000000000" pitchFamily="2" charset="0"/>
              <a:ea typeface="Roboto" panose="02000000000000000000" pitchFamily="2" charset="0"/>
            </a:endParaRPr>
          </a:p>
        </p:txBody>
      </p:sp>
      <p:sp>
        <p:nvSpPr>
          <p:cNvPr id="24" name="Oval 23">
            <a:extLst>
              <a:ext uri="{FF2B5EF4-FFF2-40B4-BE49-F238E27FC236}">
                <a16:creationId xmlns:a16="http://schemas.microsoft.com/office/drawing/2014/main" id="{1CA21A31-0034-3417-33AE-8F08F1CBD8CC}"/>
              </a:ext>
            </a:extLst>
          </p:cNvPr>
          <p:cNvSpPr/>
          <p:nvPr/>
        </p:nvSpPr>
        <p:spPr>
          <a:xfrm>
            <a:off x="4714692" y="1591506"/>
            <a:ext cx="180000" cy="180000"/>
          </a:xfrm>
          <a:prstGeom prst="ellipse">
            <a:avLst/>
          </a:prstGeom>
          <a:solidFill>
            <a:srgbClr val="00456C"/>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latin typeface="Roboto" panose="02000000000000000000" pitchFamily="2" charset="0"/>
            </a:endParaRPr>
          </a:p>
        </p:txBody>
      </p:sp>
      <p:sp>
        <p:nvSpPr>
          <p:cNvPr id="29" name="Oval 28">
            <a:extLst>
              <a:ext uri="{FF2B5EF4-FFF2-40B4-BE49-F238E27FC236}">
                <a16:creationId xmlns:a16="http://schemas.microsoft.com/office/drawing/2014/main" id="{D1188F2C-B1BD-1A04-234D-A77879A4FA64}"/>
              </a:ext>
            </a:extLst>
          </p:cNvPr>
          <p:cNvSpPr/>
          <p:nvPr/>
        </p:nvSpPr>
        <p:spPr>
          <a:xfrm>
            <a:off x="4056212" y="2520853"/>
            <a:ext cx="180000" cy="180000"/>
          </a:xfrm>
          <a:prstGeom prst="ellipse">
            <a:avLst/>
          </a:prstGeom>
          <a:solidFill>
            <a:srgbClr val="00456C"/>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latin typeface="Roboto" panose="02000000000000000000" pitchFamily="2" charset="0"/>
            </a:endParaRPr>
          </a:p>
        </p:txBody>
      </p:sp>
      <p:sp>
        <p:nvSpPr>
          <p:cNvPr id="30" name="Oval 29">
            <a:extLst>
              <a:ext uri="{FF2B5EF4-FFF2-40B4-BE49-F238E27FC236}">
                <a16:creationId xmlns:a16="http://schemas.microsoft.com/office/drawing/2014/main" id="{CE3EF0F1-275A-619F-176A-16BCBA2A99D2}"/>
              </a:ext>
            </a:extLst>
          </p:cNvPr>
          <p:cNvSpPr/>
          <p:nvPr/>
        </p:nvSpPr>
        <p:spPr>
          <a:xfrm>
            <a:off x="4018836" y="3450200"/>
            <a:ext cx="180000" cy="180000"/>
          </a:xfrm>
          <a:prstGeom prst="ellipse">
            <a:avLst/>
          </a:prstGeom>
          <a:solidFill>
            <a:srgbClr val="00456C"/>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latin typeface="Roboto" panose="02000000000000000000" pitchFamily="2" charset="0"/>
            </a:endParaRPr>
          </a:p>
        </p:txBody>
      </p:sp>
      <p:sp>
        <p:nvSpPr>
          <p:cNvPr id="32" name="Oval 31">
            <a:extLst>
              <a:ext uri="{FF2B5EF4-FFF2-40B4-BE49-F238E27FC236}">
                <a16:creationId xmlns:a16="http://schemas.microsoft.com/office/drawing/2014/main" id="{39328631-A802-87BD-9363-A6838F09B27B}"/>
              </a:ext>
            </a:extLst>
          </p:cNvPr>
          <p:cNvSpPr/>
          <p:nvPr/>
        </p:nvSpPr>
        <p:spPr>
          <a:xfrm>
            <a:off x="4624692" y="4379546"/>
            <a:ext cx="180000" cy="180000"/>
          </a:xfrm>
          <a:prstGeom prst="ellipse">
            <a:avLst/>
          </a:prstGeom>
          <a:solidFill>
            <a:srgbClr val="00456C"/>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latin typeface="Roboto" panose="02000000000000000000" pitchFamily="2" charset="0"/>
            </a:endParaRPr>
          </a:p>
        </p:txBody>
      </p:sp>
    </p:spTree>
    <p:extLst>
      <p:ext uri="{BB962C8B-B14F-4D97-AF65-F5344CB8AC3E}">
        <p14:creationId xmlns:p14="http://schemas.microsoft.com/office/powerpoint/2010/main" val="342822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98CB7A-89C6-565A-3556-02ABBD3A4250}"/>
              </a:ext>
            </a:extLst>
          </p:cNvPr>
          <p:cNvSpPr/>
          <p:nvPr/>
        </p:nvSpPr>
        <p:spPr>
          <a:xfrm>
            <a:off x="849942" y="172528"/>
            <a:ext cx="7444114" cy="672861"/>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Roboto" panose="02000000000000000000" pitchFamily="2" charset="0"/>
              </a:rPr>
              <a:t>How did you plan your most recent holiday?</a:t>
            </a:r>
            <a:endParaRPr lang="en-GB" sz="2800" b="1" dirty="0">
              <a:solidFill>
                <a:schemeClr val="bg1"/>
              </a:solidFill>
              <a:latin typeface="Roboto" panose="02000000000000000000" pitchFamily="2" charset="0"/>
            </a:endParaRPr>
          </a:p>
        </p:txBody>
      </p:sp>
      <p:grpSp>
        <p:nvGrpSpPr>
          <p:cNvPr id="22" name="Group 21">
            <a:extLst>
              <a:ext uri="{FF2B5EF4-FFF2-40B4-BE49-F238E27FC236}">
                <a16:creationId xmlns:a16="http://schemas.microsoft.com/office/drawing/2014/main" id="{94CBC7E2-C3A3-3AB6-E837-5CA0A33E3E7A}"/>
              </a:ext>
            </a:extLst>
          </p:cNvPr>
          <p:cNvGrpSpPr/>
          <p:nvPr/>
        </p:nvGrpSpPr>
        <p:grpSpPr>
          <a:xfrm>
            <a:off x="676287" y="2895794"/>
            <a:ext cx="5859991" cy="692185"/>
            <a:chOff x="1487167" y="2895794"/>
            <a:chExt cx="5859991" cy="692185"/>
          </a:xfrm>
        </p:grpSpPr>
        <p:sp>
          <p:nvSpPr>
            <p:cNvPr id="11" name="Oval 10">
              <a:extLst>
                <a:ext uri="{FF2B5EF4-FFF2-40B4-BE49-F238E27FC236}">
                  <a16:creationId xmlns:a16="http://schemas.microsoft.com/office/drawing/2014/main" id="{4D3C688A-96DE-F4A6-E937-6D4827FF660D}"/>
                </a:ext>
              </a:extLst>
            </p:cNvPr>
            <p:cNvSpPr/>
            <p:nvPr/>
          </p:nvSpPr>
          <p:spPr>
            <a:xfrm>
              <a:off x="1487167" y="2895794"/>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1</a:t>
              </a:r>
              <a:endParaRPr lang="en-GB" sz="2800" b="1" dirty="0">
                <a:latin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2296392" y="2918720"/>
              <a:ext cx="5050766" cy="646331"/>
            </a:xfrm>
            <a:prstGeom prst="rect">
              <a:avLst/>
            </a:prstGeom>
            <a:noFill/>
          </p:spPr>
          <p:txBody>
            <a:bodyPr wrap="square">
              <a:spAutoFit/>
            </a:bodyPr>
            <a:lstStyle/>
            <a:p>
              <a:r>
                <a:rPr lang="en-US" dirty="0">
                  <a:solidFill>
                    <a:schemeClr val="tx1"/>
                  </a:solidFill>
                  <a:latin typeface="Roboto" panose="02000000000000000000" pitchFamily="2" charset="0"/>
                </a:rPr>
                <a:t>How </a:t>
              </a:r>
              <a:r>
                <a:rPr lang="en-US" dirty="0">
                  <a:solidFill>
                    <a:srgbClr val="232321"/>
                  </a:solidFill>
                  <a:latin typeface="Roboto" panose="02000000000000000000" pitchFamily="2" charset="0"/>
                </a:rPr>
                <a:t>much did you have to plan beforehand? What bookings did you make? </a:t>
              </a:r>
              <a:endParaRPr lang="en-GB" dirty="0">
                <a:solidFill>
                  <a:srgbClr val="232321"/>
                </a:solidFill>
                <a:latin typeface="Roboto" panose="02000000000000000000" pitchFamily="2" charset="0"/>
              </a:endParaRPr>
            </a:p>
          </p:txBody>
        </p:sp>
      </p:grpSp>
      <p:grpSp>
        <p:nvGrpSpPr>
          <p:cNvPr id="19" name="Group 18">
            <a:extLst>
              <a:ext uri="{FF2B5EF4-FFF2-40B4-BE49-F238E27FC236}">
                <a16:creationId xmlns:a16="http://schemas.microsoft.com/office/drawing/2014/main" id="{8C08B58F-1A26-5CB3-BCCB-64F5B1034FFB}"/>
              </a:ext>
            </a:extLst>
          </p:cNvPr>
          <p:cNvGrpSpPr/>
          <p:nvPr/>
        </p:nvGrpSpPr>
        <p:grpSpPr>
          <a:xfrm>
            <a:off x="798286" y="1607639"/>
            <a:ext cx="5925667" cy="1009540"/>
            <a:chOff x="1498757" y="1184947"/>
            <a:chExt cx="5925667" cy="1009540"/>
          </a:xfrm>
        </p:grpSpPr>
        <p:grpSp>
          <p:nvGrpSpPr>
            <p:cNvPr id="18" name="Group 17">
              <a:extLst>
                <a:ext uri="{FF2B5EF4-FFF2-40B4-BE49-F238E27FC236}">
                  <a16:creationId xmlns:a16="http://schemas.microsoft.com/office/drawing/2014/main" id="{B6D9DF05-258E-4CEE-82E5-A01EA53DC93F}"/>
                </a:ext>
              </a:extLst>
            </p:cNvPr>
            <p:cNvGrpSpPr/>
            <p:nvPr/>
          </p:nvGrpSpPr>
          <p:grpSpPr>
            <a:xfrm>
              <a:off x="1498757" y="1184947"/>
              <a:ext cx="5925667" cy="439853"/>
              <a:chOff x="522138" y="1154428"/>
              <a:chExt cx="5925667" cy="439853"/>
            </a:xfrm>
          </p:grpSpPr>
          <p:sp>
            <p:nvSpPr>
              <p:cNvPr id="8" name="Rectangle: Rounded Corners 7">
                <a:extLst>
                  <a:ext uri="{FF2B5EF4-FFF2-40B4-BE49-F238E27FC236}">
                    <a16:creationId xmlns:a16="http://schemas.microsoft.com/office/drawing/2014/main" id="{0CBE24B1-C033-E625-0208-31D743ED7727}"/>
                  </a:ext>
                </a:extLst>
              </p:cNvPr>
              <p:cNvSpPr/>
              <p:nvPr/>
            </p:nvSpPr>
            <p:spPr>
              <a:xfrm>
                <a:off x="522138" y="1154428"/>
                <a:ext cx="2134798"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aeroplane tickets</a:t>
                </a:r>
              </a:p>
            </p:txBody>
          </p:sp>
          <p:sp>
            <p:nvSpPr>
              <p:cNvPr id="7" name="Rectangle: Rounded Corners 6">
                <a:extLst>
                  <a:ext uri="{FF2B5EF4-FFF2-40B4-BE49-F238E27FC236}">
                    <a16:creationId xmlns:a16="http://schemas.microsoft.com/office/drawing/2014/main" id="{2C21BBD3-2686-E207-EFA6-8983F8E70BC8}"/>
                  </a:ext>
                </a:extLst>
              </p:cNvPr>
              <p:cNvSpPr/>
              <p:nvPr/>
            </p:nvSpPr>
            <p:spPr>
              <a:xfrm>
                <a:off x="2841386" y="1162281"/>
                <a:ext cx="1873970"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hotel bookings</a:t>
                </a:r>
              </a:p>
            </p:txBody>
          </p:sp>
          <p:sp>
            <p:nvSpPr>
              <p:cNvPr id="14" name="Rectangle: Rounded Corners 13">
                <a:extLst>
                  <a:ext uri="{FF2B5EF4-FFF2-40B4-BE49-F238E27FC236}">
                    <a16:creationId xmlns:a16="http://schemas.microsoft.com/office/drawing/2014/main" id="{9DC43119-F87E-DF75-B777-366BF95034E7}"/>
                  </a:ext>
                </a:extLst>
              </p:cNvPr>
              <p:cNvSpPr/>
              <p:nvPr/>
            </p:nvSpPr>
            <p:spPr>
              <a:xfrm>
                <a:off x="4899805" y="1162281"/>
                <a:ext cx="1548000"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group tours</a:t>
                </a:r>
              </a:p>
            </p:txBody>
          </p:sp>
        </p:grpSp>
        <p:grpSp>
          <p:nvGrpSpPr>
            <p:cNvPr id="17" name="Group 16">
              <a:extLst>
                <a:ext uri="{FF2B5EF4-FFF2-40B4-BE49-F238E27FC236}">
                  <a16:creationId xmlns:a16="http://schemas.microsoft.com/office/drawing/2014/main" id="{FE9C597E-85A3-E9B5-6F90-7407F07EC930}"/>
                </a:ext>
              </a:extLst>
            </p:cNvPr>
            <p:cNvGrpSpPr/>
            <p:nvPr/>
          </p:nvGrpSpPr>
          <p:grpSpPr>
            <a:xfrm>
              <a:off x="1975366" y="1750884"/>
              <a:ext cx="4972449" cy="443603"/>
              <a:chOff x="1979356" y="1720365"/>
              <a:chExt cx="4972449" cy="443603"/>
            </a:xfrm>
          </p:grpSpPr>
          <p:sp>
            <p:nvSpPr>
              <p:cNvPr id="15" name="Rectangle: Rounded Corners 14">
                <a:extLst>
                  <a:ext uri="{FF2B5EF4-FFF2-40B4-BE49-F238E27FC236}">
                    <a16:creationId xmlns:a16="http://schemas.microsoft.com/office/drawing/2014/main" id="{4554D7DF-5BAF-0DC0-9BE1-5ADA3D007C6B}"/>
                  </a:ext>
                </a:extLst>
              </p:cNvPr>
              <p:cNvSpPr/>
              <p:nvPr/>
            </p:nvSpPr>
            <p:spPr>
              <a:xfrm>
                <a:off x="1979356" y="1720365"/>
                <a:ext cx="2736000"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restaurant reservations</a:t>
                </a:r>
              </a:p>
            </p:txBody>
          </p:sp>
          <p:sp>
            <p:nvSpPr>
              <p:cNvPr id="16" name="Rectangle: Rounded Corners 15">
                <a:extLst>
                  <a:ext uri="{FF2B5EF4-FFF2-40B4-BE49-F238E27FC236}">
                    <a16:creationId xmlns:a16="http://schemas.microsoft.com/office/drawing/2014/main" id="{7BF263E3-9DC0-0870-5090-4402D7EE3DE6}"/>
                  </a:ext>
                </a:extLst>
              </p:cNvPr>
              <p:cNvSpPr/>
              <p:nvPr/>
            </p:nvSpPr>
            <p:spPr>
              <a:xfrm>
                <a:off x="4899805" y="1731968"/>
                <a:ext cx="2052000"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transport tickets</a:t>
                </a:r>
              </a:p>
            </p:txBody>
          </p:sp>
        </p:grpSp>
      </p:grpSp>
      <p:grpSp>
        <p:nvGrpSpPr>
          <p:cNvPr id="27" name="Group 26">
            <a:extLst>
              <a:ext uri="{FF2B5EF4-FFF2-40B4-BE49-F238E27FC236}">
                <a16:creationId xmlns:a16="http://schemas.microsoft.com/office/drawing/2014/main" id="{54A4ED03-3B47-5DF1-8E40-FF1A37623931}"/>
              </a:ext>
            </a:extLst>
          </p:cNvPr>
          <p:cNvGrpSpPr/>
          <p:nvPr/>
        </p:nvGrpSpPr>
        <p:grpSpPr>
          <a:xfrm>
            <a:off x="676287" y="3863010"/>
            <a:ext cx="5571057" cy="692185"/>
            <a:chOff x="676287" y="3863010"/>
            <a:chExt cx="5571057" cy="692185"/>
          </a:xfrm>
        </p:grpSpPr>
        <p:sp>
          <p:nvSpPr>
            <p:cNvPr id="13" name="Oval 12">
              <a:extLst>
                <a:ext uri="{FF2B5EF4-FFF2-40B4-BE49-F238E27FC236}">
                  <a16:creationId xmlns:a16="http://schemas.microsoft.com/office/drawing/2014/main" id="{F668C994-52AA-C715-162A-0E85033054F4}"/>
                </a:ext>
              </a:extLst>
            </p:cNvPr>
            <p:cNvSpPr/>
            <p:nvPr/>
          </p:nvSpPr>
          <p:spPr>
            <a:xfrm>
              <a:off x="676287" y="3863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2</a:t>
              </a:r>
              <a:endParaRPr lang="en-GB" sz="2800" b="1" dirty="0">
                <a:latin typeface="Roboto" panose="02000000000000000000" pitchFamily="2" charset="0"/>
              </a:endParaRPr>
            </a:p>
          </p:txBody>
        </p:sp>
        <p:sp>
          <p:nvSpPr>
            <p:cNvPr id="20" name="TextBox 19">
              <a:extLst>
                <a:ext uri="{FF2B5EF4-FFF2-40B4-BE49-F238E27FC236}">
                  <a16:creationId xmlns:a16="http://schemas.microsoft.com/office/drawing/2014/main" id="{85A0429B-3A26-54E9-FA6D-BDD59D58A003}"/>
                </a:ext>
              </a:extLst>
            </p:cNvPr>
            <p:cNvSpPr txBox="1"/>
            <p:nvPr/>
          </p:nvSpPr>
          <p:spPr>
            <a:xfrm>
              <a:off x="1485512" y="3885937"/>
              <a:ext cx="4761832" cy="646331"/>
            </a:xfrm>
            <a:prstGeom prst="rect">
              <a:avLst/>
            </a:prstGeom>
            <a:noFill/>
          </p:spPr>
          <p:txBody>
            <a:bodyPr wrap="square">
              <a:spAutoFit/>
            </a:bodyPr>
            <a:lstStyle/>
            <a:p>
              <a:r>
                <a:rPr lang="en-US" dirty="0">
                  <a:latin typeface="Roboto" panose="02000000000000000000" pitchFamily="2" charset="0"/>
                </a:rPr>
                <a:t>Who did you need to talk to in order to make the bookings?</a:t>
              </a:r>
              <a:endParaRPr lang="en-GB" dirty="0">
                <a:solidFill>
                  <a:srgbClr val="232321"/>
                </a:solidFill>
                <a:latin typeface="Roboto" panose="02000000000000000000" pitchFamily="2" charset="0"/>
              </a:endParaRPr>
            </a:p>
          </p:txBody>
        </p:sp>
      </p:grpSp>
      <p:grpSp>
        <p:nvGrpSpPr>
          <p:cNvPr id="24" name="Group 23">
            <a:extLst>
              <a:ext uri="{FF2B5EF4-FFF2-40B4-BE49-F238E27FC236}">
                <a16:creationId xmlns:a16="http://schemas.microsoft.com/office/drawing/2014/main" id="{9E51C7D7-9D07-A65D-928E-AD5FA0977B46}"/>
              </a:ext>
            </a:extLst>
          </p:cNvPr>
          <p:cNvGrpSpPr/>
          <p:nvPr/>
        </p:nvGrpSpPr>
        <p:grpSpPr>
          <a:xfrm>
            <a:off x="676287" y="4830226"/>
            <a:ext cx="5859991" cy="692185"/>
            <a:chOff x="1487167" y="4830226"/>
            <a:chExt cx="5859991" cy="692185"/>
          </a:xfrm>
        </p:grpSpPr>
        <p:sp>
          <p:nvSpPr>
            <p:cNvPr id="31" name="Oval 30">
              <a:extLst>
                <a:ext uri="{FF2B5EF4-FFF2-40B4-BE49-F238E27FC236}">
                  <a16:creationId xmlns:a16="http://schemas.microsoft.com/office/drawing/2014/main" id="{E99FABF3-1AB2-4FF8-DF32-BA47190387E1}"/>
                </a:ext>
              </a:extLst>
            </p:cNvPr>
            <p:cNvSpPr/>
            <p:nvPr/>
          </p:nvSpPr>
          <p:spPr>
            <a:xfrm>
              <a:off x="1487167" y="4830226"/>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3</a:t>
              </a:r>
              <a:endParaRPr lang="en-GB" sz="2800" b="1" dirty="0">
                <a:latin typeface="Roboto" panose="02000000000000000000" pitchFamily="2" charset="0"/>
              </a:endParaRPr>
            </a:p>
          </p:txBody>
        </p:sp>
        <p:sp>
          <p:nvSpPr>
            <p:cNvPr id="21" name="TextBox 20">
              <a:extLst>
                <a:ext uri="{FF2B5EF4-FFF2-40B4-BE49-F238E27FC236}">
                  <a16:creationId xmlns:a16="http://schemas.microsoft.com/office/drawing/2014/main" id="{93C52932-9529-1ED4-CB15-074DF8E3E0ED}"/>
                </a:ext>
              </a:extLst>
            </p:cNvPr>
            <p:cNvSpPr txBox="1"/>
            <p:nvPr/>
          </p:nvSpPr>
          <p:spPr>
            <a:xfrm>
              <a:off x="2296392" y="4852619"/>
              <a:ext cx="5050766" cy="646331"/>
            </a:xfrm>
            <a:prstGeom prst="rect">
              <a:avLst/>
            </a:prstGeom>
            <a:noFill/>
          </p:spPr>
          <p:txBody>
            <a:bodyPr wrap="square">
              <a:spAutoFit/>
            </a:bodyPr>
            <a:lstStyle/>
            <a:p>
              <a:r>
                <a:rPr lang="en-US" dirty="0">
                  <a:solidFill>
                    <a:schemeClr val="tx1"/>
                  </a:solidFill>
                  <a:latin typeface="Roboto" panose="02000000000000000000" pitchFamily="2" charset="0"/>
                </a:rPr>
                <a:t>What things could you do online? Did you have to make any bookings by telephone?</a:t>
              </a:r>
              <a:endParaRPr lang="en-GB" dirty="0">
                <a:solidFill>
                  <a:srgbClr val="232321"/>
                </a:solidFill>
                <a:latin typeface="Roboto" panose="02000000000000000000" pitchFamily="2" charset="0"/>
              </a:endParaRPr>
            </a:p>
          </p:txBody>
        </p:sp>
      </p:grpSp>
      <p:pic>
        <p:nvPicPr>
          <p:cNvPr id="26" name="Picture 25" descr="A cartoon of a person holding a folder&#10;&#10;Description automatically generated">
            <a:extLst>
              <a:ext uri="{FF2B5EF4-FFF2-40B4-BE49-F238E27FC236}">
                <a16:creationId xmlns:a16="http://schemas.microsoft.com/office/drawing/2014/main" id="{63A2078F-3455-B75D-ABDC-B578B9B0F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1793" y="1115842"/>
            <a:ext cx="2849381" cy="5742158"/>
          </a:xfrm>
          <a:prstGeom prst="rect">
            <a:avLst/>
          </a:prstGeom>
        </p:spPr>
      </p:pic>
      <p:sp>
        <p:nvSpPr>
          <p:cNvPr id="28" name="TextBox 27">
            <a:extLst>
              <a:ext uri="{FF2B5EF4-FFF2-40B4-BE49-F238E27FC236}">
                <a16:creationId xmlns:a16="http://schemas.microsoft.com/office/drawing/2014/main" id="{4F1E4BED-2C4B-E85A-B327-954DE3046D57}"/>
              </a:ext>
            </a:extLst>
          </p:cNvPr>
          <p:cNvSpPr txBox="1"/>
          <p:nvPr/>
        </p:nvSpPr>
        <p:spPr>
          <a:xfrm>
            <a:off x="798286" y="1016311"/>
            <a:ext cx="5925668" cy="400110"/>
          </a:xfrm>
          <a:prstGeom prst="rect">
            <a:avLst/>
          </a:prstGeom>
          <a:noFill/>
        </p:spPr>
        <p:txBody>
          <a:bodyPr wrap="square">
            <a:spAutoFit/>
          </a:bodyPr>
          <a:lstStyle/>
          <a:p>
            <a:pPr algn="ctr"/>
            <a:r>
              <a:rPr lang="en-GB" sz="2000" b="1" dirty="0">
                <a:solidFill>
                  <a:srgbClr val="00456C"/>
                </a:solidFill>
                <a:latin typeface="Roboto" panose="02000000000000000000" pitchFamily="2" charset="0"/>
                <a:ea typeface="Roboto" panose="02000000000000000000" pitchFamily="2" charset="0"/>
              </a:rPr>
              <a:t>Think about the following:</a:t>
            </a:r>
            <a:endParaRPr lang="en-GB" sz="1400" b="1" dirty="0">
              <a:solidFill>
                <a:srgbClr val="00456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0-#ppt_w/2"/>
                                          </p:val>
                                        </p:tav>
                                        <p:tav tm="100000">
                                          <p:val>
                                            <p:strVal val="#ppt_x"/>
                                          </p:val>
                                        </p:tav>
                                      </p:tavLst>
                                    </p:anim>
                                    <p:anim calcmode="lin" valueType="num">
                                      <p:cBhvr additive="base">
                                        <p:cTn id="14"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98CB7A-89C6-565A-3556-02ABBD3A4250}"/>
              </a:ext>
            </a:extLst>
          </p:cNvPr>
          <p:cNvSpPr/>
          <p:nvPr/>
        </p:nvSpPr>
        <p:spPr>
          <a:xfrm>
            <a:off x="788094" y="172528"/>
            <a:ext cx="7536391" cy="672861"/>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2800" b="1" dirty="0">
                <a:solidFill>
                  <a:schemeClr val="bg1"/>
                </a:solidFill>
                <a:latin typeface="Roboto" panose="02000000000000000000" pitchFamily="2" charset="0"/>
              </a:rPr>
              <a:t>Where would you use the following phrases?</a:t>
            </a:r>
            <a:endParaRPr lang="en-GB" sz="2800" b="1" dirty="0">
              <a:solidFill>
                <a:schemeClr val="bg1"/>
              </a:solidFill>
              <a:latin typeface="Roboto" panose="02000000000000000000" pitchFamily="2" charset="0"/>
            </a:endParaRPr>
          </a:p>
        </p:txBody>
      </p:sp>
      <p:grpSp>
        <p:nvGrpSpPr>
          <p:cNvPr id="3" name="Group 2">
            <a:extLst>
              <a:ext uri="{FF2B5EF4-FFF2-40B4-BE49-F238E27FC236}">
                <a16:creationId xmlns:a16="http://schemas.microsoft.com/office/drawing/2014/main" id="{36AB7BA2-C50C-E741-2316-F19F16903836}"/>
              </a:ext>
            </a:extLst>
          </p:cNvPr>
          <p:cNvGrpSpPr/>
          <p:nvPr/>
        </p:nvGrpSpPr>
        <p:grpSpPr>
          <a:xfrm>
            <a:off x="581066" y="1956505"/>
            <a:ext cx="5859991" cy="692185"/>
            <a:chOff x="1487167" y="2895794"/>
            <a:chExt cx="5859991" cy="692185"/>
          </a:xfrm>
        </p:grpSpPr>
        <p:sp>
          <p:nvSpPr>
            <p:cNvPr id="11" name="Oval 10">
              <a:extLst>
                <a:ext uri="{FF2B5EF4-FFF2-40B4-BE49-F238E27FC236}">
                  <a16:creationId xmlns:a16="http://schemas.microsoft.com/office/drawing/2014/main" id="{4D3C688A-96DE-F4A6-E937-6D4827FF660D}"/>
                </a:ext>
              </a:extLst>
            </p:cNvPr>
            <p:cNvSpPr/>
            <p:nvPr/>
          </p:nvSpPr>
          <p:spPr>
            <a:xfrm>
              <a:off x="1487167" y="2895794"/>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1</a:t>
              </a:r>
              <a:endParaRPr lang="en-GB" sz="2800" b="1" dirty="0">
                <a:latin typeface="Roboto" panose="02000000000000000000" pitchFamily="2" charset="0"/>
              </a:endParaRPr>
            </a:p>
          </p:txBody>
        </p:sp>
        <p:sp>
          <p:nvSpPr>
            <p:cNvPr id="5" name="TextBox 4">
              <a:extLst>
                <a:ext uri="{FF2B5EF4-FFF2-40B4-BE49-F238E27FC236}">
                  <a16:creationId xmlns:a16="http://schemas.microsoft.com/office/drawing/2014/main" id="{4E9CA432-E9CB-6DEF-99BE-7ECD9D0E68D1}"/>
                </a:ext>
              </a:extLst>
            </p:cNvPr>
            <p:cNvSpPr txBox="1"/>
            <p:nvPr/>
          </p:nvSpPr>
          <p:spPr>
            <a:xfrm>
              <a:off x="2296392" y="3057220"/>
              <a:ext cx="5050766" cy="369332"/>
            </a:xfrm>
            <a:prstGeom prst="rect">
              <a:avLst/>
            </a:prstGeom>
            <a:noFill/>
          </p:spPr>
          <p:txBody>
            <a:bodyPr wrap="square">
              <a:spAutoFit/>
            </a:bodyPr>
            <a:lstStyle/>
            <a:p>
              <a:pPr marL="114300" lvl="0" algn="l" rtl="0">
                <a:spcBef>
                  <a:spcPts val="0"/>
                </a:spcBef>
                <a:spcAft>
                  <a:spcPts val="0"/>
                </a:spcAft>
                <a:buSzPts val="1800"/>
              </a:pPr>
              <a:r>
                <a:rPr lang="en-US" dirty="0">
                  <a:latin typeface="Roboto" panose="02000000000000000000" pitchFamily="2" charset="0"/>
                  <a:ea typeface="Roboto" panose="02000000000000000000" pitchFamily="2" charset="0"/>
                </a:rPr>
                <a:t>I’d like to reserve a table for three, please. </a:t>
              </a:r>
            </a:p>
          </p:txBody>
        </p:sp>
      </p:grpSp>
      <p:grpSp>
        <p:nvGrpSpPr>
          <p:cNvPr id="23" name="Group 22">
            <a:extLst>
              <a:ext uri="{FF2B5EF4-FFF2-40B4-BE49-F238E27FC236}">
                <a16:creationId xmlns:a16="http://schemas.microsoft.com/office/drawing/2014/main" id="{A758957F-50C9-DA87-50BA-5439CEDD7D81}"/>
              </a:ext>
            </a:extLst>
          </p:cNvPr>
          <p:cNvGrpSpPr/>
          <p:nvPr/>
        </p:nvGrpSpPr>
        <p:grpSpPr>
          <a:xfrm>
            <a:off x="581066" y="2817562"/>
            <a:ext cx="7147875" cy="692185"/>
            <a:chOff x="1487167" y="3863010"/>
            <a:chExt cx="7147875" cy="692185"/>
          </a:xfrm>
        </p:grpSpPr>
        <p:sp>
          <p:nvSpPr>
            <p:cNvPr id="13" name="Oval 12">
              <a:extLst>
                <a:ext uri="{FF2B5EF4-FFF2-40B4-BE49-F238E27FC236}">
                  <a16:creationId xmlns:a16="http://schemas.microsoft.com/office/drawing/2014/main" id="{F668C994-52AA-C715-162A-0E85033054F4}"/>
                </a:ext>
              </a:extLst>
            </p:cNvPr>
            <p:cNvSpPr/>
            <p:nvPr/>
          </p:nvSpPr>
          <p:spPr>
            <a:xfrm>
              <a:off x="1487167" y="3863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2</a:t>
              </a:r>
              <a:endParaRPr lang="en-GB" sz="2800" b="1" dirty="0">
                <a:latin typeface="Roboto" panose="02000000000000000000" pitchFamily="2" charset="0"/>
              </a:endParaRPr>
            </a:p>
          </p:txBody>
        </p:sp>
        <p:sp>
          <p:nvSpPr>
            <p:cNvPr id="20" name="TextBox 19">
              <a:extLst>
                <a:ext uri="{FF2B5EF4-FFF2-40B4-BE49-F238E27FC236}">
                  <a16:creationId xmlns:a16="http://schemas.microsoft.com/office/drawing/2014/main" id="{85A0429B-3A26-54E9-FA6D-BDD59D58A003}"/>
                </a:ext>
              </a:extLst>
            </p:cNvPr>
            <p:cNvSpPr txBox="1"/>
            <p:nvPr/>
          </p:nvSpPr>
          <p:spPr>
            <a:xfrm>
              <a:off x="2296392" y="4024436"/>
              <a:ext cx="6338650" cy="369332"/>
            </a:xfrm>
            <a:prstGeom prst="rect">
              <a:avLst/>
            </a:prstGeom>
            <a:noFill/>
          </p:spPr>
          <p:txBody>
            <a:bodyPr wrap="square">
              <a:spAutoFit/>
            </a:bodyPr>
            <a:lstStyle/>
            <a:p>
              <a:r>
                <a:rPr lang="en-US" dirty="0">
                  <a:latin typeface="Roboto" panose="02000000000000000000" pitchFamily="2" charset="0"/>
                </a:rPr>
                <a:t>Can I buy four tickets from Berlin to Munich?</a:t>
              </a:r>
              <a:endParaRPr lang="en-GB" dirty="0">
                <a:solidFill>
                  <a:srgbClr val="232321"/>
                </a:solidFill>
                <a:latin typeface="Roboto" panose="02000000000000000000" pitchFamily="2" charset="0"/>
              </a:endParaRPr>
            </a:p>
          </p:txBody>
        </p:sp>
      </p:grpSp>
      <p:grpSp>
        <p:nvGrpSpPr>
          <p:cNvPr id="25" name="Group 24">
            <a:extLst>
              <a:ext uri="{FF2B5EF4-FFF2-40B4-BE49-F238E27FC236}">
                <a16:creationId xmlns:a16="http://schemas.microsoft.com/office/drawing/2014/main" id="{CD995987-8E09-E620-BB4B-598162257217}"/>
              </a:ext>
            </a:extLst>
          </p:cNvPr>
          <p:cNvGrpSpPr/>
          <p:nvPr/>
        </p:nvGrpSpPr>
        <p:grpSpPr>
          <a:xfrm>
            <a:off x="581066" y="3678619"/>
            <a:ext cx="5859991" cy="692185"/>
            <a:chOff x="1487167" y="4623202"/>
            <a:chExt cx="5859991" cy="692185"/>
          </a:xfrm>
        </p:grpSpPr>
        <p:sp>
          <p:nvSpPr>
            <p:cNvPr id="31" name="Oval 30">
              <a:extLst>
                <a:ext uri="{FF2B5EF4-FFF2-40B4-BE49-F238E27FC236}">
                  <a16:creationId xmlns:a16="http://schemas.microsoft.com/office/drawing/2014/main" id="{E99FABF3-1AB2-4FF8-DF32-BA47190387E1}"/>
                </a:ext>
              </a:extLst>
            </p:cNvPr>
            <p:cNvSpPr/>
            <p:nvPr/>
          </p:nvSpPr>
          <p:spPr>
            <a:xfrm>
              <a:off x="1487167" y="4623202"/>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3</a:t>
              </a:r>
              <a:endParaRPr lang="en-GB" sz="2800" b="1" dirty="0">
                <a:latin typeface="Roboto" panose="02000000000000000000" pitchFamily="2" charset="0"/>
              </a:endParaRPr>
            </a:p>
          </p:txBody>
        </p:sp>
        <p:sp>
          <p:nvSpPr>
            <p:cNvPr id="21" name="TextBox 20">
              <a:extLst>
                <a:ext uri="{FF2B5EF4-FFF2-40B4-BE49-F238E27FC236}">
                  <a16:creationId xmlns:a16="http://schemas.microsoft.com/office/drawing/2014/main" id="{93C52932-9529-1ED4-CB15-074DF8E3E0ED}"/>
                </a:ext>
              </a:extLst>
            </p:cNvPr>
            <p:cNvSpPr txBox="1"/>
            <p:nvPr/>
          </p:nvSpPr>
          <p:spPr>
            <a:xfrm>
              <a:off x="2296392" y="4784628"/>
              <a:ext cx="5050766" cy="369332"/>
            </a:xfrm>
            <a:prstGeom prst="rect">
              <a:avLst/>
            </a:prstGeom>
            <a:noFill/>
          </p:spPr>
          <p:txBody>
            <a:bodyPr wrap="square">
              <a:spAutoFit/>
            </a:bodyPr>
            <a:lstStyle/>
            <a:p>
              <a:r>
                <a:rPr lang="en-US" dirty="0">
                  <a:solidFill>
                    <a:schemeClr val="tx1"/>
                  </a:solidFill>
                  <a:latin typeface="Roboto" panose="02000000000000000000" pitchFamily="2" charset="0"/>
                </a:rPr>
                <a:t>How much do I need to pay for extra baggage?</a:t>
              </a:r>
              <a:endParaRPr lang="en-GB" dirty="0">
                <a:solidFill>
                  <a:srgbClr val="232321"/>
                </a:solidFill>
                <a:latin typeface="Roboto" panose="02000000000000000000" pitchFamily="2" charset="0"/>
              </a:endParaRPr>
            </a:p>
          </p:txBody>
        </p:sp>
      </p:grpSp>
      <p:grpSp>
        <p:nvGrpSpPr>
          <p:cNvPr id="12" name="Group 11">
            <a:extLst>
              <a:ext uri="{FF2B5EF4-FFF2-40B4-BE49-F238E27FC236}">
                <a16:creationId xmlns:a16="http://schemas.microsoft.com/office/drawing/2014/main" id="{086B3916-17E9-334E-693E-A7935A6953AD}"/>
              </a:ext>
            </a:extLst>
          </p:cNvPr>
          <p:cNvGrpSpPr/>
          <p:nvPr/>
        </p:nvGrpSpPr>
        <p:grpSpPr>
          <a:xfrm>
            <a:off x="581066" y="4539676"/>
            <a:ext cx="6336991" cy="692185"/>
            <a:chOff x="1487167" y="5538010"/>
            <a:chExt cx="6336991" cy="692185"/>
          </a:xfrm>
        </p:grpSpPr>
        <p:sp>
          <p:nvSpPr>
            <p:cNvPr id="9" name="Oval 8">
              <a:extLst>
                <a:ext uri="{FF2B5EF4-FFF2-40B4-BE49-F238E27FC236}">
                  <a16:creationId xmlns:a16="http://schemas.microsoft.com/office/drawing/2014/main" id="{CEA70E1F-A884-BFE4-9728-C287D746A18B}"/>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4</a:t>
              </a:r>
              <a:endParaRPr lang="en-GB" sz="2800" b="1" dirty="0">
                <a:latin typeface="Roboto" panose="02000000000000000000" pitchFamily="2" charset="0"/>
              </a:endParaRPr>
            </a:p>
          </p:txBody>
        </p:sp>
        <p:sp>
          <p:nvSpPr>
            <p:cNvPr id="10" name="TextBox 9">
              <a:extLst>
                <a:ext uri="{FF2B5EF4-FFF2-40B4-BE49-F238E27FC236}">
                  <a16:creationId xmlns:a16="http://schemas.microsoft.com/office/drawing/2014/main" id="{3C74A060-C179-FDA0-FBEC-7DC4EE6CB7E5}"/>
                </a:ext>
              </a:extLst>
            </p:cNvPr>
            <p:cNvSpPr txBox="1"/>
            <p:nvPr/>
          </p:nvSpPr>
          <p:spPr>
            <a:xfrm>
              <a:off x="2296392" y="5699436"/>
              <a:ext cx="5527766" cy="369332"/>
            </a:xfrm>
            <a:prstGeom prst="rect">
              <a:avLst/>
            </a:prstGeom>
            <a:noFill/>
          </p:spPr>
          <p:txBody>
            <a:bodyPr wrap="square">
              <a:spAutoFit/>
            </a:bodyPr>
            <a:lstStyle/>
            <a:p>
              <a:r>
                <a:rPr lang="en-US" dirty="0">
                  <a:solidFill>
                    <a:schemeClr val="tx1"/>
                  </a:solidFill>
                  <a:latin typeface="Roboto" panose="02000000000000000000" pitchFamily="2" charset="0"/>
                </a:rPr>
                <a:t>We’d love to do the Sights of London tour, please.</a:t>
              </a:r>
              <a:endParaRPr lang="en-GB" dirty="0">
                <a:solidFill>
                  <a:srgbClr val="232321"/>
                </a:solidFill>
                <a:latin typeface="Roboto" panose="02000000000000000000" pitchFamily="2" charset="0"/>
              </a:endParaRPr>
            </a:p>
          </p:txBody>
        </p:sp>
      </p:grpSp>
      <p:grpSp>
        <p:nvGrpSpPr>
          <p:cNvPr id="26" name="Group 25">
            <a:extLst>
              <a:ext uri="{FF2B5EF4-FFF2-40B4-BE49-F238E27FC236}">
                <a16:creationId xmlns:a16="http://schemas.microsoft.com/office/drawing/2014/main" id="{8F6AECED-6CD7-FCC4-9B45-BC6A0709FE7E}"/>
              </a:ext>
            </a:extLst>
          </p:cNvPr>
          <p:cNvGrpSpPr/>
          <p:nvPr/>
        </p:nvGrpSpPr>
        <p:grpSpPr>
          <a:xfrm>
            <a:off x="581066" y="5400732"/>
            <a:ext cx="6336991" cy="692185"/>
            <a:chOff x="1487167" y="5538010"/>
            <a:chExt cx="6336991" cy="692185"/>
          </a:xfrm>
        </p:grpSpPr>
        <p:sp>
          <p:nvSpPr>
            <p:cNvPr id="27" name="Oval 26">
              <a:extLst>
                <a:ext uri="{FF2B5EF4-FFF2-40B4-BE49-F238E27FC236}">
                  <a16:creationId xmlns:a16="http://schemas.microsoft.com/office/drawing/2014/main" id="{5113CDF7-B3DA-2983-01E4-3F5A9B412B00}"/>
                </a:ext>
              </a:extLst>
            </p:cNvPr>
            <p:cNvSpPr/>
            <p:nvPr/>
          </p:nvSpPr>
          <p:spPr>
            <a:xfrm>
              <a:off x="1487167" y="553801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5</a:t>
              </a:r>
              <a:endParaRPr lang="en-GB" sz="2800" b="1" dirty="0">
                <a:latin typeface="Roboto" panose="02000000000000000000" pitchFamily="2" charset="0"/>
              </a:endParaRPr>
            </a:p>
          </p:txBody>
        </p:sp>
        <p:sp>
          <p:nvSpPr>
            <p:cNvPr id="28" name="TextBox 27">
              <a:extLst>
                <a:ext uri="{FF2B5EF4-FFF2-40B4-BE49-F238E27FC236}">
                  <a16:creationId xmlns:a16="http://schemas.microsoft.com/office/drawing/2014/main" id="{C1736287-2F4B-E10D-B345-298A7154FB53}"/>
                </a:ext>
              </a:extLst>
            </p:cNvPr>
            <p:cNvSpPr txBox="1"/>
            <p:nvPr/>
          </p:nvSpPr>
          <p:spPr>
            <a:xfrm>
              <a:off x="2296392" y="5699436"/>
              <a:ext cx="5527766" cy="369332"/>
            </a:xfrm>
            <a:prstGeom prst="rect">
              <a:avLst/>
            </a:prstGeom>
            <a:noFill/>
          </p:spPr>
          <p:txBody>
            <a:bodyPr wrap="square">
              <a:spAutoFit/>
            </a:bodyPr>
            <a:lstStyle/>
            <a:p>
              <a:r>
                <a:rPr lang="en-US" dirty="0">
                  <a:solidFill>
                    <a:schemeClr val="tx1"/>
                  </a:solidFill>
                  <a:latin typeface="Roboto" panose="02000000000000000000" pitchFamily="2" charset="0"/>
                </a:rPr>
                <a:t>We</a:t>
              </a:r>
              <a:r>
                <a:rPr lang="en-GB" dirty="0">
                  <a:solidFill>
                    <a:srgbClr val="232321"/>
                  </a:solidFill>
                  <a:latin typeface="Roboto" panose="02000000000000000000" pitchFamily="2" charset="0"/>
                </a:rPr>
                <a:t>’d like to reserve two rooms on the 24</a:t>
              </a:r>
              <a:r>
                <a:rPr lang="en-GB" baseline="30000" dirty="0">
                  <a:solidFill>
                    <a:srgbClr val="232321"/>
                  </a:solidFill>
                  <a:latin typeface="Roboto" panose="02000000000000000000" pitchFamily="2" charset="0"/>
                </a:rPr>
                <a:t>th</a:t>
              </a:r>
              <a:r>
                <a:rPr lang="en-GB" dirty="0">
                  <a:solidFill>
                    <a:srgbClr val="232321"/>
                  </a:solidFill>
                  <a:latin typeface="Roboto" panose="02000000000000000000" pitchFamily="2" charset="0"/>
                </a:rPr>
                <a:t>.</a:t>
              </a:r>
              <a:endParaRPr lang="en-US" dirty="0">
                <a:solidFill>
                  <a:schemeClr val="tx1"/>
                </a:solidFill>
                <a:latin typeface="Roboto" panose="02000000000000000000" pitchFamily="2" charset="0"/>
              </a:endParaRPr>
            </a:p>
          </p:txBody>
        </p:sp>
      </p:grpSp>
      <p:sp>
        <p:nvSpPr>
          <p:cNvPr id="8" name="Rectangle: Rounded Corners 7">
            <a:extLst>
              <a:ext uri="{FF2B5EF4-FFF2-40B4-BE49-F238E27FC236}">
                <a16:creationId xmlns:a16="http://schemas.microsoft.com/office/drawing/2014/main" id="{0CBE24B1-C033-E625-0208-31D743ED7727}"/>
              </a:ext>
            </a:extLst>
          </p:cNvPr>
          <p:cNvSpPr/>
          <p:nvPr/>
        </p:nvSpPr>
        <p:spPr>
          <a:xfrm>
            <a:off x="1228065" y="1124645"/>
            <a:ext cx="1470464"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restaurant</a:t>
            </a:r>
          </a:p>
        </p:txBody>
      </p:sp>
      <p:sp>
        <p:nvSpPr>
          <p:cNvPr id="7" name="Rectangle: Rounded Corners 6">
            <a:extLst>
              <a:ext uri="{FF2B5EF4-FFF2-40B4-BE49-F238E27FC236}">
                <a16:creationId xmlns:a16="http://schemas.microsoft.com/office/drawing/2014/main" id="{2C21BBD3-2686-E207-EFA6-8983F8E70BC8}"/>
              </a:ext>
            </a:extLst>
          </p:cNvPr>
          <p:cNvSpPr/>
          <p:nvPr/>
        </p:nvSpPr>
        <p:spPr>
          <a:xfrm>
            <a:off x="2891583" y="1124645"/>
            <a:ext cx="962763"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hotel</a:t>
            </a:r>
          </a:p>
        </p:txBody>
      </p:sp>
      <p:sp>
        <p:nvSpPr>
          <p:cNvPr id="29" name="Rectangle: Rounded Corners 28">
            <a:extLst>
              <a:ext uri="{FF2B5EF4-FFF2-40B4-BE49-F238E27FC236}">
                <a16:creationId xmlns:a16="http://schemas.microsoft.com/office/drawing/2014/main" id="{CE674542-3AE9-C08C-E797-8CDD7CE6DA34}"/>
              </a:ext>
            </a:extLst>
          </p:cNvPr>
          <p:cNvSpPr/>
          <p:nvPr/>
        </p:nvSpPr>
        <p:spPr>
          <a:xfrm>
            <a:off x="4047400" y="1124645"/>
            <a:ext cx="962763"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train</a:t>
            </a:r>
          </a:p>
        </p:txBody>
      </p:sp>
      <p:sp>
        <p:nvSpPr>
          <p:cNvPr id="30" name="Rectangle: Rounded Corners 29">
            <a:extLst>
              <a:ext uri="{FF2B5EF4-FFF2-40B4-BE49-F238E27FC236}">
                <a16:creationId xmlns:a16="http://schemas.microsoft.com/office/drawing/2014/main" id="{AA6062A9-F2A2-AD5C-D8F7-BAA96A7BC4C3}"/>
              </a:ext>
            </a:extLst>
          </p:cNvPr>
          <p:cNvSpPr/>
          <p:nvPr/>
        </p:nvSpPr>
        <p:spPr>
          <a:xfrm>
            <a:off x="5203217" y="1083823"/>
            <a:ext cx="1470464"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group tour</a:t>
            </a:r>
          </a:p>
        </p:txBody>
      </p:sp>
      <p:sp>
        <p:nvSpPr>
          <p:cNvPr id="32" name="Rectangle: Rounded Corners 31">
            <a:extLst>
              <a:ext uri="{FF2B5EF4-FFF2-40B4-BE49-F238E27FC236}">
                <a16:creationId xmlns:a16="http://schemas.microsoft.com/office/drawing/2014/main" id="{E8BAEF7F-B70E-241B-C455-B6C5A7B2682A}"/>
              </a:ext>
            </a:extLst>
          </p:cNvPr>
          <p:cNvSpPr/>
          <p:nvPr/>
        </p:nvSpPr>
        <p:spPr>
          <a:xfrm>
            <a:off x="6866736" y="1093935"/>
            <a:ext cx="1104351"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airport</a:t>
            </a:r>
          </a:p>
        </p:txBody>
      </p:sp>
      <p:pic>
        <p:nvPicPr>
          <p:cNvPr id="41" name="Picture 40" descr="A person with his arms crossed&#10;&#10;Description automatically generated">
            <a:extLst>
              <a:ext uri="{FF2B5EF4-FFF2-40B4-BE49-F238E27FC236}">
                <a16:creationId xmlns:a16="http://schemas.microsoft.com/office/drawing/2014/main" id="{6481E28B-8AA5-BD4B-1009-E99B1BFE7B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047079" y="1445177"/>
            <a:ext cx="2037009" cy="5210043"/>
          </a:xfrm>
          <a:prstGeom prst="rect">
            <a:avLst/>
          </a:prstGeom>
        </p:spPr>
      </p:pic>
      <p:sp>
        <p:nvSpPr>
          <p:cNvPr id="42" name="Rectangle: Rounded Corners 41">
            <a:extLst>
              <a:ext uri="{FF2B5EF4-FFF2-40B4-BE49-F238E27FC236}">
                <a16:creationId xmlns:a16="http://schemas.microsoft.com/office/drawing/2014/main" id="{5C60224E-A7B2-8B7A-6844-DD596F432C2D}"/>
              </a:ext>
            </a:extLst>
          </p:cNvPr>
          <p:cNvSpPr/>
          <p:nvPr/>
        </p:nvSpPr>
        <p:spPr>
          <a:xfrm>
            <a:off x="6570080" y="4669768"/>
            <a:ext cx="1470464"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Group tour</a:t>
            </a:r>
          </a:p>
        </p:txBody>
      </p:sp>
      <p:sp>
        <p:nvSpPr>
          <p:cNvPr id="43" name="Rectangle: Rounded Corners 42">
            <a:extLst>
              <a:ext uri="{FF2B5EF4-FFF2-40B4-BE49-F238E27FC236}">
                <a16:creationId xmlns:a16="http://schemas.microsoft.com/office/drawing/2014/main" id="{260343B7-FF2B-A274-F24F-240EB454E0C5}"/>
              </a:ext>
            </a:extLst>
          </p:cNvPr>
          <p:cNvSpPr/>
          <p:nvPr/>
        </p:nvSpPr>
        <p:spPr>
          <a:xfrm>
            <a:off x="6570080" y="5530824"/>
            <a:ext cx="1470464"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Hotel</a:t>
            </a:r>
          </a:p>
        </p:txBody>
      </p:sp>
      <p:sp>
        <p:nvSpPr>
          <p:cNvPr id="44" name="Rectangle: Rounded Corners 43">
            <a:extLst>
              <a:ext uri="{FF2B5EF4-FFF2-40B4-BE49-F238E27FC236}">
                <a16:creationId xmlns:a16="http://schemas.microsoft.com/office/drawing/2014/main" id="{1A3E5017-58E1-C8B3-47EF-E78BF7AAD4DD}"/>
              </a:ext>
            </a:extLst>
          </p:cNvPr>
          <p:cNvSpPr/>
          <p:nvPr/>
        </p:nvSpPr>
        <p:spPr>
          <a:xfrm>
            <a:off x="6570080" y="3808711"/>
            <a:ext cx="1470464"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Airport</a:t>
            </a:r>
          </a:p>
        </p:txBody>
      </p:sp>
      <p:sp>
        <p:nvSpPr>
          <p:cNvPr id="45" name="Rectangle: Rounded Corners 44">
            <a:extLst>
              <a:ext uri="{FF2B5EF4-FFF2-40B4-BE49-F238E27FC236}">
                <a16:creationId xmlns:a16="http://schemas.microsoft.com/office/drawing/2014/main" id="{A36233F1-E8CF-4F2C-7675-DF54E834D49B}"/>
              </a:ext>
            </a:extLst>
          </p:cNvPr>
          <p:cNvSpPr/>
          <p:nvPr/>
        </p:nvSpPr>
        <p:spPr>
          <a:xfrm>
            <a:off x="6570080" y="2947654"/>
            <a:ext cx="1470464"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Train</a:t>
            </a:r>
          </a:p>
        </p:txBody>
      </p:sp>
      <p:sp>
        <p:nvSpPr>
          <p:cNvPr id="46" name="Rectangle: Rounded Corners 45">
            <a:extLst>
              <a:ext uri="{FF2B5EF4-FFF2-40B4-BE49-F238E27FC236}">
                <a16:creationId xmlns:a16="http://schemas.microsoft.com/office/drawing/2014/main" id="{7084D609-FD7C-4C63-0C8E-3E5A7B374CB6}"/>
              </a:ext>
            </a:extLst>
          </p:cNvPr>
          <p:cNvSpPr/>
          <p:nvPr/>
        </p:nvSpPr>
        <p:spPr>
          <a:xfrm>
            <a:off x="6570080" y="2086597"/>
            <a:ext cx="1470464"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b="1" dirty="0">
                <a:solidFill>
                  <a:srgbClr val="FDFDFD"/>
                </a:solidFill>
                <a:latin typeface="Roboto" panose="02000000000000000000" pitchFamily="2" charset="0"/>
              </a:rPr>
              <a:t>Restaurant</a:t>
            </a:r>
          </a:p>
        </p:txBody>
      </p:sp>
    </p:spTree>
    <p:extLst>
      <p:ext uri="{BB962C8B-B14F-4D97-AF65-F5344CB8AC3E}">
        <p14:creationId xmlns:p14="http://schemas.microsoft.com/office/powerpoint/2010/main" val="11725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0-#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0-#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0-#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9" grpId="0" animBg="1"/>
      <p:bldP spid="30" grpId="0" animBg="1"/>
      <p:bldP spid="32" grpId="0" animBg="1"/>
      <p:bldP spid="42" grpId="0" animBg="1"/>
      <p:bldP spid="43" grpId="0" animBg="1"/>
      <p:bldP spid="44"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yramids in the desert&#10;&#10;Description automatically generated">
            <a:extLst>
              <a:ext uri="{FF2B5EF4-FFF2-40B4-BE49-F238E27FC236}">
                <a16:creationId xmlns:a16="http://schemas.microsoft.com/office/drawing/2014/main" id="{A1C3B50C-1805-7F7C-1C89-722333AAAE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361" y="571801"/>
            <a:ext cx="8081277" cy="5714397"/>
          </a:xfrm>
          <a:prstGeom prst="rect">
            <a:avLst/>
          </a:prstGeom>
        </p:spPr>
      </p:pic>
      <p:sp>
        <p:nvSpPr>
          <p:cNvPr id="2" name="Rectangle: Rounded Corners 1">
            <a:extLst>
              <a:ext uri="{FF2B5EF4-FFF2-40B4-BE49-F238E27FC236}">
                <a16:creationId xmlns:a16="http://schemas.microsoft.com/office/drawing/2014/main" id="{A698CB7A-89C6-565A-3556-02ABBD3A4250}"/>
              </a:ext>
            </a:extLst>
          </p:cNvPr>
          <p:cNvSpPr/>
          <p:nvPr/>
        </p:nvSpPr>
        <p:spPr>
          <a:xfrm>
            <a:off x="2045887" y="978919"/>
            <a:ext cx="5052225" cy="720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08000" rtlCol="0" anchor="ctr"/>
          <a:lstStyle/>
          <a:p>
            <a:pPr algn="ctr"/>
            <a:r>
              <a:rPr lang="en-US" sz="3600" b="1" dirty="0">
                <a:solidFill>
                  <a:schemeClr val="bg1"/>
                </a:solidFill>
                <a:latin typeface="Roboto" panose="02000000000000000000" pitchFamily="2" charset="0"/>
              </a:rPr>
              <a:t>Booking a Group Tour</a:t>
            </a:r>
            <a:endParaRPr lang="en-GB" sz="3600" b="1" dirty="0">
              <a:solidFill>
                <a:schemeClr val="bg1"/>
              </a:solidFill>
              <a:latin typeface="Roboto" panose="02000000000000000000" pitchFamily="2" charset="0"/>
            </a:endParaRPr>
          </a:p>
        </p:txBody>
      </p:sp>
      <p:grpSp>
        <p:nvGrpSpPr>
          <p:cNvPr id="17" name="Group 16">
            <a:extLst>
              <a:ext uri="{FF2B5EF4-FFF2-40B4-BE49-F238E27FC236}">
                <a16:creationId xmlns:a16="http://schemas.microsoft.com/office/drawing/2014/main" id="{C012FBB9-ABA4-EE96-97AF-C9C130787E1E}"/>
              </a:ext>
            </a:extLst>
          </p:cNvPr>
          <p:cNvGrpSpPr/>
          <p:nvPr/>
        </p:nvGrpSpPr>
        <p:grpSpPr>
          <a:xfrm>
            <a:off x="3747658" y="173952"/>
            <a:ext cx="1648682" cy="692185"/>
            <a:chOff x="3267424" y="1109560"/>
            <a:chExt cx="1648682" cy="692185"/>
          </a:xfrm>
        </p:grpSpPr>
        <p:sp>
          <p:nvSpPr>
            <p:cNvPr id="46" name="Rectangle: Rounded Corners 45">
              <a:extLst>
                <a:ext uri="{FF2B5EF4-FFF2-40B4-BE49-F238E27FC236}">
                  <a16:creationId xmlns:a16="http://schemas.microsoft.com/office/drawing/2014/main" id="{7084D609-FD7C-4C63-0C8E-3E5A7B374CB6}"/>
                </a:ext>
              </a:extLst>
            </p:cNvPr>
            <p:cNvSpPr/>
            <p:nvPr/>
          </p:nvSpPr>
          <p:spPr>
            <a:xfrm>
              <a:off x="3267424" y="1153484"/>
              <a:ext cx="1470464" cy="562093"/>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rtl="0">
                <a:spcBef>
                  <a:spcPts val="1200"/>
                </a:spcBef>
                <a:spcAft>
                  <a:spcPts val="0"/>
                </a:spcAft>
                <a:buSzPct val="100000"/>
              </a:pPr>
              <a:r>
                <a:rPr lang="en-US" sz="2800" b="1" dirty="0">
                  <a:solidFill>
                    <a:srgbClr val="FDFDFD"/>
                  </a:solidFill>
                  <a:latin typeface="Roboto" panose="02000000000000000000" pitchFamily="2" charset="0"/>
                </a:rPr>
                <a:t>Part</a:t>
              </a:r>
              <a:endParaRPr lang="en-US" sz="2400" b="1" dirty="0">
                <a:solidFill>
                  <a:srgbClr val="FDFDFD"/>
                </a:solidFill>
                <a:latin typeface="Roboto" panose="02000000000000000000" pitchFamily="2" charset="0"/>
              </a:endParaRPr>
            </a:p>
          </p:txBody>
        </p:sp>
        <p:sp>
          <p:nvSpPr>
            <p:cNvPr id="11" name="Oval 10">
              <a:extLst>
                <a:ext uri="{FF2B5EF4-FFF2-40B4-BE49-F238E27FC236}">
                  <a16:creationId xmlns:a16="http://schemas.microsoft.com/office/drawing/2014/main" id="{4D3C688A-96DE-F4A6-E937-6D4827FF660D}"/>
                </a:ext>
              </a:extLst>
            </p:cNvPr>
            <p:cNvSpPr/>
            <p:nvPr/>
          </p:nvSpPr>
          <p:spPr>
            <a:xfrm>
              <a:off x="4223921" y="1109560"/>
              <a:ext cx="692185" cy="692185"/>
            </a:xfrm>
            <a:prstGeom prst="ellipse">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rPr>
                <a:t>1</a:t>
              </a:r>
              <a:endParaRPr lang="en-GB" sz="2800" b="1" dirty="0">
                <a:latin typeface="Roboto" panose="02000000000000000000" pitchFamily="2" charset="0"/>
              </a:endParaRPr>
            </a:p>
          </p:txBody>
        </p:sp>
      </p:grpSp>
      <p:pic>
        <p:nvPicPr>
          <p:cNvPr id="16" name="Picture 15" descr="A yellow and purple double decker bus&#10;&#10;Description automatically generated">
            <a:extLst>
              <a:ext uri="{FF2B5EF4-FFF2-40B4-BE49-F238E27FC236}">
                <a16:creationId xmlns:a16="http://schemas.microsoft.com/office/drawing/2014/main" id="{284B32F6-1CA8-70B7-D160-29368BFFFB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7748" y="4049075"/>
            <a:ext cx="2750644" cy="2017753"/>
          </a:xfrm>
          <a:prstGeom prst="rect">
            <a:avLst/>
          </a:prstGeom>
        </p:spPr>
      </p:pic>
    </p:spTree>
    <p:extLst>
      <p:ext uri="{BB962C8B-B14F-4D97-AF65-F5344CB8AC3E}">
        <p14:creationId xmlns:p14="http://schemas.microsoft.com/office/powerpoint/2010/main" val="308133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9CA432-E9CB-6DEF-99BE-7ECD9D0E68D1}"/>
              </a:ext>
            </a:extLst>
          </p:cNvPr>
          <p:cNvSpPr txBox="1"/>
          <p:nvPr/>
        </p:nvSpPr>
        <p:spPr>
          <a:xfrm>
            <a:off x="581066" y="2331832"/>
            <a:ext cx="3162798" cy="2920030"/>
          </a:xfrm>
          <a:prstGeom prst="rect">
            <a:avLst/>
          </a:prstGeom>
          <a:noFill/>
        </p:spPr>
        <p:txBody>
          <a:bodyPr wrap="square">
            <a:spAutoFit/>
          </a:bodyPr>
          <a:lstStyle/>
          <a:p>
            <a:pPr marL="457200" lvl="0" indent="-342900" algn="l" rtl="0">
              <a:lnSpc>
                <a:spcPts val="3200"/>
              </a:lnSpc>
              <a:spcBef>
                <a:spcPts val="120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150$</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9:00 - 12:00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Giza Pyramids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Sphinx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Market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Lunch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Camel Ride</a:t>
            </a:r>
          </a:p>
        </p:txBody>
      </p:sp>
      <p:sp>
        <p:nvSpPr>
          <p:cNvPr id="30" name="Rectangle: Rounded Corners 29">
            <a:extLst>
              <a:ext uri="{FF2B5EF4-FFF2-40B4-BE49-F238E27FC236}">
                <a16:creationId xmlns:a16="http://schemas.microsoft.com/office/drawing/2014/main" id="{AA6062A9-F2A2-AD5C-D8F7-BAA96A7BC4C3}"/>
              </a:ext>
            </a:extLst>
          </p:cNvPr>
          <p:cNvSpPr/>
          <p:nvPr/>
        </p:nvSpPr>
        <p:spPr>
          <a:xfrm>
            <a:off x="581066" y="1774384"/>
            <a:ext cx="3060000"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2000" b="1" dirty="0">
                <a:solidFill>
                  <a:srgbClr val="FDFDFD"/>
                </a:solidFill>
                <a:latin typeface="Roboto" panose="02000000000000000000" pitchFamily="2" charset="0"/>
              </a:rPr>
              <a:t>Lucky Cairo Day Tour</a:t>
            </a:r>
          </a:p>
        </p:txBody>
      </p:sp>
      <p:sp>
        <p:nvSpPr>
          <p:cNvPr id="46" name="Rectangle: Rounded Corners 45">
            <a:extLst>
              <a:ext uri="{FF2B5EF4-FFF2-40B4-BE49-F238E27FC236}">
                <a16:creationId xmlns:a16="http://schemas.microsoft.com/office/drawing/2014/main" id="{7084D609-FD7C-4C63-0C8E-3E5A7B374CB6}"/>
              </a:ext>
            </a:extLst>
          </p:cNvPr>
          <p:cNvSpPr/>
          <p:nvPr/>
        </p:nvSpPr>
        <p:spPr>
          <a:xfrm>
            <a:off x="1656669" y="5675124"/>
            <a:ext cx="3803852"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algn="ctr">
              <a:spcBef>
                <a:spcPts val="1200"/>
              </a:spcBef>
              <a:buSzPct val="100000"/>
            </a:pPr>
            <a:r>
              <a:rPr lang="en-US" b="1" dirty="0">
                <a:latin typeface="Roboto" panose="02000000000000000000" pitchFamily="2" charset="0"/>
                <a:ea typeface="Roboto" panose="02000000000000000000" pitchFamily="2" charset="0"/>
              </a:rPr>
              <a:t>Which do you choose and why?</a:t>
            </a:r>
            <a:endParaRPr lang="en-US" b="1" dirty="0">
              <a:solidFill>
                <a:srgbClr val="FDFDFD"/>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F7545254-9F65-87DF-FFA1-368CB23CF43E}"/>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Imagine you’re travelling to Egypt. You have decided to go see the pyramids. There are two tours available. </a:t>
            </a:r>
            <a:endParaRPr lang="en-GB" sz="1600" b="1" dirty="0">
              <a:solidFill>
                <a:srgbClr val="00456C"/>
              </a:solidFill>
              <a:latin typeface="Roboto" panose="02000000000000000000" pitchFamily="2" charset="0"/>
              <a:ea typeface="Roboto" panose="02000000000000000000" pitchFamily="2" charset="0"/>
            </a:endParaRPr>
          </a:p>
        </p:txBody>
      </p:sp>
      <p:sp>
        <p:nvSpPr>
          <p:cNvPr id="15" name="Rectangle: Rounded Corners 14">
            <a:extLst>
              <a:ext uri="{FF2B5EF4-FFF2-40B4-BE49-F238E27FC236}">
                <a16:creationId xmlns:a16="http://schemas.microsoft.com/office/drawing/2014/main" id="{5E2DBD62-1A11-47B6-9E75-7ED1B1E80460}"/>
              </a:ext>
            </a:extLst>
          </p:cNvPr>
          <p:cNvSpPr/>
          <p:nvPr/>
        </p:nvSpPr>
        <p:spPr>
          <a:xfrm>
            <a:off x="4149319" y="1774384"/>
            <a:ext cx="3060000" cy="432000"/>
          </a:xfrm>
          <a:prstGeom prst="roundRect">
            <a:avLst>
              <a:gd name="adj" fmla="val 50000"/>
            </a:avLst>
          </a:prstGeom>
          <a:solidFill>
            <a:srgbClr val="01407D"/>
          </a:solidFill>
          <a:ln w="38100">
            <a:solidFill>
              <a:srgbClr val="80BA2A"/>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2000" b="1" dirty="0">
                <a:solidFill>
                  <a:srgbClr val="FDFDFD"/>
                </a:solidFill>
                <a:latin typeface="Roboto" panose="02000000000000000000" pitchFamily="2" charset="0"/>
              </a:rPr>
              <a:t>Egypt’s Best Day Tour</a:t>
            </a:r>
          </a:p>
        </p:txBody>
      </p:sp>
      <p:sp>
        <p:nvSpPr>
          <p:cNvPr id="16" name="TextBox 15">
            <a:extLst>
              <a:ext uri="{FF2B5EF4-FFF2-40B4-BE49-F238E27FC236}">
                <a16:creationId xmlns:a16="http://schemas.microsoft.com/office/drawing/2014/main" id="{5671559C-1A25-3F20-E0A5-035AA1F64A1E}"/>
              </a:ext>
            </a:extLst>
          </p:cNvPr>
          <p:cNvSpPr txBox="1"/>
          <p:nvPr/>
        </p:nvSpPr>
        <p:spPr>
          <a:xfrm>
            <a:off x="4097920" y="2331832"/>
            <a:ext cx="3162798" cy="2920030"/>
          </a:xfrm>
          <a:prstGeom prst="rect">
            <a:avLst/>
          </a:prstGeom>
          <a:noFill/>
        </p:spPr>
        <p:txBody>
          <a:bodyPr wrap="square">
            <a:spAutoFit/>
          </a:bodyPr>
          <a:lstStyle/>
          <a:p>
            <a:pPr marL="457200" lvl="0" indent="-342900" algn="l" rtl="0">
              <a:lnSpc>
                <a:spcPts val="3200"/>
              </a:lnSpc>
              <a:spcBef>
                <a:spcPts val="120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190$</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9:00 - 14:00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Hotel pick-up</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Giza Pyramids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Sphinx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Lunch </a:t>
            </a:r>
          </a:p>
          <a:p>
            <a:pPr marL="457200" lvl="0" indent="-342900" algn="l" rtl="0">
              <a:lnSpc>
                <a:spcPts val="3200"/>
              </a:lnSpc>
              <a:spcBef>
                <a:spcPts val="0"/>
              </a:spcBef>
              <a:spcAft>
                <a:spcPts val="0"/>
              </a:spcAft>
              <a:buSzPts val="1800"/>
              <a:buFont typeface="Wingdings" panose="05000000000000000000" pitchFamily="2" charset="2"/>
              <a:buChar char="v"/>
            </a:pPr>
            <a:r>
              <a:rPr lang="en-GB" dirty="0">
                <a:latin typeface="Roboto" panose="02000000000000000000" pitchFamily="2" charset="0"/>
                <a:ea typeface="Roboto" panose="02000000000000000000" pitchFamily="2" charset="0"/>
              </a:rPr>
              <a:t>Nile Boat Cruise (2 hr)  </a:t>
            </a:r>
          </a:p>
        </p:txBody>
      </p:sp>
      <p:pic>
        <p:nvPicPr>
          <p:cNvPr id="18" name="Picture 17" descr="A person looking up at a pyramid&#10;&#10;Description automatically generated">
            <a:extLst>
              <a:ext uri="{FF2B5EF4-FFF2-40B4-BE49-F238E27FC236}">
                <a16:creationId xmlns:a16="http://schemas.microsoft.com/office/drawing/2014/main" id="{CDD238D0-E8AB-C8DC-0EE4-A5867DF182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9314" y="2201363"/>
            <a:ext cx="3366670" cy="4639386"/>
          </a:xfrm>
          <a:prstGeom prst="rect">
            <a:avLst/>
          </a:prstGeom>
        </p:spPr>
      </p:pic>
    </p:spTree>
    <p:extLst>
      <p:ext uri="{BB962C8B-B14F-4D97-AF65-F5344CB8AC3E}">
        <p14:creationId xmlns:p14="http://schemas.microsoft.com/office/powerpoint/2010/main" val="292023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9CA432-E9CB-6DEF-99BE-7ECD9D0E68D1}"/>
              </a:ext>
            </a:extLst>
          </p:cNvPr>
          <p:cNvSpPr txBox="1"/>
          <p:nvPr/>
        </p:nvSpPr>
        <p:spPr>
          <a:xfrm>
            <a:off x="519133" y="1437695"/>
            <a:ext cx="8105734" cy="4949432"/>
          </a:xfrm>
          <a:prstGeom prst="rect">
            <a:avLst/>
          </a:prstGeom>
          <a:noFill/>
        </p:spPr>
        <p:txBody>
          <a:bodyPr wrap="square">
            <a:spAutoFit/>
          </a:bodyPr>
          <a:lstStyle/>
          <a:p>
            <a:pPr marL="0" lvl="0" indent="0" algn="l" rtl="0">
              <a:lnSpc>
                <a:spcPts val="2700"/>
              </a:lnSpc>
              <a:spcBef>
                <a:spcPts val="0"/>
              </a:spcBef>
              <a:spcAft>
                <a:spcPts val="0"/>
              </a:spcAft>
              <a:buNone/>
            </a:pPr>
            <a:r>
              <a:rPr lang="en-US" b="1" dirty="0">
                <a:solidFill>
                  <a:srgbClr val="00456C"/>
                </a:solidFill>
                <a:latin typeface="Roboto" panose="02000000000000000000" pitchFamily="2" charset="0"/>
                <a:ea typeface="Roboto" panose="02000000000000000000" pitchFamily="2" charset="0"/>
              </a:rPr>
              <a:t>Customer: </a:t>
            </a:r>
            <a:r>
              <a:rPr lang="en-US" dirty="0">
                <a:solidFill>
                  <a:srgbClr val="00456C"/>
                </a:solidFill>
                <a:latin typeface="Roboto" panose="02000000000000000000" pitchFamily="2" charset="0"/>
                <a:ea typeface="Roboto" panose="02000000000000000000" pitchFamily="2" charset="0"/>
              </a:rPr>
              <a:t>Hi there, I’d like to see the Pyramids today. </a:t>
            </a:r>
          </a:p>
          <a:p>
            <a:pPr marL="0" lvl="0" indent="0" algn="l" rtl="0">
              <a:lnSpc>
                <a:spcPts val="2700"/>
              </a:lnSpc>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Clerk: </a:t>
            </a:r>
            <a:r>
              <a:rPr lang="en-US" dirty="0">
                <a:solidFill>
                  <a:srgbClr val="80BA2A"/>
                </a:solidFill>
                <a:latin typeface="Roboto" panose="02000000000000000000" pitchFamily="2" charset="0"/>
                <a:ea typeface="Roboto" panose="02000000000000000000" pitchFamily="2" charset="0"/>
              </a:rPr>
              <a:t>We have two tours today, the Lucky ______  Day Tour, and Egypt’s _____ Day Tour. They both start at 9. </a:t>
            </a:r>
          </a:p>
          <a:p>
            <a:pPr marL="0" lvl="0" indent="0" algn="l" rtl="0">
              <a:lnSpc>
                <a:spcPts val="2700"/>
              </a:lnSpc>
              <a:spcBef>
                <a:spcPts val="1200"/>
              </a:spcBef>
              <a:spcAft>
                <a:spcPts val="0"/>
              </a:spcAft>
              <a:buNone/>
            </a:pPr>
            <a:r>
              <a:rPr lang="en-US" b="1" dirty="0">
                <a:solidFill>
                  <a:srgbClr val="00456C"/>
                </a:solidFill>
                <a:latin typeface="Roboto" panose="02000000000000000000" pitchFamily="2" charset="0"/>
                <a:ea typeface="Roboto" panose="02000000000000000000" pitchFamily="2" charset="0"/>
              </a:rPr>
              <a:t>Customer: </a:t>
            </a:r>
            <a:r>
              <a:rPr lang="en-US" dirty="0">
                <a:solidFill>
                  <a:srgbClr val="00456C"/>
                </a:solidFill>
                <a:latin typeface="Roboto" panose="02000000000000000000" pitchFamily="2" charset="0"/>
                <a:ea typeface="Roboto" panose="02000000000000000000" pitchFamily="2" charset="0"/>
              </a:rPr>
              <a:t>What’s the difference between them? </a:t>
            </a:r>
          </a:p>
          <a:p>
            <a:pPr marL="0" lvl="0" indent="0" algn="l" rtl="0">
              <a:lnSpc>
                <a:spcPts val="2700"/>
              </a:lnSpc>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Clerk: </a:t>
            </a:r>
            <a:r>
              <a:rPr lang="en-US" dirty="0">
                <a:solidFill>
                  <a:srgbClr val="80BA2A"/>
                </a:solidFill>
                <a:latin typeface="Roboto" panose="02000000000000000000" pitchFamily="2" charset="0"/>
                <a:ea typeface="Roboto" panose="02000000000000000000" pitchFamily="2" charset="0"/>
              </a:rPr>
              <a:t>The first one includes a ______ ride and is ____ $, while the second option is 190$, and offers a ____ Cruise instead. </a:t>
            </a:r>
          </a:p>
          <a:p>
            <a:pPr marL="0" lvl="0" indent="0" algn="l" rtl="0">
              <a:lnSpc>
                <a:spcPts val="2700"/>
              </a:lnSpc>
              <a:spcBef>
                <a:spcPts val="1200"/>
              </a:spcBef>
              <a:spcAft>
                <a:spcPts val="0"/>
              </a:spcAft>
              <a:buNone/>
            </a:pPr>
            <a:r>
              <a:rPr lang="en-US" b="1" dirty="0">
                <a:solidFill>
                  <a:srgbClr val="00456C"/>
                </a:solidFill>
                <a:latin typeface="Roboto" panose="02000000000000000000" pitchFamily="2" charset="0"/>
                <a:ea typeface="Roboto" panose="02000000000000000000" pitchFamily="2" charset="0"/>
              </a:rPr>
              <a:t>Customer: </a:t>
            </a:r>
            <a:r>
              <a:rPr lang="en-US" dirty="0">
                <a:solidFill>
                  <a:srgbClr val="00456C"/>
                </a:solidFill>
                <a:latin typeface="Roboto" panose="02000000000000000000" pitchFamily="2" charset="0"/>
                <a:ea typeface="Roboto" panose="02000000000000000000" pitchFamily="2" charset="0"/>
              </a:rPr>
              <a:t>Hmm. I don’t really like riding animals. How long is the cruise? </a:t>
            </a:r>
          </a:p>
          <a:p>
            <a:pPr marL="0" lvl="0" indent="0" algn="l" rtl="0">
              <a:lnSpc>
                <a:spcPts val="2700"/>
              </a:lnSpc>
              <a:spcBef>
                <a:spcPts val="1200"/>
              </a:spcBef>
              <a:spcAft>
                <a:spcPts val="0"/>
              </a:spcAft>
              <a:buNone/>
            </a:pPr>
            <a:r>
              <a:rPr lang="en-US" b="1" dirty="0">
                <a:solidFill>
                  <a:srgbClr val="80BA2A"/>
                </a:solidFill>
                <a:latin typeface="Roboto" panose="02000000000000000000" pitchFamily="2" charset="0"/>
                <a:ea typeface="Roboto" panose="02000000000000000000" pitchFamily="2" charset="0"/>
              </a:rPr>
              <a:t>Clerk: </a:t>
            </a:r>
            <a:r>
              <a:rPr lang="en-US" dirty="0">
                <a:solidFill>
                  <a:srgbClr val="80BA2A"/>
                </a:solidFill>
                <a:latin typeface="Roboto" panose="02000000000000000000" pitchFamily="2" charset="0"/>
                <a:ea typeface="Roboto" panose="02000000000000000000" pitchFamily="2" charset="0"/>
              </a:rPr>
              <a:t>About __ hours. </a:t>
            </a:r>
          </a:p>
          <a:p>
            <a:pPr marL="0" lvl="0" indent="0" algn="l" rtl="0">
              <a:lnSpc>
                <a:spcPts val="2700"/>
              </a:lnSpc>
              <a:spcBef>
                <a:spcPts val="1200"/>
              </a:spcBef>
              <a:spcAft>
                <a:spcPts val="0"/>
              </a:spcAft>
              <a:buNone/>
            </a:pPr>
            <a:r>
              <a:rPr lang="en-US" b="1" dirty="0">
                <a:solidFill>
                  <a:srgbClr val="00456C"/>
                </a:solidFill>
                <a:latin typeface="Roboto" panose="02000000000000000000" pitchFamily="2" charset="0"/>
                <a:ea typeface="Roboto" panose="02000000000000000000" pitchFamily="2" charset="0"/>
              </a:rPr>
              <a:t>Customer: </a:t>
            </a:r>
            <a:r>
              <a:rPr lang="en-US" dirty="0">
                <a:solidFill>
                  <a:srgbClr val="00456C"/>
                </a:solidFill>
                <a:latin typeface="Roboto" panose="02000000000000000000" pitchFamily="2" charset="0"/>
                <a:ea typeface="Roboto" panose="02000000000000000000" pitchFamily="2" charset="0"/>
              </a:rPr>
              <a:t>All right. I’ll book Egypt’s Best Day Tour, for three people please. Do you take Mastercard?</a:t>
            </a:r>
          </a:p>
          <a:p>
            <a:pPr marL="0" lvl="0" indent="0" algn="l" rtl="0">
              <a:lnSpc>
                <a:spcPts val="2700"/>
              </a:lnSpc>
              <a:spcBef>
                <a:spcPts val="1200"/>
              </a:spcBef>
              <a:spcAft>
                <a:spcPts val="1200"/>
              </a:spcAft>
              <a:buNone/>
            </a:pPr>
            <a:r>
              <a:rPr lang="en-US" b="1" dirty="0">
                <a:solidFill>
                  <a:srgbClr val="80BA2A"/>
                </a:solidFill>
                <a:latin typeface="Roboto" panose="02000000000000000000" pitchFamily="2" charset="0"/>
                <a:ea typeface="Roboto" panose="02000000000000000000" pitchFamily="2" charset="0"/>
              </a:rPr>
              <a:t>Clerk: </a:t>
            </a:r>
            <a:r>
              <a:rPr lang="en-US" dirty="0">
                <a:solidFill>
                  <a:srgbClr val="80BA2A"/>
                </a:solidFill>
                <a:latin typeface="Roboto" panose="02000000000000000000" pitchFamily="2" charset="0"/>
                <a:ea typeface="Roboto" panose="02000000000000000000" pitchFamily="2" charset="0"/>
              </a:rPr>
              <a:t>Of course.</a:t>
            </a:r>
            <a:endParaRPr lang="en-GB" sz="2000" dirty="0">
              <a:solidFill>
                <a:srgbClr val="80BA2A"/>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F7545254-9F65-87DF-FFA1-368CB23CF43E}"/>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See what you can remember </a:t>
            </a:r>
          </a:p>
          <a:p>
            <a:pPr algn="ctr"/>
            <a:r>
              <a:rPr lang="en-GB" sz="2400" b="1" dirty="0">
                <a:solidFill>
                  <a:srgbClr val="00456C"/>
                </a:solidFill>
                <a:latin typeface="Roboto" panose="02000000000000000000" pitchFamily="2" charset="0"/>
                <a:ea typeface="Roboto" panose="02000000000000000000" pitchFamily="2" charset="0"/>
              </a:rPr>
              <a:t>about the tour information.</a:t>
            </a:r>
            <a:endParaRPr lang="en-GB" sz="1600" b="1" dirty="0">
              <a:solidFill>
                <a:srgbClr val="00456C"/>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7283F5AA-0897-A19D-66BC-21D7CE8BE374}"/>
              </a:ext>
            </a:extLst>
          </p:cNvPr>
          <p:cNvSpPr txBox="1"/>
          <p:nvPr/>
        </p:nvSpPr>
        <p:spPr>
          <a:xfrm>
            <a:off x="4840967" y="1899730"/>
            <a:ext cx="841708"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Cairo</a:t>
            </a:r>
            <a:endParaRPr lang="en-GB" sz="2000" dirty="0">
              <a:solidFill>
                <a:srgbClr val="CA095B"/>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DFBE5641-E234-DF83-2D86-9D8F38525A5E}"/>
              </a:ext>
            </a:extLst>
          </p:cNvPr>
          <p:cNvSpPr txBox="1"/>
          <p:nvPr/>
        </p:nvSpPr>
        <p:spPr>
          <a:xfrm>
            <a:off x="7817666" y="1899730"/>
            <a:ext cx="687979"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Best</a:t>
            </a:r>
            <a:endParaRPr lang="en-GB" sz="2000" dirty="0">
              <a:solidFill>
                <a:srgbClr val="CA095B"/>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B4CC46CD-DEDA-C615-62A6-F8066A409550}"/>
              </a:ext>
            </a:extLst>
          </p:cNvPr>
          <p:cNvSpPr txBox="1"/>
          <p:nvPr/>
        </p:nvSpPr>
        <p:spPr>
          <a:xfrm>
            <a:off x="3607977" y="3224136"/>
            <a:ext cx="912266"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camel</a:t>
            </a:r>
            <a:endParaRPr lang="en-GB" sz="2000" dirty="0">
              <a:solidFill>
                <a:srgbClr val="CA095B"/>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ACFE9593-4317-CA76-3E17-11171CD735DA}"/>
              </a:ext>
            </a:extLst>
          </p:cNvPr>
          <p:cNvSpPr txBox="1"/>
          <p:nvPr/>
        </p:nvSpPr>
        <p:spPr>
          <a:xfrm>
            <a:off x="5390784" y="3224136"/>
            <a:ext cx="912266"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190</a:t>
            </a:r>
            <a:endParaRPr lang="en-GB" sz="2000" dirty="0">
              <a:solidFill>
                <a:srgbClr val="CA095B"/>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02544320-EEB9-E3C3-F083-98FB86EFF393}"/>
              </a:ext>
            </a:extLst>
          </p:cNvPr>
          <p:cNvSpPr txBox="1"/>
          <p:nvPr/>
        </p:nvSpPr>
        <p:spPr>
          <a:xfrm>
            <a:off x="3345725" y="3587444"/>
            <a:ext cx="596222"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Nile</a:t>
            </a:r>
            <a:endParaRPr lang="en-GB" sz="2000" dirty="0">
              <a:solidFill>
                <a:srgbClr val="CA095B"/>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32AFB5FE-69A6-4339-0469-D914DDCD748F}"/>
              </a:ext>
            </a:extLst>
          </p:cNvPr>
          <p:cNvSpPr txBox="1"/>
          <p:nvPr/>
        </p:nvSpPr>
        <p:spPr>
          <a:xfrm>
            <a:off x="1884985" y="4559353"/>
            <a:ext cx="323377" cy="409728"/>
          </a:xfrm>
          <a:prstGeom prst="rect">
            <a:avLst/>
          </a:prstGeom>
          <a:noFill/>
        </p:spPr>
        <p:txBody>
          <a:bodyPr wrap="square">
            <a:spAutoFit/>
          </a:bodyPr>
          <a:lstStyle/>
          <a:p>
            <a:pPr marL="0" lvl="0" indent="0" algn="l" rtl="0">
              <a:lnSpc>
                <a:spcPts val="2700"/>
              </a:lnSpc>
              <a:spcBef>
                <a:spcPts val="1200"/>
              </a:spcBef>
              <a:spcAft>
                <a:spcPts val="0"/>
              </a:spcAft>
              <a:buNone/>
            </a:pPr>
            <a:r>
              <a:rPr lang="en-US" b="1" dirty="0">
                <a:solidFill>
                  <a:srgbClr val="CA095B"/>
                </a:solidFill>
                <a:latin typeface="Roboto" panose="02000000000000000000" pitchFamily="2" charset="0"/>
                <a:ea typeface="Roboto" panose="02000000000000000000" pitchFamily="2" charset="0"/>
              </a:rPr>
              <a:t>2</a:t>
            </a:r>
            <a:endParaRPr lang="en-GB" sz="2000" dirty="0">
              <a:solidFill>
                <a:srgbClr val="CA095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3456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own in the mountains&#10;&#10;Description automatically generated">
            <a:extLst>
              <a:ext uri="{FF2B5EF4-FFF2-40B4-BE49-F238E27FC236}">
                <a16:creationId xmlns:a16="http://schemas.microsoft.com/office/drawing/2014/main" id="{D97A37AA-56ED-E80F-D6C8-39D9B7323D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56177">
            <a:off x="5164066" y="2934917"/>
            <a:ext cx="3235717" cy="2288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4E9CA432-E9CB-6DEF-99BE-7ECD9D0E68D1}"/>
              </a:ext>
            </a:extLst>
          </p:cNvPr>
          <p:cNvSpPr txBox="1"/>
          <p:nvPr/>
        </p:nvSpPr>
        <p:spPr>
          <a:xfrm>
            <a:off x="581065" y="2331832"/>
            <a:ext cx="4235367" cy="3529171"/>
          </a:xfrm>
          <a:prstGeom prst="rect">
            <a:avLst/>
          </a:prstGeom>
          <a:noFill/>
        </p:spPr>
        <p:txBody>
          <a:bodyPr wrap="square">
            <a:spAutoFit/>
          </a:bodyPr>
          <a:lstStyle/>
          <a:p>
            <a:pPr marL="457200" lvl="0" indent="-342900">
              <a:lnSpc>
                <a:spcPts val="3400"/>
              </a:lnSpc>
              <a:spcBef>
                <a:spcPts val="1200"/>
              </a:spcBef>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800$ </a:t>
            </a:r>
          </a:p>
          <a:p>
            <a:pPr marL="400050" lvl="0" indent="-285750">
              <a:lnSpc>
                <a:spcPts val="3400"/>
              </a:lnSpc>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Airport transfer included </a:t>
            </a:r>
          </a:p>
          <a:p>
            <a:pPr marL="457200" lvl="0" indent="-342900">
              <a:lnSpc>
                <a:spcPts val="3400"/>
              </a:lnSpc>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Local hiking guide </a:t>
            </a:r>
          </a:p>
          <a:p>
            <a:pPr marL="457200" lvl="0" indent="-342900">
              <a:lnSpc>
                <a:spcPts val="3400"/>
              </a:lnSpc>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Entrance, permits, fees included </a:t>
            </a:r>
          </a:p>
          <a:p>
            <a:pPr marL="457200" lvl="0" indent="-342900">
              <a:lnSpc>
                <a:spcPts val="3400"/>
              </a:lnSpc>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Meals included </a:t>
            </a:r>
          </a:p>
          <a:p>
            <a:pPr marL="457200" lvl="0" indent="-342900">
              <a:lnSpc>
                <a:spcPts val="3400"/>
              </a:lnSpc>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Sleeping bag provided on request </a:t>
            </a:r>
          </a:p>
          <a:p>
            <a:pPr marL="400050" lvl="0" indent="-285750">
              <a:lnSpc>
                <a:spcPts val="3400"/>
              </a:lnSpc>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Glamping option available </a:t>
            </a:r>
          </a:p>
          <a:p>
            <a:pPr marL="457200" lvl="0" indent="-342900">
              <a:lnSpc>
                <a:spcPts val="3400"/>
              </a:lnSpc>
              <a:buSzPts val="1800"/>
              <a:buFont typeface="Wingdings" panose="05000000000000000000" pitchFamily="2" charset="2"/>
              <a:buChar char="v"/>
            </a:pPr>
            <a:r>
              <a:rPr lang="en-US" dirty="0">
                <a:latin typeface="Roboto" panose="02000000000000000000" pitchFamily="2" charset="0"/>
                <a:ea typeface="Roboto" panose="02000000000000000000" pitchFamily="2" charset="0"/>
              </a:rPr>
              <a:t>Email us to book </a:t>
            </a:r>
          </a:p>
        </p:txBody>
      </p:sp>
      <p:sp>
        <p:nvSpPr>
          <p:cNvPr id="30" name="Rectangle: Rounded Corners 29">
            <a:extLst>
              <a:ext uri="{FF2B5EF4-FFF2-40B4-BE49-F238E27FC236}">
                <a16:creationId xmlns:a16="http://schemas.microsoft.com/office/drawing/2014/main" id="{AA6062A9-F2A2-AD5C-D8F7-BAA96A7BC4C3}"/>
              </a:ext>
            </a:extLst>
          </p:cNvPr>
          <p:cNvSpPr/>
          <p:nvPr/>
        </p:nvSpPr>
        <p:spPr>
          <a:xfrm>
            <a:off x="581066" y="1774384"/>
            <a:ext cx="4844949" cy="432000"/>
          </a:xfrm>
          <a:prstGeom prst="roundRect">
            <a:avLst>
              <a:gd name="adj" fmla="val 50000"/>
            </a:avLst>
          </a:prstGeom>
          <a:solidFill>
            <a:srgbClr val="80BA2A"/>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bIns="36000" rtlCol="0" anchor="ctr"/>
          <a:lstStyle/>
          <a:p>
            <a:pPr marL="122873" lvl="0" algn="ctr" rtl="0">
              <a:spcBef>
                <a:spcPts val="1200"/>
              </a:spcBef>
              <a:spcAft>
                <a:spcPts val="0"/>
              </a:spcAft>
              <a:buSzPct val="100000"/>
            </a:pPr>
            <a:r>
              <a:rPr lang="en-US" sz="2000" b="1" dirty="0">
                <a:solidFill>
                  <a:srgbClr val="FDFDFD"/>
                </a:solidFill>
                <a:latin typeface="Roboto" panose="02000000000000000000" pitchFamily="2" charset="0"/>
              </a:rPr>
              <a:t>Peru Machu Picchu 4-Day Hiking Tour!</a:t>
            </a:r>
          </a:p>
        </p:txBody>
      </p:sp>
      <p:sp>
        <p:nvSpPr>
          <p:cNvPr id="14" name="TextBox 13">
            <a:extLst>
              <a:ext uri="{FF2B5EF4-FFF2-40B4-BE49-F238E27FC236}">
                <a16:creationId xmlns:a16="http://schemas.microsoft.com/office/drawing/2014/main" id="{F7545254-9F65-87DF-FFA1-368CB23CF43E}"/>
              </a:ext>
            </a:extLst>
          </p:cNvPr>
          <p:cNvSpPr txBox="1"/>
          <p:nvPr/>
        </p:nvSpPr>
        <p:spPr>
          <a:xfrm>
            <a:off x="310551" y="448254"/>
            <a:ext cx="8488392" cy="830997"/>
          </a:xfrm>
          <a:prstGeom prst="rect">
            <a:avLst/>
          </a:prstGeom>
          <a:noFill/>
        </p:spPr>
        <p:txBody>
          <a:bodyPr wrap="square">
            <a:spAutoFit/>
          </a:bodyPr>
          <a:lstStyle/>
          <a:p>
            <a:pPr algn="ctr"/>
            <a:r>
              <a:rPr lang="en-GB" sz="2400" b="1" dirty="0">
                <a:solidFill>
                  <a:srgbClr val="00456C"/>
                </a:solidFill>
                <a:latin typeface="Roboto" panose="02000000000000000000" pitchFamily="2" charset="0"/>
                <a:ea typeface="Roboto" panose="02000000000000000000" pitchFamily="2" charset="0"/>
              </a:rPr>
              <a:t>Think of 3 questions you could ask the tour operator </a:t>
            </a:r>
          </a:p>
          <a:p>
            <a:pPr algn="ctr"/>
            <a:r>
              <a:rPr lang="en-GB" sz="2400" b="1" dirty="0">
                <a:solidFill>
                  <a:srgbClr val="00456C"/>
                </a:solidFill>
                <a:latin typeface="Roboto" panose="02000000000000000000" pitchFamily="2" charset="0"/>
                <a:ea typeface="Roboto" panose="02000000000000000000" pitchFamily="2" charset="0"/>
              </a:rPr>
              <a:t>before signing up for this tour.</a:t>
            </a:r>
            <a:endParaRPr lang="en-GB" sz="1600" b="1" dirty="0">
              <a:solidFill>
                <a:srgbClr val="00456C"/>
              </a:solidFill>
              <a:latin typeface="Roboto" panose="02000000000000000000" pitchFamily="2" charset="0"/>
              <a:ea typeface="Roboto" panose="02000000000000000000" pitchFamily="2" charset="0"/>
            </a:endParaRPr>
          </a:p>
        </p:txBody>
      </p:sp>
      <p:pic>
        <p:nvPicPr>
          <p:cNvPr id="4" name="Picture 3" descr="A cartoon of a town in the mountains&#10;&#10;Description automatically generated">
            <a:extLst>
              <a:ext uri="{FF2B5EF4-FFF2-40B4-BE49-F238E27FC236}">
                <a16:creationId xmlns:a16="http://schemas.microsoft.com/office/drawing/2014/main" id="{A4D9939E-204B-049D-FDEE-E0B7486F8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62186">
            <a:off x="5209697" y="3114306"/>
            <a:ext cx="3235717" cy="2288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cartoon of a town in the mountains&#10;&#10;Description automatically generated">
            <a:extLst>
              <a:ext uri="{FF2B5EF4-FFF2-40B4-BE49-F238E27FC236}">
                <a16:creationId xmlns:a16="http://schemas.microsoft.com/office/drawing/2014/main" id="{DB789FAE-4097-8097-1E3B-0273CFBD0F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56177">
            <a:off x="5247107" y="3364680"/>
            <a:ext cx="3235717" cy="2288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4291843"/>
      </p:ext>
    </p:extLst>
  </p:cSld>
  <p:clrMapOvr>
    <a:masterClrMapping/>
  </p:clrMapOvr>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le Play Template" id="{EECB68E6-3728-4713-B5F5-C1C4C4751A18}" vid="{E1AF7FDD-0AD4-4BBC-A617-348B196CAF4E}"/>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le Play Template" id="{EECB68E6-3728-4713-B5F5-C1C4C4751A18}" vid="{BE6E41B4-FF64-4FE5-87A6-AD49F00183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Role Play Template</Template>
  <TotalTime>1184</TotalTime>
  <Words>1153</Words>
  <Application>Microsoft Office PowerPoint</Application>
  <PresentationFormat>On-screen Show (4:3)</PresentationFormat>
  <Paragraphs>250</Paragraphs>
  <Slides>21</Slides>
  <Notes>0</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Wingdings</vt:lpstr>
      <vt:lpstr>Twinkl</vt:lpstr>
      <vt:lpstr>Arial</vt:lpstr>
      <vt:lpstr>Roboto</vt:lpstr>
      <vt:lpstr>Calibri</vt:lpstr>
      <vt:lpstr>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Mercia Venter</dc:creator>
  <cp:lastModifiedBy>Mercia Venter</cp:lastModifiedBy>
  <cp:revision>29</cp:revision>
  <dcterms:created xsi:type="dcterms:W3CDTF">2023-09-06T02:38:48Z</dcterms:created>
  <dcterms:modified xsi:type="dcterms:W3CDTF">2023-09-08T09:26:14Z</dcterms:modified>
</cp:coreProperties>
</file>