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7"/>
  </p:notesMasterIdLst>
  <p:sldIdLst>
    <p:sldId id="256" r:id="rId2"/>
    <p:sldId id="257" r:id="rId3"/>
    <p:sldId id="258" r:id="rId4"/>
    <p:sldId id="305" r:id="rId5"/>
    <p:sldId id="306" r:id="rId6"/>
    <p:sldId id="307" r:id="rId7"/>
    <p:sldId id="308" r:id="rId8"/>
    <p:sldId id="309" r:id="rId9"/>
    <p:sldId id="310" r:id="rId10"/>
    <p:sldId id="311" r:id="rId11"/>
    <p:sldId id="312" r:id="rId12"/>
    <p:sldId id="313" r:id="rId13"/>
    <p:sldId id="314" r:id="rId14"/>
    <p:sldId id="315" r:id="rId15"/>
    <p:sldId id="272"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32" userDrawn="1">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mx0Xl/pUQyHkQOfppFBd++07Pm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49D"/>
    <a:srgbClr val="003F7C"/>
    <a:srgbClr val="90C8E6"/>
    <a:srgbClr val="FFEDAA"/>
    <a:srgbClr val="F9B000"/>
    <a:srgbClr val="037AC3"/>
    <a:srgbClr val="26B7BD"/>
    <a:srgbClr val="8ACBC0"/>
    <a:srgbClr val="65196A"/>
    <a:srgbClr val="8C36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9"/>
    <p:restoredTop sz="94694"/>
  </p:normalViewPr>
  <p:slideViewPr>
    <p:cSldViewPr snapToGrid="0">
      <p:cViewPr varScale="1">
        <p:scale>
          <a:sx n="117" d="100"/>
          <a:sy n="117" d="100"/>
        </p:scale>
        <p:origin x="816" y="168"/>
      </p:cViewPr>
      <p:guideLst>
        <p:guide orient="horz" pos="2432"/>
        <p:guide pos="2880"/>
        <p:guide pos="340"/>
        <p:guide orient="horz" pos="3974"/>
        <p:guide pos="5420"/>
        <p:guide orient="horz" pos="346"/>
        <p:guide pos="476"/>
        <p:guide orient="horz" pos="482"/>
        <p:guide orient="horz" pos="3838"/>
        <p:guide pos="5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9983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975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4823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6695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7133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4266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1663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5083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2095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2931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5990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twinkl.co.uk/resources/esl-resources/browse-by-level-esl-efl-resources/esl-resources-for-adult-learners-browse-by-level-esl-resources"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resources/browse-by-topic-esl-efl-resources/holidays-and-special-days-pre-intermediate-b1-browse-by-level-esl-efl-resources/easter-holidays-and-special-days-pre-intermediate-b1-browse-by-level-esl-efl-resources"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s://www.twinkl.co.uk/resources/esl-resources/browse-by-level-esl-efl-resources/esl-resources-for-adult-learners-browse-by-level-esl-resource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claimers">
  <p:cSld name="Disclaimers">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sp>
        <p:nvSpPr>
          <p:cNvPr id="11" name="Google Shape;11;p19"/>
          <p:cNvSpPr/>
          <p:nvPr/>
        </p:nvSpPr>
        <p:spPr>
          <a:xfrm>
            <a:off x="457198" y="438151"/>
            <a:ext cx="8220075" cy="5957887"/>
          </a:xfrm>
          <a:prstGeom prst="roundRect">
            <a:avLst>
              <a:gd name="adj" fmla="val 2649"/>
            </a:avLst>
          </a:prstGeom>
          <a:solidFill>
            <a:schemeClr val="lt1"/>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dirty="0">
                <a:solidFill>
                  <a:schemeClr val="lt1"/>
                </a:solidFill>
                <a:latin typeface="Roboto" panose="02000000000000000000" pitchFamily="2" charset="0"/>
                <a:ea typeface="Roboto" panose="02000000000000000000" pitchFamily="2" charset="0"/>
                <a:cs typeface="Arial"/>
                <a:sym typeface="Arial"/>
              </a:rPr>
              <a:t> </a:t>
            </a:r>
            <a:endParaRPr b="0" i="0" dirty="0">
              <a:latin typeface="Roboto" panose="02000000000000000000" pitchFamily="2" charset="0"/>
              <a:ea typeface="Roboto" panose="02000000000000000000" pitchFamily="2" charset="0"/>
            </a:endParaRPr>
          </a:p>
        </p:txBody>
      </p:sp>
      <p:sp>
        <p:nvSpPr>
          <p:cNvPr id="12" name="Google Shape;12;p19"/>
          <p:cNvSpPr/>
          <p:nvPr/>
        </p:nvSpPr>
        <p:spPr>
          <a:xfrm>
            <a:off x="457200" y="6283683"/>
            <a:ext cx="8220075" cy="715963"/>
          </a:xfrm>
          <a:prstGeom prst="roundRect">
            <a:avLst>
              <a:gd name="adj" fmla="val 9639"/>
            </a:avLst>
          </a:prstGeom>
          <a:noFill/>
          <a:ln>
            <a:noFill/>
          </a:ln>
        </p:spPr>
        <p:txBody>
          <a:bodyPr spcFirstLastPara="1" wrap="square" lIns="252000" tIns="252000" rIns="252000" bIns="252000" anchor="ctr" anchorCtr="1">
            <a:noAutofit/>
          </a:bodyPr>
          <a:lstStyle/>
          <a:p>
            <a:pPr marL="0" marR="0" lvl="0" indent="0" algn="ctr" rtl="0">
              <a:lnSpc>
                <a:spcPct val="90000"/>
              </a:lnSpc>
              <a:spcBef>
                <a:spcPts val="0"/>
              </a:spcBef>
              <a:spcAft>
                <a:spcPts val="0"/>
              </a:spcAft>
              <a:buNone/>
            </a:pPr>
            <a:r>
              <a:rPr lang="en-GB" sz="1000" b="0" i="0" u="none" strike="noStrike" cap="none" dirty="0">
                <a:solidFill>
                  <a:schemeClr val="tx1">
                    <a:lumMod val="50000"/>
                    <a:lumOff val="50000"/>
                  </a:schemeClr>
                </a:solidFill>
                <a:latin typeface="Roboto"/>
                <a:ea typeface="Roboto"/>
                <a:cs typeface="Roboto"/>
                <a:sym typeface="Roboto"/>
              </a:rPr>
              <a:t>You may wish to delete this slide before beginning the presentation.</a:t>
            </a:r>
            <a:endParaRPr lang="en-GB" sz="1000" b="0" i="0" dirty="0">
              <a:solidFill>
                <a:schemeClr val="tx1">
                  <a:lumMod val="50000"/>
                  <a:lumOff val="50000"/>
                </a:schemeClr>
              </a:solidFill>
              <a:latin typeface="Roboto" panose="02000000000000000000" pitchFamily="2" charset="0"/>
              <a:ea typeface="Roboto" panose="02000000000000000000" pitchFamily="2" charset="0"/>
            </a:endParaRPr>
          </a:p>
        </p:txBody>
      </p:sp>
      <p:sp>
        <p:nvSpPr>
          <p:cNvPr id="13" name="Google Shape;13;p19"/>
          <p:cNvSpPr/>
          <p:nvPr/>
        </p:nvSpPr>
        <p:spPr>
          <a:xfrm>
            <a:off x="743835" y="1681195"/>
            <a:ext cx="1730917" cy="273960"/>
          </a:xfrm>
          <a:prstGeom prst="rect">
            <a:avLst/>
          </a:prstGeom>
          <a:solidFill>
            <a:srgbClr val="01407D"/>
          </a:solidFill>
          <a:ln w="12700" cap="flat" cmpd="sng">
            <a:solidFill>
              <a:srgbClr val="003F7C"/>
            </a:solidFill>
            <a:prstDash val="solid"/>
            <a:miter lim="800000"/>
            <a:headEnd type="none" w="sm" len="sm"/>
            <a:tailEnd type="none" w="sm" len="sm"/>
          </a:ln>
        </p:spPr>
        <p:txBody>
          <a:bodyPr spcFirstLastPara="1" wrap="square" lIns="108000" tIns="108000" rIns="108000" bIns="108000" anchor="ctr" anchorCtr="0">
            <a:noAutofit/>
          </a:bodyPr>
          <a:lstStyle/>
          <a:p>
            <a:pPr marL="0" marR="0" lvl="0" indent="0" algn="l" rtl="0">
              <a:spcBef>
                <a:spcPts val="0"/>
              </a:spcBef>
              <a:spcAft>
                <a:spcPts val="0"/>
              </a:spcAft>
              <a:buNone/>
            </a:pPr>
            <a:r>
              <a:rPr lang="en-GB" sz="1600" b="1" i="0" u="none" strike="noStrike" cap="none">
                <a:solidFill>
                  <a:schemeClr val="lt1"/>
                </a:solidFill>
                <a:latin typeface="Roboto"/>
                <a:ea typeface="Roboto"/>
                <a:cs typeface="Roboto"/>
                <a:sym typeface="Roboto"/>
              </a:rPr>
              <a:t>ESL acronym</a:t>
            </a:r>
            <a:endParaRPr sz="1400" b="1">
              <a:solidFill>
                <a:schemeClr val="lt1"/>
              </a:solidFill>
              <a:latin typeface="Roboto"/>
              <a:ea typeface="Roboto"/>
              <a:cs typeface="Roboto"/>
              <a:sym typeface="Roboto"/>
            </a:endParaRPr>
          </a:p>
        </p:txBody>
      </p:sp>
      <p:sp>
        <p:nvSpPr>
          <p:cNvPr id="14" name="Google Shape;14;p19"/>
          <p:cNvSpPr/>
          <p:nvPr/>
        </p:nvSpPr>
        <p:spPr>
          <a:xfrm>
            <a:off x="755648" y="1955155"/>
            <a:ext cx="7632700" cy="2128990"/>
          </a:xfrm>
          <a:prstGeom prst="rect">
            <a:avLst/>
          </a:prstGeom>
          <a:noFill/>
          <a:ln w="19050" cap="flat" cmpd="sng">
            <a:solidFill>
              <a:srgbClr val="01407D"/>
            </a:solidFill>
            <a:prstDash val="solid"/>
            <a:round/>
            <a:headEnd type="none" w="sm" len="sm"/>
            <a:tailEnd type="none" w="sm" len="sm"/>
          </a:ln>
        </p:spPr>
        <p:txBody>
          <a:bodyPr spcFirstLastPara="1" wrap="square" lIns="216000" tIns="216000" rIns="216000" bIns="216000" anchor="t" anchorCtr="0">
            <a:spAutoFit/>
          </a:bodyPr>
          <a:lstStyle/>
          <a:p>
            <a:pPr marL="0" marR="0" lvl="0" indent="0" algn="l" rtl="0">
              <a:spcBef>
                <a:spcPts val="0"/>
              </a:spcBef>
              <a:spcAft>
                <a:spcPts val="0"/>
              </a:spcAft>
              <a:buClr>
                <a:schemeClr val="dk1"/>
              </a:buClr>
              <a:buSzPts val="1100"/>
              <a:buFont typeface="Arial"/>
              <a:buNone/>
            </a:pPr>
            <a:r>
              <a:rPr lang="en-GB" sz="1200" dirty="0">
                <a:solidFill>
                  <a:schemeClr val="dk1"/>
                </a:solidFill>
                <a:latin typeface="Roboto"/>
                <a:ea typeface="Roboto"/>
                <a:cs typeface="Roboto"/>
                <a:sym typeface="Roboto"/>
              </a:rPr>
              <a:t>This resource has been made for the purpose of teaching English language learners. We </a:t>
            </a:r>
            <a:endParaRPr b="0" i="0" dirty="0">
              <a:latin typeface="Roboto" panose="02000000000000000000" pitchFamily="2" charset="0"/>
              <a:ea typeface="Roboto" panose="02000000000000000000" pitchFamily="2" charset="0"/>
            </a:endParaRPr>
          </a:p>
          <a:p>
            <a:pPr marL="0" marR="0" lvl="0" indent="0" algn="l" rtl="0">
              <a:spcBef>
                <a:spcPts val="0"/>
              </a:spcBef>
              <a:spcAft>
                <a:spcPts val="0"/>
              </a:spcAft>
              <a:buClr>
                <a:schemeClr val="dk1"/>
              </a:buClr>
              <a:buSzPts val="1100"/>
              <a:buFont typeface="Arial"/>
              <a:buNone/>
            </a:pPr>
            <a:r>
              <a:rPr lang="en-GB" sz="1200" dirty="0">
                <a:solidFill>
                  <a:schemeClr val="dk1"/>
                </a:solidFill>
                <a:latin typeface="Roboto"/>
                <a:ea typeface="Roboto"/>
                <a:cs typeface="Roboto"/>
                <a:sym typeface="Roboto"/>
              </a:rPr>
              <a:t>know that students can be learning English in many different places, in many different ways and at age, so we try to keep these resources as general as possible. </a:t>
            </a:r>
            <a:endParaRPr b="0" i="0" dirty="0">
              <a:latin typeface="Roboto" panose="02000000000000000000" pitchFamily="2" charset="0"/>
              <a:ea typeface="Roboto" panose="02000000000000000000" pitchFamily="2" charset="0"/>
            </a:endParaRPr>
          </a:p>
          <a:p>
            <a:pPr marL="0" marR="0" lvl="0" indent="0" algn="l" rtl="0">
              <a:spcBef>
                <a:spcPts val="0"/>
              </a:spcBef>
              <a:spcAft>
                <a:spcPts val="0"/>
              </a:spcAft>
              <a:buClr>
                <a:schemeClr val="dk1"/>
              </a:buClr>
              <a:buSzPts val="1100"/>
              <a:buFont typeface="Arial"/>
              <a:buNone/>
            </a:pPr>
            <a:endParaRPr sz="1200" dirty="0">
              <a:solidFill>
                <a:schemeClr val="dk1"/>
              </a:solidFill>
              <a:latin typeface="Roboto"/>
              <a:ea typeface="Roboto"/>
              <a:cs typeface="Roboto"/>
              <a:sym typeface="Roboto"/>
            </a:endParaRPr>
          </a:p>
          <a:p>
            <a:pPr marL="0" marR="0" lvl="0" indent="0" algn="l" rtl="0">
              <a:spcBef>
                <a:spcPts val="0"/>
              </a:spcBef>
              <a:spcAft>
                <a:spcPts val="0"/>
              </a:spcAft>
              <a:buClr>
                <a:schemeClr val="dk1"/>
              </a:buClr>
              <a:buSzPts val="1200"/>
              <a:buFont typeface="Roboto"/>
              <a:buNone/>
            </a:pPr>
            <a:r>
              <a:rPr lang="en-GB" sz="1200" dirty="0">
                <a:solidFill>
                  <a:schemeClr val="dk1"/>
                </a:solidFill>
                <a:latin typeface="Roboto"/>
                <a:ea typeface="Roboto"/>
                <a:cs typeface="Roboto"/>
                <a:sym typeface="Roboto"/>
              </a:rPr>
              <a:t>There are many acronyms associated with English language teaching. These include (but are not limited to) ELT, TEFL, EFL, ELL, EAL and ESOL. While the term ESL may not fully represent the linguistic backgrounds of all students, it is the most widely recognised term for English language teaching globally.  Therefore, we use the term ‘ESL’ in the names of our resources to make them easy to find but they are suitable for any student learning to </a:t>
            </a:r>
            <a:r>
              <a:rPr lang="en-GB" sz="1400" dirty="0">
                <a:solidFill>
                  <a:schemeClr val="dk1"/>
                </a:solidFill>
                <a:latin typeface="Roboto"/>
                <a:ea typeface="Roboto"/>
                <a:cs typeface="Roboto"/>
                <a:sym typeface="Roboto"/>
              </a:rPr>
              <a:t>speak </a:t>
            </a:r>
            <a:r>
              <a:rPr lang="en-GB" sz="1200" dirty="0">
                <a:solidFill>
                  <a:schemeClr val="dk1"/>
                </a:solidFill>
                <a:latin typeface="Roboto"/>
                <a:ea typeface="Roboto"/>
                <a:cs typeface="Roboto"/>
                <a:sym typeface="Roboto"/>
              </a:rPr>
              <a:t>English. </a:t>
            </a:r>
            <a:endParaRPr sz="1400" dirty="0">
              <a:solidFill>
                <a:schemeClr val="dk1"/>
              </a:solidFill>
              <a:latin typeface="Roboto"/>
              <a:ea typeface="Roboto"/>
              <a:cs typeface="Roboto"/>
              <a:sym typeface="Roboto"/>
            </a:endParaRPr>
          </a:p>
        </p:txBody>
      </p:sp>
      <p:sp>
        <p:nvSpPr>
          <p:cNvPr id="15" name="Google Shape;15;p19"/>
          <p:cNvSpPr/>
          <p:nvPr/>
        </p:nvSpPr>
        <p:spPr>
          <a:xfrm>
            <a:off x="743836" y="1163960"/>
            <a:ext cx="7644513"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dirty="0">
                <a:solidFill>
                  <a:schemeClr val="dk1"/>
                </a:solidFill>
                <a:latin typeface="Roboto"/>
                <a:ea typeface="Roboto"/>
                <a:cs typeface="Roboto"/>
                <a:sym typeface="Roboto"/>
              </a:rPr>
              <a:t>We hope you find the information on our website and resources useful. </a:t>
            </a:r>
            <a:endParaRPr sz="1400" b="0" i="0" dirty="0">
              <a:solidFill>
                <a:schemeClr val="dk1"/>
              </a:solidFill>
              <a:latin typeface="Roboto" panose="02000000000000000000" pitchFamily="2" charset="0"/>
              <a:ea typeface="Roboto" panose="02000000000000000000" pitchFamily="2" charset="0"/>
              <a:cs typeface="Arial"/>
              <a:sym typeface="Arial"/>
            </a:endParaRPr>
          </a:p>
        </p:txBody>
      </p:sp>
      <p:sp>
        <p:nvSpPr>
          <p:cNvPr id="16" name="Google Shape;16;p19"/>
          <p:cNvSpPr txBox="1"/>
          <p:nvPr/>
        </p:nvSpPr>
        <p:spPr>
          <a:xfrm>
            <a:off x="755650" y="668014"/>
            <a:ext cx="76327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dirty="0">
                <a:solidFill>
                  <a:srgbClr val="01407D"/>
                </a:solidFill>
                <a:latin typeface="Roboto"/>
                <a:ea typeface="Roboto"/>
                <a:cs typeface="Roboto"/>
                <a:sym typeface="Roboto"/>
              </a:rPr>
              <a:t>Disclaimers</a:t>
            </a:r>
            <a:endParaRPr sz="2800" b="0" i="0" dirty="0">
              <a:solidFill>
                <a:srgbClr val="01407D"/>
              </a:solidFill>
              <a:latin typeface="Roboto" panose="02000000000000000000" pitchFamily="2" charset="0"/>
              <a:ea typeface="Roboto" panose="02000000000000000000" pitchFamily="2" charset="0"/>
              <a:cs typeface="Arial"/>
              <a:sym typeface="Arial"/>
            </a:endParaRPr>
          </a:p>
        </p:txBody>
      </p:sp>
      <p:sp>
        <p:nvSpPr>
          <p:cNvPr id="17" name="Google Shape;17;p19"/>
          <p:cNvSpPr/>
          <p:nvPr/>
        </p:nvSpPr>
        <p:spPr>
          <a:xfrm>
            <a:off x="733079" y="4303044"/>
            <a:ext cx="1741673" cy="273960"/>
          </a:xfrm>
          <a:prstGeom prst="rect">
            <a:avLst/>
          </a:prstGeom>
          <a:solidFill>
            <a:srgbClr val="01407D"/>
          </a:solidFill>
          <a:ln>
            <a:noFill/>
          </a:ln>
        </p:spPr>
        <p:txBody>
          <a:bodyPr spcFirstLastPara="1" wrap="square" lIns="108000" tIns="108000" rIns="108000" bIns="108000" anchor="ctr" anchorCtr="0">
            <a:noAutofit/>
          </a:bodyPr>
          <a:lstStyle/>
          <a:p>
            <a:pPr marL="0" marR="0" lvl="0" indent="0" algn="l" rtl="0">
              <a:spcBef>
                <a:spcPts val="0"/>
              </a:spcBef>
              <a:spcAft>
                <a:spcPts val="0"/>
              </a:spcAft>
              <a:buNone/>
            </a:pPr>
            <a:r>
              <a:rPr lang="en-GB" sz="1600" b="1" dirty="0">
                <a:solidFill>
                  <a:schemeClr val="lt1"/>
                </a:solidFill>
                <a:latin typeface="Roboto"/>
                <a:ea typeface="Roboto"/>
                <a:cs typeface="Roboto"/>
                <a:sym typeface="Roboto"/>
              </a:rPr>
              <a:t>Animations</a:t>
            </a:r>
            <a:endParaRPr b="0" i="0" dirty="0">
              <a:latin typeface="Roboto" panose="02000000000000000000" pitchFamily="2" charset="0"/>
              <a:ea typeface="Roboto" panose="02000000000000000000" pitchFamily="2" charset="0"/>
            </a:endParaRPr>
          </a:p>
        </p:txBody>
      </p:sp>
      <p:sp>
        <p:nvSpPr>
          <p:cNvPr id="18" name="Google Shape;18;p19"/>
          <p:cNvSpPr/>
          <p:nvPr/>
        </p:nvSpPr>
        <p:spPr>
          <a:xfrm>
            <a:off x="743837" y="4577004"/>
            <a:ext cx="7632700" cy="1174883"/>
          </a:xfrm>
          <a:prstGeom prst="rect">
            <a:avLst/>
          </a:prstGeom>
          <a:solidFill>
            <a:schemeClr val="lt1"/>
          </a:solidFill>
          <a:ln w="19050" cap="flat" cmpd="sng">
            <a:solidFill>
              <a:srgbClr val="01407D"/>
            </a:solidFill>
            <a:prstDash val="solid"/>
            <a:round/>
            <a:headEnd type="none" w="sm" len="sm"/>
            <a:tailEnd type="none" w="sm" len="sm"/>
          </a:ln>
        </p:spPr>
        <p:txBody>
          <a:bodyPr spcFirstLastPara="1" wrap="square" lIns="216000" tIns="216000" rIns="216000" bIns="216000" anchor="t" anchorCtr="0">
            <a:spAutoFit/>
          </a:bodyPr>
          <a:lstStyle/>
          <a:p>
            <a:pPr marL="0" marR="0" lvl="0" indent="0" algn="l" rtl="0">
              <a:spcBef>
                <a:spcPts val="0"/>
              </a:spcBef>
              <a:spcAft>
                <a:spcPts val="0"/>
              </a:spcAft>
              <a:buNone/>
            </a:pPr>
            <a:r>
              <a:rPr lang="en-GB" sz="1200" b="0" i="0">
                <a:solidFill>
                  <a:srgbClr val="202124"/>
                </a:solidFill>
                <a:latin typeface="Roboto"/>
                <a:ea typeface="Roboto"/>
                <a:cs typeface="Roboto"/>
                <a:sym typeface="Roboto"/>
              </a:rPr>
              <a:t>This resource has been designed with animations on each slide to make it as fun and engaging as possible. To view the content in the correct formatting, please view the slideshow in ‘</a:t>
            </a:r>
            <a:r>
              <a:rPr lang="en-GB" sz="1200" b="1" i="0">
                <a:solidFill>
                  <a:srgbClr val="202124"/>
                </a:solidFill>
                <a:latin typeface="Roboto"/>
                <a:ea typeface="Roboto"/>
                <a:cs typeface="Roboto"/>
                <a:sym typeface="Roboto"/>
              </a:rPr>
              <a:t>presentation mode</a:t>
            </a:r>
            <a:r>
              <a:rPr lang="en-GB" sz="1200" b="0" i="0">
                <a:solidFill>
                  <a:srgbClr val="202124"/>
                </a:solidFill>
                <a:latin typeface="Roboto"/>
                <a:ea typeface="Roboto"/>
                <a:cs typeface="Roboto"/>
                <a:sym typeface="Roboto"/>
              </a:rPr>
              <a:t>’. If you view the slides without selecting ‘presentation mode’, you may find that some of the text and images overlap each other or are difficult to read.</a:t>
            </a:r>
            <a:endParaRPr sz="1200">
              <a:solidFill>
                <a:schemeClr val="dk1"/>
              </a:solidFill>
              <a:latin typeface="Roboto"/>
              <a:ea typeface="Roboto"/>
              <a:cs typeface="Roboto"/>
              <a:sym typeface="Robo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dpi="0" rotWithShape="1">
          <a:blip r:embed="rId2">
            <a:lum/>
          </a:blip>
          <a:srcRect/>
          <a:stretch>
            <a:fillRect/>
          </a:stretch>
        </a:blipFill>
        <a:effectLst/>
      </p:bgPr>
    </p:bg>
    <p:spTree>
      <p:nvGrpSpPr>
        <p:cNvPr id="1" name="Shape 19"/>
        <p:cNvGrpSpPr/>
        <p:nvPr/>
      </p:nvGrpSpPr>
      <p:grpSpPr>
        <a:xfrm>
          <a:off x="0" y="0"/>
          <a:ext cx="0" cy="0"/>
          <a:chOff x="0" y="0"/>
          <a:chExt cx="0" cy="0"/>
        </a:xfrm>
      </p:grpSpPr>
      <p:sp>
        <p:nvSpPr>
          <p:cNvPr id="20" name="Google Shape;20;p20">
            <a:hlinkClick r:id="rId3"/>
          </p:cNvPr>
          <p:cNvSpPr/>
          <p:nvPr/>
        </p:nvSpPr>
        <p:spPr>
          <a:xfrm>
            <a:off x="7559040" y="0"/>
            <a:ext cx="1412240" cy="102616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Roboto" panose="02000000000000000000" pitchFamily="2" charset="0"/>
              <a:ea typeface="Roboto" panose="02000000000000000000" pitchFamily="2" charset="0"/>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dpi="0" rotWithShape="1">
          <a:blip r:embed="rId2">
            <a:lum/>
          </a:blip>
          <a:srcRect/>
          <a:stretch>
            <a:fillRect/>
          </a:stretch>
        </a:blipFill>
        <a:effectLst/>
      </p:bgPr>
    </p:bg>
    <p:spTree>
      <p:nvGrpSpPr>
        <p:cNvPr id="1" name="Shape 21"/>
        <p:cNvGrpSpPr/>
        <p:nvPr/>
      </p:nvGrpSpPr>
      <p:grpSpPr>
        <a:xfrm>
          <a:off x="0" y="0"/>
          <a:ext cx="0" cy="0"/>
          <a:chOff x="0" y="0"/>
          <a:chExt cx="0" cy="0"/>
        </a:xfrm>
      </p:grpSpPr>
      <p:sp>
        <p:nvSpPr>
          <p:cNvPr id="22" name="Google Shape;22;p21"/>
          <p:cNvSpPr/>
          <p:nvPr/>
        </p:nvSpPr>
        <p:spPr>
          <a:xfrm>
            <a:off x="457198" y="438151"/>
            <a:ext cx="8220075" cy="5957887"/>
          </a:xfrm>
          <a:prstGeom prst="roundRect">
            <a:avLst>
              <a:gd name="adj" fmla="val 0"/>
            </a:avLst>
          </a:prstGeom>
          <a:solidFill>
            <a:schemeClr val="lt1"/>
          </a:solidFill>
          <a:ln w="25400" cap="rnd" cmpd="sng">
            <a:solidFill>
              <a:srgbClr val="003F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dirty="0">
                <a:solidFill>
                  <a:schemeClr val="lt1"/>
                </a:solidFill>
                <a:latin typeface="Roboto" panose="02000000000000000000" pitchFamily="2" charset="0"/>
                <a:ea typeface="Roboto" panose="02000000000000000000" pitchFamily="2" charset="0"/>
                <a:cs typeface="Arial"/>
                <a:sym typeface="Arial"/>
              </a:rPr>
              <a:t> </a:t>
            </a:r>
            <a:endParaRPr b="0" i="0" dirty="0">
              <a:latin typeface="Roboto" panose="02000000000000000000" pitchFamily="2" charset="0"/>
              <a:ea typeface="Roboto" panose="02000000000000000000" pitchFamily="2" charset="0"/>
            </a:endParaRPr>
          </a:p>
        </p:txBody>
      </p:sp>
      <p:sp>
        <p:nvSpPr>
          <p:cNvPr id="23" name="Google Shape;23;p21"/>
          <p:cNvSpPr>
            <a:spLocks noGrp="1"/>
          </p:cNvSpPr>
          <p:nvPr>
            <p:ph type="title"/>
          </p:nvPr>
        </p:nvSpPr>
        <p:spPr>
          <a:xfrm>
            <a:off x="457198" y="438151"/>
            <a:ext cx="8220075" cy="994306"/>
          </a:xfrm>
          <a:prstGeom prst="roundRect">
            <a:avLst>
              <a:gd name="adj" fmla="val 9641"/>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C1C1C"/>
              </a:buClr>
              <a:buSzPts val="3600"/>
              <a:buFont typeface="Roboto"/>
              <a:buNone/>
              <a:defRPr sz="3600" b="1" i="0" u="none" strike="noStrike" cap="none">
                <a:solidFill>
                  <a:srgbClr val="003F7C"/>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pic>
        <p:nvPicPr>
          <p:cNvPr id="2" name="Twinkl Swatches">
            <a:extLst>
              <a:ext uri="{FF2B5EF4-FFF2-40B4-BE49-F238E27FC236}">
                <a16:creationId xmlns:a16="http://schemas.microsoft.com/office/drawing/2014/main" id="{1ABC28E9-211E-1193-D212-8A08EB365FF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204" t="-2794" r="-14111" b="-3307"/>
          <a:stretch/>
        </p:blipFill>
        <p:spPr>
          <a:xfrm>
            <a:off x="-943677" y="765175"/>
            <a:ext cx="841708" cy="3088566"/>
          </a:xfrm>
          <a:prstGeom prst="rect">
            <a:avLst/>
          </a:prstGeom>
          <a:solidFill>
            <a:schemeClr val="bg1"/>
          </a:solidFill>
          <a:ln>
            <a:solidFill>
              <a:schemeClr val="tx1"/>
            </a:solid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bg>
      <p:bgPr>
        <a:blipFill dpi="0" rotWithShape="1">
          <a:blip r:embed="rId2">
            <a:lum/>
          </a:blip>
          <a:srcRect/>
          <a:stretch>
            <a:fillRect/>
          </a:stretch>
        </a:blipFill>
        <a:effectLst/>
      </p:bgPr>
    </p:bg>
    <p:spTree>
      <p:nvGrpSpPr>
        <p:cNvPr id="1" name="Shape 21"/>
        <p:cNvGrpSpPr/>
        <p:nvPr/>
      </p:nvGrpSpPr>
      <p:grpSpPr>
        <a:xfrm>
          <a:off x="0" y="0"/>
          <a:ext cx="0" cy="0"/>
          <a:chOff x="0" y="0"/>
          <a:chExt cx="0" cy="0"/>
        </a:xfrm>
      </p:grpSpPr>
      <p:pic>
        <p:nvPicPr>
          <p:cNvPr id="2" name="Twinkl Swatches">
            <a:extLst>
              <a:ext uri="{FF2B5EF4-FFF2-40B4-BE49-F238E27FC236}">
                <a16:creationId xmlns:a16="http://schemas.microsoft.com/office/drawing/2014/main" id="{7494A42B-9878-EDF2-8EC3-A086EF79CB2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204" t="-2794" r="-14111" b="-3307"/>
          <a:stretch/>
        </p:blipFill>
        <p:spPr>
          <a:xfrm>
            <a:off x="-943677" y="765175"/>
            <a:ext cx="841708" cy="3088566"/>
          </a:xfrm>
          <a:prstGeom prst="rect">
            <a:avLst/>
          </a:prstGeom>
          <a:solidFill>
            <a:schemeClr val="bg1"/>
          </a:solidFill>
          <a:ln>
            <a:solidFill>
              <a:schemeClr val="tx1"/>
            </a:solidFill>
          </a:ln>
        </p:spPr>
      </p:pic>
    </p:spTree>
    <p:extLst>
      <p:ext uri="{BB962C8B-B14F-4D97-AF65-F5344CB8AC3E}">
        <p14:creationId xmlns:p14="http://schemas.microsoft.com/office/powerpoint/2010/main" val="420838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Slide">
  <p:cSld name="End Slide">
    <p:bg>
      <p:bgPr>
        <a:blipFill dpi="0" rotWithShape="1">
          <a:blip r:embed="rId2">
            <a:lum/>
          </a:blip>
          <a:srcRect/>
          <a:stretch>
            <a:fillRect/>
          </a:stretch>
        </a:blipFill>
        <a:effectLst/>
      </p:bgPr>
    </p:bg>
    <p:spTree>
      <p:nvGrpSpPr>
        <p:cNvPr id="1" name="Shape 24"/>
        <p:cNvGrpSpPr/>
        <p:nvPr/>
      </p:nvGrpSpPr>
      <p:grpSpPr>
        <a:xfrm>
          <a:off x="0" y="0"/>
          <a:ext cx="0" cy="0"/>
          <a:chOff x="0" y="0"/>
          <a:chExt cx="0" cy="0"/>
        </a:xfrm>
      </p:grpSpPr>
      <p:sp>
        <p:nvSpPr>
          <p:cNvPr id="25" name="Google Shape;25;p22">
            <a:hlinkClick r:id="rId3"/>
          </p:cNvPr>
          <p:cNvSpPr/>
          <p:nvPr/>
        </p:nvSpPr>
        <p:spPr>
          <a:xfrm>
            <a:off x="135004" y="6119975"/>
            <a:ext cx="868680" cy="5530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Roboto" panose="02000000000000000000" pitchFamily="2" charset="0"/>
              <a:ea typeface="Roboto" panose="02000000000000000000" pitchFamily="2" charset="0"/>
              <a:cs typeface="Arial"/>
              <a:sym typeface="Arial"/>
            </a:endParaRPr>
          </a:p>
        </p:txBody>
      </p:sp>
      <p:sp>
        <p:nvSpPr>
          <p:cNvPr id="2" name="Google Shape;20;p20">
            <a:hlinkClick r:id="rId4"/>
            <a:extLst>
              <a:ext uri="{FF2B5EF4-FFF2-40B4-BE49-F238E27FC236}">
                <a16:creationId xmlns:a16="http://schemas.microsoft.com/office/drawing/2014/main" id="{2961B11C-7975-287D-5911-BA5488EEE81B}"/>
              </a:ext>
            </a:extLst>
          </p:cNvPr>
          <p:cNvSpPr/>
          <p:nvPr userDrawn="1"/>
        </p:nvSpPr>
        <p:spPr>
          <a:xfrm>
            <a:off x="7559040" y="0"/>
            <a:ext cx="1391920" cy="98552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Roboto" panose="02000000000000000000" pitchFamily="2" charset="0"/>
              <a:ea typeface="Roboto" panose="02000000000000000000" pitchFamily="2" charset="0"/>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8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Google Shape;93;p3"/>
          <p:cNvSpPr/>
          <p:nvPr/>
        </p:nvSpPr>
        <p:spPr>
          <a:xfrm>
            <a:off x="560717" y="561485"/>
            <a:ext cx="8022565" cy="676828"/>
          </a:xfrm>
          <a:prstGeom prst="rect">
            <a:avLst/>
          </a:prstGeom>
          <a:solidFill>
            <a:srgbClr val="01649D"/>
          </a:solidFill>
          <a:ln>
            <a:noFill/>
          </a:ln>
        </p:spPr>
        <p:txBody>
          <a:bodyPr spcFirstLastPara="1" wrap="square" lIns="108000" tIns="108000" rIns="108000" bIns="108000" anchor="ctr" anchorCtr="0">
            <a:noAutofit/>
          </a:bodyPr>
          <a:lstStyle/>
          <a:p>
            <a:r>
              <a:rPr lang="en-GB" sz="2700" b="1" dirty="0">
                <a:solidFill>
                  <a:schemeClr val="lt1"/>
                </a:solidFill>
                <a:latin typeface="Roboto"/>
                <a:ea typeface="Roboto"/>
                <a:cs typeface="Roboto"/>
                <a:sym typeface="Roboto"/>
              </a:rPr>
              <a:t>Read the sentence and choose the correct answer.</a:t>
            </a:r>
          </a:p>
        </p:txBody>
      </p:sp>
      <p:sp>
        <p:nvSpPr>
          <p:cNvPr id="2" name="Text Box">
            <a:extLst>
              <a:ext uri="{FF2B5EF4-FFF2-40B4-BE49-F238E27FC236}">
                <a16:creationId xmlns:a16="http://schemas.microsoft.com/office/drawing/2014/main" id="{1936A99E-F234-27D0-B830-4DC3808857F1}"/>
              </a:ext>
            </a:extLst>
          </p:cNvPr>
          <p:cNvSpPr/>
          <p:nvPr/>
        </p:nvSpPr>
        <p:spPr>
          <a:xfrm>
            <a:off x="1299937" y="4234511"/>
            <a:ext cx="3152321"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dirty="0">
                <a:solidFill>
                  <a:srgbClr val="003F7C"/>
                </a:solidFill>
                <a:latin typeface="Roboto" panose="02000000000000000000" pitchFamily="2" charset="0"/>
              </a:rPr>
              <a:t>Personal goal</a:t>
            </a:r>
          </a:p>
        </p:txBody>
      </p:sp>
      <p:sp>
        <p:nvSpPr>
          <p:cNvPr id="3" name="Text Box">
            <a:extLst>
              <a:ext uri="{FF2B5EF4-FFF2-40B4-BE49-F238E27FC236}">
                <a16:creationId xmlns:a16="http://schemas.microsoft.com/office/drawing/2014/main" id="{1E03074F-7B6C-36B6-4E5F-F408DB483377}"/>
              </a:ext>
            </a:extLst>
          </p:cNvPr>
          <p:cNvSpPr/>
          <p:nvPr/>
        </p:nvSpPr>
        <p:spPr>
          <a:xfrm>
            <a:off x="1299936" y="4892254"/>
            <a:ext cx="3152321"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dirty="0">
                <a:solidFill>
                  <a:srgbClr val="003F7C"/>
                </a:solidFill>
                <a:latin typeface="Roboto" panose="02000000000000000000" pitchFamily="2" charset="0"/>
              </a:rPr>
              <a:t>Health goal</a:t>
            </a:r>
          </a:p>
        </p:txBody>
      </p:sp>
      <p:sp>
        <p:nvSpPr>
          <p:cNvPr id="4" name="Text Box">
            <a:extLst>
              <a:ext uri="{FF2B5EF4-FFF2-40B4-BE49-F238E27FC236}">
                <a16:creationId xmlns:a16="http://schemas.microsoft.com/office/drawing/2014/main" id="{66922F77-8FB1-7108-32FF-D84AC7DDA3CB}"/>
              </a:ext>
            </a:extLst>
          </p:cNvPr>
          <p:cNvSpPr/>
          <p:nvPr/>
        </p:nvSpPr>
        <p:spPr>
          <a:xfrm>
            <a:off x="1299937" y="5549997"/>
            <a:ext cx="3152322"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dirty="0">
                <a:solidFill>
                  <a:srgbClr val="003F7C"/>
                </a:solidFill>
                <a:latin typeface="Roboto" panose="02000000000000000000" pitchFamily="2" charset="0"/>
              </a:rPr>
              <a:t>Professional goal</a:t>
            </a:r>
          </a:p>
        </p:txBody>
      </p:sp>
      <p:sp>
        <p:nvSpPr>
          <p:cNvPr id="6" name="TextBox 5">
            <a:extLst>
              <a:ext uri="{FF2B5EF4-FFF2-40B4-BE49-F238E27FC236}">
                <a16:creationId xmlns:a16="http://schemas.microsoft.com/office/drawing/2014/main" id="{55F6570F-212D-BB03-218C-2B78B69E62D0}"/>
              </a:ext>
            </a:extLst>
          </p:cNvPr>
          <p:cNvSpPr txBox="1"/>
          <p:nvPr/>
        </p:nvSpPr>
        <p:spPr>
          <a:xfrm>
            <a:off x="755650" y="2795176"/>
            <a:ext cx="7099298" cy="861774"/>
          </a:xfrm>
          <a:prstGeom prst="rect">
            <a:avLst/>
          </a:prstGeom>
          <a:noFill/>
        </p:spPr>
        <p:txBody>
          <a:bodyPr wrap="square" lIns="0" tIns="0" rIns="0" bIns="0">
            <a:spAutoFit/>
          </a:bodyPr>
          <a:lstStyle/>
          <a:p>
            <a:r>
              <a:rPr lang="en-US" sz="2800" dirty="0">
                <a:solidFill>
                  <a:srgbClr val="003F7C"/>
                </a:solidFill>
                <a:latin typeface="Roboto" panose="02000000000000000000" pitchFamily="2" charset="0"/>
                <a:ea typeface="Roboto" panose="02000000000000000000" pitchFamily="2" charset="0"/>
                <a:cs typeface="Roboto" panose="02000000000000000000" pitchFamily="2" charset="0"/>
              </a:rPr>
              <a:t>You plan to visit 20 countries before your 30th birthday.</a:t>
            </a:r>
          </a:p>
        </p:txBody>
      </p:sp>
      <p:sp>
        <p:nvSpPr>
          <p:cNvPr id="5" name="Oval 4">
            <a:extLst>
              <a:ext uri="{FF2B5EF4-FFF2-40B4-BE49-F238E27FC236}">
                <a16:creationId xmlns:a16="http://schemas.microsoft.com/office/drawing/2014/main" id="{0F77AA80-682F-6E83-6CC0-50759DFA06D4}"/>
              </a:ext>
            </a:extLst>
          </p:cNvPr>
          <p:cNvSpPr/>
          <p:nvPr/>
        </p:nvSpPr>
        <p:spPr>
          <a:xfrm>
            <a:off x="746176" y="4273116"/>
            <a:ext cx="444465" cy="444465"/>
          </a:xfrm>
          <a:prstGeom prst="ellipse">
            <a:avLst/>
          </a:prstGeom>
          <a:solidFill>
            <a:srgbClr val="0164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A</a:t>
            </a:r>
          </a:p>
        </p:txBody>
      </p:sp>
      <p:sp>
        <p:nvSpPr>
          <p:cNvPr id="11" name="Oval 10">
            <a:extLst>
              <a:ext uri="{FF2B5EF4-FFF2-40B4-BE49-F238E27FC236}">
                <a16:creationId xmlns:a16="http://schemas.microsoft.com/office/drawing/2014/main" id="{7F28DBA7-6367-D7EC-A12D-B2716B6B0339}"/>
              </a:ext>
            </a:extLst>
          </p:cNvPr>
          <p:cNvSpPr/>
          <p:nvPr/>
        </p:nvSpPr>
        <p:spPr>
          <a:xfrm>
            <a:off x="746176" y="4932964"/>
            <a:ext cx="444465" cy="444465"/>
          </a:xfrm>
          <a:prstGeom prst="ellipse">
            <a:avLst/>
          </a:prstGeom>
          <a:solidFill>
            <a:srgbClr val="0164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B</a:t>
            </a:r>
          </a:p>
        </p:txBody>
      </p:sp>
      <p:sp>
        <p:nvSpPr>
          <p:cNvPr id="18" name="Oval 17">
            <a:extLst>
              <a:ext uri="{FF2B5EF4-FFF2-40B4-BE49-F238E27FC236}">
                <a16:creationId xmlns:a16="http://schemas.microsoft.com/office/drawing/2014/main" id="{4E361C95-7290-90E9-A76F-4E4D3870D274}"/>
              </a:ext>
            </a:extLst>
          </p:cNvPr>
          <p:cNvSpPr/>
          <p:nvPr/>
        </p:nvSpPr>
        <p:spPr>
          <a:xfrm>
            <a:off x="746176" y="5592813"/>
            <a:ext cx="444465" cy="444465"/>
          </a:xfrm>
          <a:prstGeom prst="ellipse">
            <a:avLst/>
          </a:prstGeom>
          <a:solidFill>
            <a:srgbClr val="0164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C</a:t>
            </a:r>
          </a:p>
        </p:txBody>
      </p:sp>
      <p:sp>
        <p:nvSpPr>
          <p:cNvPr id="19" name="Google Shape;260;p33">
            <a:extLst>
              <a:ext uri="{FF2B5EF4-FFF2-40B4-BE49-F238E27FC236}">
                <a16:creationId xmlns:a16="http://schemas.microsoft.com/office/drawing/2014/main" id="{3F9EBAF5-1471-5EA7-21A3-837C93106056}"/>
              </a:ext>
            </a:extLst>
          </p:cNvPr>
          <p:cNvSpPr/>
          <p:nvPr/>
        </p:nvSpPr>
        <p:spPr>
          <a:xfrm>
            <a:off x="4332513" y="1500315"/>
            <a:ext cx="3522434" cy="761855"/>
          </a:xfrm>
          <a:prstGeom prst="wedgeRoundRectCallout">
            <a:avLst>
              <a:gd name="adj1" fmla="val -67490"/>
              <a:gd name="adj2" fmla="val 37979"/>
              <a:gd name="adj3" fmla="val 0"/>
            </a:avLst>
          </a:prstGeom>
          <a:solidFill>
            <a:schemeClr val="bg1"/>
          </a:solidFill>
          <a:ln w="28575" cap="flat" cmpd="sng">
            <a:solidFill>
              <a:srgbClr val="01649D"/>
            </a:solidFill>
            <a:prstDash val="solid"/>
            <a:round/>
            <a:headEnd type="none" w="sm" len="sm"/>
            <a:tailEnd type="none" w="sm" len="sm"/>
          </a:ln>
        </p:spPr>
        <p:txBody>
          <a:bodyPr spcFirstLastPara="1" wrap="square" lIns="91425" tIns="91425" rIns="91425" bIns="91425" anchor="ctr" anchorCtr="0">
            <a:noAutofit/>
          </a:bodyPr>
          <a:lstStyle/>
          <a:p>
            <a:pPr lvl="0" algn="ctr"/>
            <a:r>
              <a:rPr lang="en-GB" sz="2000" b="1" dirty="0">
                <a:solidFill>
                  <a:srgbClr val="003F7C"/>
                </a:solidFill>
                <a:latin typeface="Roboto" panose="02000000000000000000" pitchFamily="2" charset="0"/>
                <a:ea typeface="Roboto" panose="02000000000000000000" pitchFamily="2" charset="0"/>
                <a:cs typeface="Roboto" panose="02000000000000000000" pitchFamily="2" charset="0"/>
                <a:sym typeface="Roboto"/>
              </a:rPr>
              <a:t>What kind of goal is it?</a:t>
            </a:r>
            <a:endParaRPr sz="2000" b="1" dirty="0">
              <a:solidFill>
                <a:srgbClr val="003F7C"/>
              </a:solidFill>
              <a:latin typeface="Roboto" panose="02000000000000000000" pitchFamily="2" charset="0"/>
              <a:ea typeface="Roboto" panose="02000000000000000000" pitchFamily="2" charset="0"/>
              <a:cs typeface="Roboto" panose="02000000000000000000" pitchFamily="2" charset="0"/>
              <a:sym typeface="Roboto"/>
            </a:endParaRPr>
          </a:p>
        </p:txBody>
      </p:sp>
    </p:spTree>
    <p:extLst>
      <p:ext uri="{BB962C8B-B14F-4D97-AF65-F5344CB8AC3E}">
        <p14:creationId xmlns:p14="http://schemas.microsoft.com/office/powerpoint/2010/main" val="130103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0" nodeType="click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500"/>
                                        <p:tgtEl>
                                          <p:spTgt spid="3"/>
                                        </p:tgtEl>
                                        <p:attrNameLst>
                                          <p:attrName>ppt_x</p:attrName>
                                        </p:attrNameLst>
                                      </p:cBhvr>
                                      <p:tavLst>
                                        <p:tav tm="0">
                                          <p:val>
                                            <p:strVal val="ppt_x"/>
                                          </p:val>
                                        </p:tav>
                                        <p:tav tm="100000">
                                          <p:val>
                                            <p:strVal val="ppt_x"/>
                                          </p:val>
                                        </p:tav>
                                      </p:tavLst>
                                    </p:anim>
                                    <p:anim calcmode="lin" valueType="num">
                                      <p:cBhvr additive="base">
                                        <p:cTn id="37" dur="500"/>
                                        <p:tgtEl>
                                          <p:spTgt spid="3"/>
                                        </p:tgtEl>
                                        <p:attrNameLst>
                                          <p:attrName>ppt_y</p:attrName>
                                        </p:attrNameLst>
                                      </p:cBhvr>
                                      <p:tavLst>
                                        <p:tav tm="0">
                                          <p:val>
                                            <p:strVal val="ppt_y"/>
                                          </p:val>
                                        </p:tav>
                                        <p:tav tm="100000">
                                          <p:val>
                                            <p:strVal val="1+ppt_h/2"/>
                                          </p:val>
                                        </p:tav>
                                      </p:tavLst>
                                    </p:anim>
                                    <p:set>
                                      <p:cBhvr>
                                        <p:cTn id="38" dur="1" fill="hold">
                                          <p:stCondLst>
                                            <p:cond delay="499"/>
                                          </p:stCondLst>
                                        </p:cTn>
                                        <p:tgtEl>
                                          <p:spTgt spid="3"/>
                                        </p:tgtEl>
                                        <p:attrNameLst>
                                          <p:attrName>style.visibility</p:attrName>
                                        </p:attrNameLst>
                                      </p:cBhvr>
                                      <p:to>
                                        <p:strVal val="hidden"/>
                                      </p:to>
                                    </p:set>
                                  </p:childTnLst>
                                </p:cTn>
                              </p:par>
                              <p:par>
                                <p:cTn id="39" presetID="2" presetClass="exit" presetSubtype="4" fill="hold" grpId="0" nodeType="withEffect">
                                  <p:stCondLst>
                                    <p:cond delay="0"/>
                                  </p:stCondLst>
                                  <p:childTnLst>
                                    <p:anim calcmode="lin" valueType="num">
                                      <p:cBhvr additive="base">
                                        <p:cTn id="40" dur="500"/>
                                        <p:tgtEl>
                                          <p:spTgt spid="18"/>
                                        </p:tgtEl>
                                        <p:attrNameLst>
                                          <p:attrName>ppt_x</p:attrName>
                                        </p:attrNameLst>
                                      </p:cBhvr>
                                      <p:tavLst>
                                        <p:tav tm="0">
                                          <p:val>
                                            <p:strVal val="ppt_x"/>
                                          </p:val>
                                        </p:tav>
                                        <p:tav tm="100000">
                                          <p:val>
                                            <p:strVal val="ppt_x"/>
                                          </p:val>
                                        </p:tav>
                                      </p:tavLst>
                                    </p:anim>
                                    <p:anim calcmode="lin" valueType="num">
                                      <p:cBhvr additive="base">
                                        <p:cTn id="41" dur="500"/>
                                        <p:tgtEl>
                                          <p:spTgt spid="18"/>
                                        </p:tgtEl>
                                        <p:attrNameLst>
                                          <p:attrName>ppt_y</p:attrName>
                                        </p:attrNameLst>
                                      </p:cBhvr>
                                      <p:tavLst>
                                        <p:tav tm="0">
                                          <p:val>
                                            <p:strVal val="ppt_y"/>
                                          </p:val>
                                        </p:tav>
                                        <p:tav tm="100000">
                                          <p:val>
                                            <p:strVal val="1+ppt_h/2"/>
                                          </p:val>
                                        </p:tav>
                                      </p:tavLst>
                                    </p:anim>
                                    <p:set>
                                      <p:cBhvr>
                                        <p:cTn id="42" dur="1" fill="hold">
                                          <p:stCondLst>
                                            <p:cond delay="499"/>
                                          </p:stCondLst>
                                        </p:cTn>
                                        <p:tgtEl>
                                          <p:spTgt spid="18"/>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4"/>
                                        </p:tgtEl>
                                        <p:attrNameLst>
                                          <p:attrName>ppt_x</p:attrName>
                                        </p:attrNameLst>
                                      </p:cBhvr>
                                      <p:tavLst>
                                        <p:tav tm="0">
                                          <p:val>
                                            <p:strVal val="ppt_x"/>
                                          </p:val>
                                        </p:tav>
                                        <p:tav tm="100000">
                                          <p:val>
                                            <p:strVal val="ppt_x"/>
                                          </p:val>
                                        </p:tav>
                                      </p:tavLst>
                                    </p:anim>
                                    <p:anim calcmode="lin" valueType="num">
                                      <p:cBhvr additive="base">
                                        <p:cTn id="45" dur="500"/>
                                        <p:tgtEl>
                                          <p:spTgt spid="4"/>
                                        </p:tgtEl>
                                        <p:attrNameLst>
                                          <p:attrName>ppt_y</p:attrName>
                                        </p:attrNameLst>
                                      </p:cBhvr>
                                      <p:tavLst>
                                        <p:tav tm="0">
                                          <p:val>
                                            <p:strVal val="ppt_y"/>
                                          </p:val>
                                        </p:tav>
                                        <p:tav tm="100000">
                                          <p:val>
                                            <p:strVal val="1+ppt_h/2"/>
                                          </p:val>
                                        </p:tav>
                                      </p:tavLst>
                                    </p:anim>
                                    <p:set>
                                      <p:cBhvr>
                                        <p:cTn id="4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animBg="1"/>
      <p:bldP spid="4" grpId="1" animBg="1"/>
      <p:bldP spid="6" grpId="0"/>
      <p:bldP spid="11"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Google Shape;93;p3"/>
          <p:cNvSpPr/>
          <p:nvPr/>
        </p:nvSpPr>
        <p:spPr>
          <a:xfrm>
            <a:off x="560717" y="561485"/>
            <a:ext cx="8022565" cy="676828"/>
          </a:xfrm>
          <a:prstGeom prst="rect">
            <a:avLst/>
          </a:prstGeom>
          <a:solidFill>
            <a:srgbClr val="01649D"/>
          </a:solidFill>
          <a:ln>
            <a:noFill/>
          </a:ln>
        </p:spPr>
        <p:txBody>
          <a:bodyPr spcFirstLastPara="1" wrap="square" lIns="108000" tIns="108000" rIns="108000" bIns="108000" anchor="ctr" anchorCtr="0">
            <a:noAutofit/>
          </a:bodyPr>
          <a:lstStyle/>
          <a:p>
            <a:r>
              <a:rPr lang="en-GB" sz="2700" b="1" dirty="0">
                <a:solidFill>
                  <a:schemeClr val="lt1"/>
                </a:solidFill>
                <a:latin typeface="Roboto"/>
                <a:ea typeface="Roboto"/>
                <a:cs typeface="Roboto"/>
                <a:sym typeface="Roboto"/>
              </a:rPr>
              <a:t>Read the sentence and choose the correct answer.</a:t>
            </a:r>
          </a:p>
        </p:txBody>
      </p:sp>
      <p:sp>
        <p:nvSpPr>
          <p:cNvPr id="2" name="Text Box">
            <a:extLst>
              <a:ext uri="{FF2B5EF4-FFF2-40B4-BE49-F238E27FC236}">
                <a16:creationId xmlns:a16="http://schemas.microsoft.com/office/drawing/2014/main" id="{1936A99E-F234-27D0-B830-4DC3808857F1}"/>
              </a:ext>
            </a:extLst>
          </p:cNvPr>
          <p:cNvSpPr/>
          <p:nvPr/>
        </p:nvSpPr>
        <p:spPr>
          <a:xfrm>
            <a:off x="1299937" y="4234511"/>
            <a:ext cx="3152321"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dirty="0">
                <a:solidFill>
                  <a:srgbClr val="003F7C"/>
                </a:solidFill>
                <a:latin typeface="Roboto" panose="02000000000000000000" pitchFamily="2" charset="0"/>
              </a:rPr>
              <a:t>Health goal</a:t>
            </a:r>
          </a:p>
        </p:txBody>
      </p:sp>
      <p:sp>
        <p:nvSpPr>
          <p:cNvPr id="3" name="Text Box">
            <a:extLst>
              <a:ext uri="{FF2B5EF4-FFF2-40B4-BE49-F238E27FC236}">
                <a16:creationId xmlns:a16="http://schemas.microsoft.com/office/drawing/2014/main" id="{1E03074F-7B6C-36B6-4E5F-F408DB483377}"/>
              </a:ext>
            </a:extLst>
          </p:cNvPr>
          <p:cNvSpPr/>
          <p:nvPr/>
        </p:nvSpPr>
        <p:spPr>
          <a:xfrm>
            <a:off x="1299936" y="4892254"/>
            <a:ext cx="3152321"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dirty="0">
                <a:solidFill>
                  <a:srgbClr val="003F7C"/>
                </a:solidFill>
                <a:latin typeface="Roboto" panose="02000000000000000000" pitchFamily="2" charset="0"/>
              </a:rPr>
              <a:t>Professional goal</a:t>
            </a:r>
          </a:p>
        </p:txBody>
      </p:sp>
      <p:sp>
        <p:nvSpPr>
          <p:cNvPr id="4" name="Text Box">
            <a:extLst>
              <a:ext uri="{FF2B5EF4-FFF2-40B4-BE49-F238E27FC236}">
                <a16:creationId xmlns:a16="http://schemas.microsoft.com/office/drawing/2014/main" id="{66922F77-8FB1-7108-32FF-D84AC7DDA3CB}"/>
              </a:ext>
            </a:extLst>
          </p:cNvPr>
          <p:cNvSpPr/>
          <p:nvPr/>
        </p:nvSpPr>
        <p:spPr>
          <a:xfrm>
            <a:off x="1299937" y="5549997"/>
            <a:ext cx="3152322"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dirty="0">
                <a:solidFill>
                  <a:srgbClr val="003F7C"/>
                </a:solidFill>
                <a:latin typeface="Roboto" panose="02000000000000000000" pitchFamily="2" charset="0"/>
              </a:rPr>
              <a:t>Financial goal </a:t>
            </a:r>
          </a:p>
        </p:txBody>
      </p:sp>
      <p:sp>
        <p:nvSpPr>
          <p:cNvPr id="6" name="TextBox 5">
            <a:extLst>
              <a:ext uri="{FF2B5EF4-FFF2-40B4-BE49-F238E27FC236}">
                <a16:creationId xmlns:a16="http://schemas.microsoft.com/office/drawing/2014/main" id="{55F6570F-212D-BB03-218C-2B78B69E62D0}"/>
              </a:ext>
            </a:extLst>
          </p:cNvPr>
          <p:cNvSpPr txBox="1"/>
          <p:nvPr/>
        </p:nvSpPr>
        <p:spPr>
          <a:xfrm>
            <a:off x="755649" y="2610117"/>
            <a:ext cx="7632699" cy="1292662"/>
          </a:xfrm>
          <a:prstGeom prst="rect">
            <a:avLst/>
          </a:prstGeom>
          <a:noFill/>
        </p:spPr>
        <p:txBody>
          <a:bodyPr wrap="square" lIns="0" tIns="0" rIns="0" bIns="0">
            <a:spAutoFit/>
          </a:bodyPr>
          <a:lstStyle/>
          <a:p>
            <a:r>
              <a:rPr lang="en-US" sz="2800" dirty="0">
                <a:solidFill>
                  <a:srgbClr val="003F7C"/>
                </a:solidFill>
                <a:latin typeface="Roboto" panose="02000000000000000000" pitchFamily="2" charset="0"/>
                <a:ea typeface="Roboto" panose="02000000000000000000" pitchFamily="2" charset="0"/>
                <a:cs typeface="Roboto" panose="02000000000000000000" pitchFamily="2" charset="0"/>
              </a:rPr>
              <a:t>Shahad wants to start her own business after university but she needs more experience, so she’s going to work as intern this summer.</a:t>
            </a:r>
          </a:p>
        </p:txBody>
      </p:sp>
      <p:sp>
        <p:nvSpPr>
          <p:cNvPr id="5" name="Oval 4">
            <a:extLst>
              <a:ext uri="{FF2B5EF4-FFF2-40B4-BE49-F238E27FC236}">
                <a16:creationId xmlns:a16="http://schemas.microsoft.com/office/drawing/2014/main" id="{0F77AA80-682F-6E83-6CC0-50759DFA06D4}"/>
              </a:ext>
            </a:extLst>
          </p:cNvPr>
          <p:cNvSpPr/>
          <p:nvPr/>
        </p:nvSpPr>
        <p:spPr>
          <a:xfrm>
            <a:off x="746176" y="4273116"/>
            <a:ext cx="444465" cy="444465"/>
          </a:xfrm>
          <a:prstGeom prst="ellipse">
            <a:avLst/>
          </a:prstGeom>
          <a:solidFill>
            <a:srgbClr val="0164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A</a:t>
            </a:r>
          </a:p>
        </p:txBody>
      </p:sp>
      <p:sp>
        <p:nvSpPr>
          <p:cNvPr id="11" name="Oval 10">
            <a:extLst>
              <a:ext uri="{FF2B5EF4-FFF2-40B4-BE49-F238E27FC236}">
                <a16:creationId xmlns:a16="http://schemas.microsoft.com/office/drawing/2014/main" id="{7F28DBA7-6367-D7EC-A12D-B2716B6B0339}"/>
              </a:ext>
            </a:extLst>
          </p:cNvPr>
          <p:cNvSpPr/>
          <p:nvPr/>
        </p:nvSpPr>
        <p:spPr>
          <a:xfrm>
            <a:off x="746176" y="4932964"/>
            <a:ext cx="444465" cy="444465"/>
          </a:xfrm>
          <a:prstGeom prst="ellipse">
            <a:avLst/>
          </a:prstGeom>
          <a:solidFill>
            <a:srgbClr val="0164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B</a:t>
            </a:r>
          </a:p>
        </p:txBody>
      </p:sp>
      <p:sp>
        <p:nvSpPr>
          <p:cNvPr id="18" name="Oval 17">
            <a:extLst>
              <a:ext uri="{FF2B5EF4-FFF2-40B4-BE49-F238E27FC236}">
                <a16:creationId xmlns:a16="http://schemas.microsoft.com/office/drawing/2014/main" id="{4E361C95-7290-90E9-A76F-4E4D3870D274}"/>
              </a:ext>
            </a:extLst>
          </p:cNvPr>
          <p:cNvSpPr/>
          <p:nvPr/>
        </p:nvSpPr>
        <p:spPr>
          <a:xfrm>
            <a:off x="746176" y="5592813"/>
            <a:ext cx="444465" cy="444465"/>
          </a:xfrm>
          <a:prstGeom prst="ellipse">
            <a:avLst/>
          </a:prstGeom>
          <a:solidFill>
            <a:srgbClr val="0164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C</a:t>
            </a:r>
          </a:p>
        </p:txBody>
      </p:sp>
      <p:sp>
        <p:nvSpPr>
          <p:cNvPr id="19" name="Google Shape;260;p33">
            <a:extLst>
              <a:ext uri="{FF2B5EF4-FFF2-40B4-BE49-F238E27FC236}">
                <a16:creationId xmlns:a16="http://schemas.microsoft.com/office/drawing/2014/main" id="{3F9EBAF5-1471-5EA7-21A3-837C93106056}"/>
              </a:ext>
            </a:extLst>
          </p:cNvPr>
          <p:cNvSpPr/>
          <p:nvPr/>
        </p:nvSpPr>
        <p:spPr>
          <a:xfrm>
            <a:off x="4332513" y="1500315"/>
            <a:ext cx="3522434" cy="761855"/>
          </a:xfrm>
          <a:prstGeom prst="wedgeRoundRectCallout">
            <a:avLst>
              <a:gd name="adj1" fmla="val -67490"/>
              <a:gd name="adj2" fmla="val 37979"/>
              <a:gd name="adj3" fmla="val 0"/>
            </a:avLst>
          </a:prstGeom>
          <a:solidFill>
            <a:schemeClr val="bg1"/>
          </a:solidFill>
          <a:ln w="28575" cap="flat" cmpd="sng">
            <a:solidFill>
              <a:srgbClr val="01649D"/>
            </a:solidFill>
            <a:prstDash val="solid"/>
            <a:round/>
            <a:headEnd type="none" w="sm" len="sm"/>
            <a:tailEnd type="none" w="sm" len="sm"/>
          </a:ln>
        </p:spPr>
        <p:txBody>
          <a:bodyPr spcFirstLastPara="1" wrap="square" lIns="91425" tIns="91425" rIns="91425" bIns="91425" anchor="ctr" anchorCtr="0">
            <a:noAutofit/>
          </a:bodyPr>
          <a:lstStyle/>
          <a:p>
            <a:pPr lvl="0" algn="ctr"/>
            <a:r>
              <a:rPr lang="en-GB" sz="2000" b="1" dirty="0">
                <a:solidFill>
                  <a:srgbClr val="003F7C"/>
                </a:solidFill>
                <a:latin typeface="Roboto" panose="02000000000000000000" pitchFamily="2" charset="0"/>
                <a:ea typeface="Roboto" panose="02000000000000000000" pitchFamily="2" charset="0"/>
                <a:cs typeface="Roboto" panose="02000000000000000000" pitchFamily="2" charset="0"/>
                <a:sym typeface="Roboto"/>
              </a:rPr>
              <a:t>What kind of goal is it?</a:t>
            </a:r>
            <a:endParaRPr sz="2000" b="1" dirty="0">
              <a:solidFill>
                <a:srgbClr val="003F7C"/>
              </a:solidFill>
              <a:latin typeface="Roboto" panose="02000000000000000000" pitchFamily="2" charset="0"/>
              <a:ea typeface="Roboto" panose="02000000000000000000" pitchFamily="2" charset="0"/>
              <a:cs typeface="Roboto" panose="02000000000000000000" pitchFamily="2" charset="0"/>
              <a:sym typeface="Roboto"/>
            </a:endParaRPr>
          </a:p>
        </p:txBody>
      </p:sp>
    </p:spTree>
    <p:extLst>
      <p:ext uri="{BB962C8B-B14F-4D97-AF65-F5344CB8AC3E}">
        <p14:creationId xmlns:p14="http://schemas.microsoft.com/office/powerpoint/2010/main" val="227254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0" nodeType="clickEffect">
                                  <p:stCondLst>
                                    <p:cond delay="0"/>
                                  </p:stCondLst>
                                  <p:childTnLst>
                                    <p:anim calcmode="lin" valueType="num">
                                      <p:cBhvr additive="base">
                                        <p:cTn id="32" dur="500"/>
                                        <p:tgtEl>
                                          <p:spTgt spid="5"/>
                                        </p:tgtEl>
                                        <p:attrNameLst>
                                          <p:attrName>ppt_x</p:attrName>
                                        </p:attrNameLst>
                                      </p:cBhvr>
                                      <p:tavLst>
                                        <p:tav tm="0">
                                          <p:val>
                                            <p:strVal val="ppt_x"/>
                                          </p:val>
                                        </p:tav>
                                        <p:tav tm="100000">
                                          <p:val>
                                            <p:strVal val="ppt_x"/>
                                          </p:val>
                                        </p:tav>
                                      </p:tavLst>
                                    </p:anim>
                                    <p:anim calcmode="lin" valueType="num">
                                      <p:cBhvr additive="base">
                                        <p:cTn id="33" dur="500"/>
                                        <p:tgtEl>
                                          <p:spTgt spid="5"/>
                                        </p:tgtEl>
                                        <p:attrNameLst>
                                          <p:attrName>ppt_y</p:attrName>
                                        </p:attrNameLst>
                                      </p:cBhvr>
                                      <p:tavLst>
                                        <p:tav tm="0">
                                          <p:val>
                                            <p:strVal val="ppt_y"/>
                                          </p:val>
                                        </p:tav>
                                        <p:tav tm="100000">
                                          <p:val>
                                            <p:strVal val="1+ppt_h/2"/>
                                          </p:val>
                                        </p:tav>
                                      </p:tavLst>
                                    </p:anim>
                                    <p:set>
                                      <p:cBhvr>
                                        <p:cTn id="34" dur="1" fill="hold">
                                          <p:stCondLst>
                                            <p:cond delay="499"/>
                                          </p:stCondLst>
                                        </p:cTn>
                                        <p:tgtEl>
                                          <p:spTgt spid="5"/>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500"/>
                                        <p:tgtEl>
                                          <p:spTgt spid="2"/>
                                        </p:tgtEl>
                                        <p:attrNameLst>
                                          <p:attrName>ppt_x</p:attrName>
                                        </p:attrNameLst>
                                      </p:cBhvr>
                                      <p:tavLst>
                                        <p:tav tm="0">
                                          <p:val>
                                            <p:strVal val="ppt_x"/>
                                          </p:val>
                                        </p:tav>
                                        <p:tav tm="100000">
                                          <p:val>
                                            <p:strVal val="ppt_x"/>
                                          </p:val>
                                        </p:tav>
                                      </p:tavLst>
                                    </p:anim>
                                    <p:anim calcmode="lin" valueType="num">
                                      <p:cBhvr additive="base">
                                        <p:cTn id="37" dur="500"/>
                                        <p:tgtEl>
                                          <p:spTgt spid="2"/>
                                        </p:tgtEl>
                                        <p:attrNameLst>
                                          <p:attrName>ppt_y</p:attrName>
                                        </p:attrNameLst>
                                      </p:cBhvr>
                                      <p:tavLst>
                                        <p:tav tm="0">
                                          <p:val>
                                            <p:strVal val="ppt_y"/>
                                          </p:val>
                                        </p:tav>
                                        <p:tav tm="100000">
                                          <p:val>
                                            <p:strVal val="1+ppt_h/2"/>
                                          </p:val>
                                        </p:tav>
                                      </p:tavLst>
                                    </p:anim>
                                    <p:set>
                                      <p:cBhvr>
                                        <p:cTn id="38" dur="1" fill="hold">
                                          <p:stCondLst>
                                            <p:cond delay="499"/>
                                          </p:stCondLst>
                                        </p:cTn>
                                        <p:tgtEl>
                                          <p:spTgt spid="2"/>
                                        </p:tgtEl>
                                        <p:attrNameLst>
                                          <p:attrName>style.visibility</p:attrName>
                                        </p:attrNameLst>
                                      </p:cBhvr>
                                      <p:to>
                                        <p:strVal val="hidden"/>
                                      </p:to>
                                    </p:set>
                                  </p:childTnLst>
                                </p:cTn>
                              </p:par>
                              <p:par>
                                <p:cTn id="39" presetID="2" presetClass="exit" presetSubtype="4" fill="hold" grpId="0" nodeType="withEffect">
                                  <p:stCondLst>
                                    <p:cond delay="0"/>
                                  </p:stCondLst>
                                  <p:childTnLst>
                                    <p:anim calcmode="lin" valueType="num">
                                      <p:cBhvr additive="base">
                                        <p:cTn id="40" dur="500"/>
                                        <p:tgtEl>
                                          <p:spTgt spid="18"/>
                                        </p:tgtEl>
                                        <p:attrNameLst>
                                          <p:attrName>ppt_x</p:attrName>
                                        </p:attrNameLst>
                                      </p:cBhvr>
                                      <p:tavLst>
                                        <p:tav tm="0">
                                          <p:val>
                                            <p:strVal val="ppt_x"/>
                                          </p:val>
                                        </p:tav>
                                        <p:tav tm="100000">
                                          <p:val>
                                            <p:strVal val="ppt_x"/>
                                          </p:val>
                                        </p:tav>
                                      </p:tavLst>
                                    </p:anim>
                                    <p:anim calcmode="lin" valueType="num">
                                      <p:cBhvr additive="base">
                                        <p:cTn id="41" dur="500"/>
                                        <p:tgtEl>
                                          <p:spTgt spid="18"/>
                                        </p:tgtEl>
                                        <p:attrNameLst>
                                          <p:attrName>ppt_y</p:attrName>
                                        </p:attrNameLst>
                                      </p:cBhvr>
                                      <p:tavLst>
                                        <p:tav tm="0">
                                          <p:val>
                                            <p:strVal val="ppt_y"/>
                                          </p:val>
                                        </p:tav>
                                        <p:tav tm="100000">
                                          <p:val>
                                            <p:strVal val="1+ppt_h/2"/>
                                          </p:val>
                                        </p:tav>
                                      </p:tavLst>
                                    </p:anim>
                                    <p:set>
                                      <p:cBhvr>
                                        <p:cTn id="42" dur="1" fill="hold">
                                          <p:stCondLst>
                                            <p:cond delay="499"/>
                                          </p:stCondLst>
                                        </p:cTn>
                                        <p:tgtEl>
                                          <p:spTgt spid="18"/>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4"/>
                                        </p:tgtEl>
                                        <p:attrNameLst>
                                          <p:attrName>ppt_x</p:attrName>
                                        </p:attrNameLst>
                                      </p:cBhvr>
                                      <p:tavLst>
                                        <p:tav tm="0">
                                          <p:val>
                                            <p:strVal val="ppt_x"/>
                                          </p:val>
                                        </p:tav>
                                        <p:tav tm="100000">
                                          <p:val>
                                            <p:strVal val="ppt_x"/>
                                          </p:val>
                                        </p:tav>
                                      </p:tavLst>
                                    </p:anim>
                                    <p:anim calcmode="lin" valueType="num">
                                      <p:cBhvr additive="base">
                                        <p:cTn id="45" dur="500"/>
                                        <p:tgtEl>
                                          <p:spTgt spid="4"/>
                                        </p:tgtEl>
                                        <p:attrNameLst>
                                          <p:attrName>ppt_y</p:attrName>
                                        </p:attrNameLst>
                                      </p:cBhvr>
                                      <p:tavLst>
                                        <p:tav tm="0">
                                          <p:val>
                                            <p:strVal val="ppt_y"/>
                                          </p:val>
                                        </p:tav>
                                        <p:tav tm="100000">
                                          <p:val>
                                            <p:strVal val="1+ppt_h/2"/>
                                          </p:val>
                                        </p:tav>
                                      </p:tavLst>
                                    </p:anim>
                                    <p:set>
                                      <p:cBhvr>
                                        <p:cTn id="4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4" grpId="0" animBg="1"/>
      <p:bldP spid="4" grpId="1" animBg="1"/>
      <p:bldP spid="6" grpId="0"/>
      <p:bldP spid="5"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Google Shape;93;p3"/>
          <p:cNvSpPr/>
          <p:nvPr/>
        </p:nvSpPr>
        <p:spPr>
          <a:xfrm>
            <a:off x="560717" y="561485"/>
            <a:ext cx="8022565" cy="676828"/>
          </a:xfrm>
          <a:prstGeom prst="rect">
            <a:avLst/>
          </a:prstGeom>
          <a:solidFill>
            <a:srgbClr val="01649D"/>
          </a:solidFill>
          <a:ln>
            <a:noFill/>
          </a:ln>
        </p:spPr>
        <p:txBody>
          <a:bodyPr spcFirstLastPara="1" wrap="square" lIns="108000" tIns="108000" rIns="108000" bIns="108000" anchor="ctr" anchorCtr="0">
            <a:noAutofit/>
          </a:bodyPr>
          <a:lstStyle/>
          <a:p>
            <a:r>
              <a:rPr lang="en-GB" sz="2700" b="1" dirty="0">
                <a:solidFill>
                  <a:schemeClr val="lt1"/>
                </a:solidFill>
                <a:latin typeface="Roboto"/>
                <a:ea typeface="Roboto"/>
                <a:cs typeface="Roboto"/>
                <a:sym typeface="Roboto"/>
              </a:rPr>
              <a:t>Read the sentence and choose the correct answer.</a:t>
            </a:r>
          </a:p>
        </p:txBody>
      </p:sp>
      <p:sp>
        <p:nvSpPr>
          <p:cNvPr id="2" name="Text Box">
            <a:extLst>
              <a:ext uri="{FF2B5EF4-FFF2-40B4-BE49-F238E27FC236}">
                <a16:creationId xmlns:a16="http://schemas.microsoft.com/office/drawing/2014/main" id="{1936A99E-F234-27D0-B830-4DC3808857F1}"/>
              </a:ext>
            </a:extLst>
          </p:cNvPr>
          <p:cNvSpPr/>
          <p:nvPr/>
        </p:nvSpPr>
        <p:spPr>
          <a:xfrm>
            <a:off x="1299937" y="4234511"/>
            <a:ext cx="3152321"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dirty="0">
                <a:solidFill>
                  <a:srgbClr val="003F7C"/>
                </a:solidFill>
                <a:latin typeface="Roboto" panose="02000000000000000000" pitchFamily="2" charset="0"/>
              </a:rPr>
              <a:t>Personal goal</a:t>
            </a:r>
          </a:p>
        </p:txBody>
      </p:sp>
      <p:sp>
        <p:nvSpPr>
          <p:cNvPr id="3" name="Text Box">
            <a:extLst>
              <a:ext uri="{FF2B5EF4-FFF2-40B4-BE49-F238E27FC236}">
                <a16:creationId xmlns:a16="http://schemas.microsoft.com/office/drawing/2014/main" id="{1E03074F-7B6C-36B6-4E5F-F408DB483377}"/>
              </a:ext>
            </a:extLst>
          </p:cNvPr>
          <p:cNvSpPr/>
          <p:nvPr/>
        </p:nvSpPr>
        <p:spPr>
          <a:xfrm>
            <a:off x="1299936" y="4892254"/>
            <a:ext cx="3152321"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dirty="0">
                <a:solidFill>
                  <a:srgbClr val="003F7C"/>
                </a:solidFill>
                <a:latin typeface="Roboto" panose="02000000000000000000" pitchFamily="2" charset="0"/>
              </a:rPr>
              <a:t>Health goal</a:t>
            </a:r>
          </a:p>
        </p:txBody>
      </p:sp>
      <p:sp>
        <p:nvSpPr>
          <p:cNvPr id="4" name="Text Box">
            <a:extLst>
              <a:ext uri="{FF2B5EF4-FFF2-40B4-BE49-F238E27FC236}">
                <a16:creationId xmlns:a16="http://schemas.microsoft.com/office/drawing/2014/main" id="{66922F77-8FB1-7108-32FF-D84AC7DDA3CB}"/>
              </a:ext>
            </a:extLst>
          </p:cNvPr>
          <p:cNvSpPr/>
          <p:nvPr/>
        </p:nvSpPr>
        <p:spPr>
          <a:xfrm>
            <a:off x="1299937" y="5549997"/>
            <a:ext cx="3152322"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dirty="0">
                <a:solidFill>
                  <a:srgbClr val="003F7C"/>
                </a:solidFill>
                <a:latin typeface="Roboto" panose="02000000000000000000" pitchFamily="2" charset="0"/>
              </a:rPr>
              <a:t>Financial goal</a:t>
            </a:r>
          </a:p>
        </p:txBody>
      </p:sp>
      <p:sp>
        <p:nvSpPr>
          <p:cNvPr id="6" name="TextBox 5">
            <a:extLst>
              <a:ext uri="{FF2B5EF4-FFF2-40B4-BE49-F238E27FC236}">
                <a16:creationId xmlns:a16="http://schemas.microsoft.com/office/drawing/2014/main" id="{55F6570F-212D-BB03-218C-2B78B69E62D0}"/>
              </a:ext>
            </a:extLst>
          </p:cNvPr>
          <p:cNvSpPr txBox="1"/>
          <p:nvPr/>
        </p:nvSpPr>
        <p:spPr>
          <a:xfrm>
            <a:off x="755649" y="2795174"/>
            <a:ext cx="7632699" cy="861774"/>
          </a:xfrm>
          <a:prstGeom prst="rect">
            <a:avLst/>
          </a:prstGeom>
          <a:noFill/>
        </p:spPr>
        <p:txBody>
          <a:bodyPr wrap="square" lIns="0" tIns="0" rIns="0" bIns="0">
            <a:spAutoFit/>
          </a:bodyPr>
          <a:lstStyle/>
          <a:p>
            <a:r>
              <a:rPr lang="en-US" sz="2800" dirty="0">
                <a:solidFill>
                  <a:srgbClr val="003F7C"/>
                </a:solidFill>
                <a:latin typeface="Roboto" panose="02000000000000000000" pitchFamily="2" charset="0"/>
                <a:ea typeface="Roboto" panose="02000000000000000000" pitchFamily="2" charset="0"/>
                <a:cs typeface="Roboto" panose="02000000000000000000" pitchFamily="2" charset="0"/>
              </a:rPr>
              <a:t>Heinz wants to buy his first house. He saves 25% of his salary every month. </a:t>
            </a:r>
          </a:p>
        </p:txBody>
      </p:sp>
      <p:sp>
        <p:nvSpPr>
          <p:cNvPr id="5" name="Oval 4">
            <a:extLst>
              <a:ext uri="{FF2B5EF4-FFF2-40B4-BE49-F238E27FC236}">
                <a16:creationId xmlns:a16="http://schemas.microsoft.com/office/drawing/2014/main" id="{0F77AA80-682F-6E83-6CC0-50759DFA06D4}"/>
              </a:ext>
            </a:extLst>
          </p:cNvPr>
          <p:cNvSpPr/>
          <p:nvPr/>
        </p:nvSpPr>
        <p:spPr>
          <a:xfrm>
            <a:off x="746176" y="4273116"/>
            <a:ext cx="444465" cy="444465"/>
          </a:xfrm>
          <a:prstGeom prst="ellipse">
            <a:avLst/>
          </a:prstGeom>
          <a:solidFill>
            <a:srgbClr val="0164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A</a:t>
            </a:r>
          </a:p>
        </p:txBody>
      </p:sp>
      <p:sp>
        <p:nvSpPr>
          <p:cNvPr id="11" name="Oval 10">
            <a:extLst>
              <a:ext uri="{FF2B5EF4-FFF2-40B4-BE49-F238E27FC236}">
                <a16:creationId xmlns:a16="http://schemas.microsoft.com/office/drawing/2014/main" id="{7F28DBA7-6367-D7EC-A12D-B2716B6B0339}"/>
              </a:ext>
            </a:extLst>
          </p:cNvPr>
          <p:cNvSpPr/>
          <p:nvPr/>
        </p:nvSpPr>
        <p:spPr>
          <a:xfrm>
            <a:off x="746176" y="4932964"/>
            <a:ext cx="444465" cy="444465"/>
          </a:xfrm>
          <a:prstGeom prst="ellipse">
            <a:avLst/>
          </a:prstGeom>
          <a:solidFill>
            <a:srgbClr val="0164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B</a:t>
            </a:r>
          </a:p>
        </p:txBody>
      </p:sp>
      <p:sp>
        <p:nvSpPr>
          <p:cNvPr id="18" name="Oval 17">
            <a:extLst>
              <a:ext uri="{FF2B5EF4-FFF2-40B4-BE49-F238E27FC236}">
                <a16:creationId xmlns:a16="http://schemas.microsoft.com/office/drawing/2014/main" id="{4E361C95-7290-90E9-A76F-4E4D3870D274}"/>
              </a:ext>
            </a:extLst>
          </p:cNvPr>
          <p:cNvSpPr/>
          <p:nvPr/>
        </p:nvSpPr>
        <p:spPr>
          <a:xfrm>
            <a:off x="746176" y="5592813"/>
            <a:ext cx="444465" cy="444465"/>
          </a:xfrm>
          <a:prstGeom prst="ellipse">
            <a:avLst/>
          </a:prstGeom>
          <a:solidFill>
            <a:srgbClr val="0164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C</a:t>
            </a:r>
          </a:p>
        </p:txBody>
      </p:sp>
      <p:sp>
        <p:nvSpPr>
          <p:cNvPr id="19" name="Google Shape;260;p33">
            <a:extLst>
              <a:ext uri="{FF2B5EF4-FFF2-40B4-BE49-F238E27FC236}">
                <a16:creationId xmlns:a16="http://schemas.microsoft.com/office/drawing/2014/main" id="{3F9EBAF5-1471-5EA7-21A3-837C93106056}"/>
              </a:ext>
            </a:extLst>
          </p:cNvPr>
          <p:cNvSpPr/>
          <p:nvPr/>
        </p:nvSpPr>
        <p:spPr>
          <a:xfrm>
            <a:off x="4332513" y="1500315"/>
            <a:ext cx="3522434" cy="761855"/>
          </a:xfrm>
          <a:prstGeom prst="wedgeRoundRectCallout">
            <a:avLst>
              <a:gd name="adj1" fmla="val -67490"/>
              <a:gd name="adj2" fmla="val 37979"/>
              <a:gd name="adj3" fmla="val 0"/>
            </a:avLst>
          </a:prstGeom>
          <a:solidFill>
            <a:schemeClr val="bg1"/>
          </a:solidFill>
          <a:ln w="28575" cap="flat" cmpd="sng">
            <a:solidFill>
              <a:srgbClr val="01649D"/>
            </a:solidFill>
            <a:prstDash val="solid"/>
            <a:round/>
            <a:headEnd type="none" w="sm" len="sm"/>
            <a:tailEnd type="none" w="sm" len="sm"/>
          </a:ln>
        </p:spPr>
        <p:txBody>
          <a:bodyPr spcFirstLastPara="1" wrap="square" lIns="91425" tIns="91425" rIns="91425" bIns="91425" anchor="ctr" anchorCtr="0">
            <a:noAutofit/>
          </a:bodyPr>
          <a:lstStyle/>
          <a:p>
            <a:pPr lvl="0" algn="ctr"/>
            <a:r>
              <a:rPr lang="en-GB" sz="2000" b="1" dirty="0">
                <a:solidFill>
                  <a:srgbClr val="003F7C"/>
                </a:solidFill>
                <a:latin typeface="Roboto" panose="02000000000000000000" pitchFamily="2" charset="0"/>
                <a:ea typeface="Roboto" panose="02000000000000000000" pitchFamily="2" charset="0"/>
                <a:cs typeface="Roboto" panose="02000000000000000000" pitchFamily="2" charset="0"/>
                <a:sym typeface="Roboto"/>
              </a:rPr>
              <a:t>What kind of goal is it?</a:t>
            </a:r>
            <a:endParaRPr sz="2000" b="1" dirty="0">
              <a:solidFill>
                <a:srgbClr val="003F7C"/>
              </a:solidFill>
              <a:latin typeface="Roboto" panose="02000000000000000000" pitchFamily="2" charset="0"/>
              <a:ea typeface="Roboto" panose="02000000000000000000" pitchFamily="2" charset="0"/>
              <a:cs typeface="Roboto" panose="02000000000000000000" pitchFamily="2" charset="0"/>
              <a:sym typeface="Roboto"/>
            </a:endParaRPr>
          </a:p>
        </p:txBody>
      </p:sp>
    </p:spTree>
    <p:extLst>
      <p:ext uri="{BB962C8B-B14F-4D97-AF65-F5344CB8AC3E}">
        <p14:creationId xmlns:p14="http://schemas.microsoft.com/office/powerpoint/2010/main" val="210438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0" nodeType="clickEffect">
                                  <p:stCondLst>
                                    <p:cond delay="0"/>
                                  </p:stCondLst>
                                  <p:childTnLst>
                                    <p:anim calcmode="lin" valueType="num">
                                      <p:cBhvr additive="base">
                                        <p:cTn id="32" dur="500"/>
                                        <p:tgtEl>
                                          <p:spTgt spid="5"/>
                                        </p:tgtEl>
                                        <p:attrNameLst>
                                          <p:attrName>ppt_x</p:attrName>
                                        </p:attrNameLst>
                                      </p:cBhvr>
                                      <p:tavLst>
                                        <p:tav tm="0">
                                          <p:val>
                                            <p:strVal val="ppt_x"/>
                                          </p:val>
                                        </p:tav>
                                        <p:tav tm="100000">
                                          <p:val>
                                            <p:strVal val="ppt_x"/>
                                          </p:val>
                                        </p:tav>
                                      </p:tavLst>
                                    </p:anim>
                                    <p:anim calcmode="lin" valueType="num">
                                      <p:cBhvr additive="base">
                                        <p:cTn id="33" dur="500"/>
                                        <p:tgtEl>
                                          <p:spTgt spid="5"/>
                                        </p:tgtEl>
                                        <p:attrNameLst>
                                          <p:attrName>ppt_y</p:attrName>
                                        </p:attrNameLst>
                                      </p:cBhvr>
                                      <p:tavLst>
                                        <p:tav tm="0">
                                          <p:val>
                                            <p:strVal val="ppt_y"/>
                                          </p:val>
                                        </p:tav>
                                        <p:tav tm="100000">
                                          <p:val>
                                            <p:strVal val="1+ppt_h/2"/>
                                          </p:val>
                                        </p:tav>
                                      </p:tavLst>
                                    </p:anim>
                                    <p:set>
                                      <p:cBhvr>
                                        <p:cTn id="34" dur="1" fill="hold">
                                          <p:stCondLst>
                                            <p:cond delay="499"/>
                                          </p:stCondLst>
                                        </p:cTn>
                                        <p:tgtEl>
                                          <p:spTgt spid="5"/>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500"/>
                                        <p:tgtEl>
                                          <p:spTgt spid="2"/>
                                        </p:tgtEl>
                                        <p:attrNameLst>
                                          <p:attrName>ppt_x</p:attrName>
                                        </p:attrNameLst>
                                      </p:cBhvr>
                                      <p:tavLst>
                                        <p:tav tm="0">
                                          <p:val>
                                            <p:strVal val="ppt_x"/>
                                          </p:val>
                                        </p:tav>
                                        <p:tav tm="100000">
                                          <p:val>
                                            <p:strVal val="ppt_x"/>
                                          </p:val>
                                        </p:tav>
                                      </p:tavLst>
                                    </p:anim>
                                    <p:anim calcmode="lin" valueType="num">
                                      <p:cBhvr additive="base">
                                        <p:cTn id="37" dur="500"/>
                                        <p:tgtEl>
                                          <p:spTgt spid="2"/>
                                        </p:tgtEl>
                                        <p:attrNameLst>
                                          <p:attrName>ppt_y</p:attrName>
                                        </p:attrNameLst>
                                      </p:cBhvr>
                                      <p:tavLst>
                                        <p:tav tm="0">
                                          <p:val>
                                            <p:strVal val="ppt_y"/>
                                          </p:val>
                                        </p:tav>
                                        <p:tav tm="100000">
                                          <p:val>
                                            <p:strVal val="1+ppt_h/2"/>
                                          </p:val>
                                        </p:tav>
                                      </p:tavLst>
                                    </p:anim>
                                    <p:set>
                                      <p:cBhvr>
                                        <p:cTn id="38" dur="1" fill="hold">
                                          <p:stCondLst>
                                            <p:cond delay="499"/>
                                          </p:stCondLst>
                                        </p:cTn>
                                        <p:tgtEl>
                                          <p:spTgt spid="2"/>
                                        </p:tgtEl>
                                        <p:attrNameLst>
                                          <p:attrName>style.visibility</p:attrName>
                                        </p:attrNameLst>
                                      </p:cBhvr>
                                      <p:to>
                                        <p:strVal val="hidden"/>
                                      </p:to>
                                    </p:set>
                                  </p:childTnLst>
                                </p:cTn>
                              </p:par>
                              <p:par>
                                <p:cTn id="39" presetID="2" presetClass="exit" presetSubtype="4" fill="hold" grpId="0" nodeType="withEffect">
                                  <p:stCondLst>
                                    <p:cond delay="0"/>
                                  </p:stCondLst>
                                  <p:childTnLst>
                                    <p:anim calcmode="lin" valueType="num">
                                      <p:cBhvr additive="base">
                                        <p:cTn id="40" dur="500"/>
                                        <p:tgtEl>
                                          <p:spTgt spid="11"/>
                                        </p:tgtEl>
                                        <p:attrNameLst>
                                          <p:attrName>ppt_x</p:attrName>
                                        </p:attrNameLst>
                                      </p:cBhvr>
                                      <p:tavLst>
                                        <p:tav tm="0">
                                          <p:val>
                                            <p:strVal val="ppt_x"/>
                                          </p:val>
                                        </p:tav>
                                        <p:tav tm="100000">
                                          <p:val>
                                            <p:strVal val="ppt_x"/>
                                          </p:val>
                                        </p:tav>
                                      </p:tavLst>
                                    </p:anim>
                                    <p:anim calcmode="lin" valueType="num">
                                      <p:cBhvr additive="base">
                                        <p:cTn id="41" dur="500"/>
                                        <p:tgtEl>
                                          <p:spTgt spid="11"/>
                                        </p:tgtEl>
                                        <p:attrNameLst>
                                          <p:attrName>ppt_y</p:attrName>
                                        </p:attrNameLst>
                                      </p:cBhvr>
                                      <p:tavLst>
                                        <p:tav tm="0">
                                          <p:val>
                                            <p:strVal val="ppt_y"/>
                                          </p:val>
                                        </p:tav>
                                        <p:tav tm="100000">
                                          <p:val>
                                            <p:strVal val="1+ppt_h/2"/>
                                          </p:val>
                                        </p:tav>
                                      </p:tavLst>
                                    </p:anim>
                                    <p:set>
                                      <p:cBhvr>
                                        <p:cTn id="42" dur="1" fill="hold">
                                          <p:stCondLst>
                                            <p:cond delay="499"/>
                                          </p:stCondLst>
                                        </p:cTn>
                                        <p:tgtEl>
                                          <p:spTgt spid="11"/>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3"/>
                                        </p:tgtEl>
                                        <p:attrNameLst>
                                          <p:attrName>ppt_x</p:attrName>
                                        </p:attrNameLst>
                                      </p:cBhvr>
                                      <p:tavLst>
                                        <p:tav tm="0">
                                          <p:val>
                                            <p:strVal val="ppt_x"/>
                                          </p:val>
                                        </p:tav>
                                        <p:tav tm="100000">
                                          <p:val>
                                            <p:strVal val="ppt_x"/>
                                          </p:val>
                                        </p:tav>
                                      </p:tavLst>
                                    </p:anim>
                                    <p:anim calcmode="lin" valueType="num">
                                      <p:cBhvr additive="base">
                                        <p:cTn id="45" dur="500"/>
                                        <p:tgtEl>
                                          <p:spTgt spid="3"/>
                                        </p:tgtEl>
                                        <p:attrNameLst>
                                          <p:attrName>ppt_y</p:attrName>
                                        </p:attrNameLst>
                                      </p:cBhvr>
                                      <p:tavLst>
                                        <p:tav tm="0">
                                          <p:val>
                                            <p:strVal val="ppt_y"/>
                                          </p:val>
                                        </p:tav>
                                        <p:tav tm="100000">
                                          <p:val>
                                            <p:strVal val="1+ppt_h/2"/>
                                          </p:val>
                                        </p:tav>
                                      </p:tavLst>
                                    </p:anim>
                                    <p:set>
                                      <p:cBhvr>
                                        <p:cTn id="4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6" grpId="0"/>
      <p:bldP spid="5" grpId="0" animBg="1"/>
      <p:bldP spid="11"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Google Shape;93;p3"/>
          <p:cNvSpPr/>
          <p:nvPr/>
        </p:nvSpPr>
        <p:spPr>
          <a:xfrm>
            <a:off x="560717" y="561485"/>
            <a:ext cx="8022565" cy="676828"/>
          </a:xfrm>
          <a:prstGeom prst="rect">
            <a:avLst/>
          </a:prstGeom>
          <a:solidFill>
            <a:srgbClr val="01649D"/>
          </a:solidFill>
          <a:ln>
            <a:noFill/>
          </a:ln>
        </p:spPr>
        <p:txBody>
          <a:bodyPr spcFirstLastPara="1" wrap="square" lIns="108000" tIns="108000" rIns="108000" bIns="108000" anchor="ctr" anchorCtr="0">
            <a:noAutofit/>
          </a:bodyPr>
          <a:lstStyle/>
          <a:p>
            <a:r>
              <a:rPr lang="en-GB" sz="2700" b="1" dirty="0">
                <a:solidFill>
                  <a:schemeClr val="lt1"/>
                </a:solidFill>
                <a:latin typeface="Roboto"/>
                <a:ea typeface="Roboto"/>
                <a:cs typeface="Roboto"/>
                <a:sym typeface="Roboto"/>
              </a:rPr>
              <a:t>Read the sentence and choose the correct answer.</a:t>
            </a:r>
          </a:p>
        </p:txBody>
      </p:sp>
      <p:sp>
        <p:nvSpPr>
          <p:cNvPr id="2" name="Text Box">
            <a:extLst>
              <a:ext uri="{FF2B5EF4-FFF2-40B4-BE49-F238E27FC236}">
                <a16:creationId xmlns:a16="http://schemas.microsoft.com/office/drawing/2014/main" id="{1936A99E-F234-27D0-B830-4DC3808857F1}"/>
              </a:ext>
            </a:extLst>
          </p:cNvPr>
          <p:cNvSpPr/>
          <p:nvPr/>
        </p:nvSpPr>
        <p:spPr>
          <a:xfrm>
            <a:off x="1299937" y="4234511"/>
            <a:ext cx="3152321"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dirty="0">
                <a:solidFill>
                  <a:srgbClr val="003F7C"/>
                </a:solidFill>
                <a:latin typeface="Roboto" panose="02000000000000000000" pitchFamily="2" charset="0"/>
              </a:rPr>
              <a:t>Financial goal</a:t>
            </a:r>
          </a:p>
        </p:txBody>
      </p:sp>
      <p:sp>
        <p:nvSpPr>
          <p:cNvPr id="3" name="Text Box">
            <a:extLst>
              <a:ext uri="{FF2B5EF4-FFF2-40B4-BE49-F238E27FC236}">
                <a16:creationId xmlns:a16="http://schemas.microsoft.com/office/drawing/2014/main" id="{1E03074F-7B6C-36B6-4E5F-F408DB483377}"/>
              </a:ext>
            </a:extLst>
          </p:cNvPr>
          <p:cNvSpPr/>
          <p:nvPr/>
        </p:nvSpPr>
        <p:spPr>
          <a:xfrm>
            <a:off x="1299936" y="4892254"/>
            <a:ext cx="3152321"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dirty="0">
                <a:solidFill>
                  <a:srgbClr val="003F7C"/>
                </a:solidFill>
                <a:latin typeface="Roboto" panose="02000000000000000000" pitchFamily="2" charset="0"/>
              </a:rPr>
              <a:t>Health goal</a:t>
            </a:r>
          </a:p>
        </p:txBody>
      </p:sp>
      <p:sp>
        <p:nvSpPr>
          <p:cNvPr id="4" name="Text Box">
            <a:extLst>
              <a:ext uri="{FF2B5EF4-FFF2-40B4-BE49-F238E27FC236}">
                <a16:creationId xmlns:a16="http://schemas.microsoft.com/office/drawing/2014/main" id="{66922F77-8FB1-7108-32FF-D84AC7DDA3CB}"/>
              </a:ext>
            </a:extLst>
          </p:cNvPr>
          <p:cNvSpPr/>
          <p:nvPr/>
        </p:nvSpPr>
        <p:spPr>
          <a:xfrm>
            <a:off x="1299937" y="5549997"/>
            <a:ext cx="3152322"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dirty="0">
                <a:solidFill>
                  <a:srgbClr val="003F7C"/>
                </a:solidFill>
                <a:latin typeface="Roboto" panose="02000000000000000000" pitchFamily="2" charset="0"/>
              </a:rPr>
              <a:t>Personal goal</a:t>
            </a:r>
          </a:p>
        </p:txBody>
      </p:sp>
      <p:sp>
        <p:nvSpPr>
          <p:cNvPr id="6" name="TextBox 5">
            <a:extLst>
              <a:ext uri="{FF2B5EF4-FFF2-40B4-BE49-F238E27FC236}">
                <a16:creationId xmlns:a16="http://schemas.microsoft.com/office/drawing/2014/main" id="{55F6570F-212D-BB03-218C-2B78B69E62D0}"/>
              </a:ext>
            </a:extLst>
          </p:cNvPr>
          <p:cNvSpPr txBox="1"/>
          <p:nvPr/>
        </p:nvSpPr>
        <p:spPr>
          <a:xfrm>
            <a:off x="755649" y="2795174"/>
            <a:ext cx="7632699" cy="861774"/>
          </a:xfrm>
          <a:prstGeom prst="rect">
            <a:avLst/>
          </a:prstGeom>
          <a:noFill/>
        </p:spPr>
        <p:txBody>
          <a:bodyPr wrap="square" lIns="0" tIns="0" rIns="0" bIns="0">
            <a:spAutoFit/>
          </a:bodyPr>
          <a:lstStyle/>
          <a:p>
            <a:r>
              <a:rPr lang="en-US" sz="2800" dirty="0">
                <a:solidFill>
                  <a:srgbClr val="003F7C"/>
                </a:solidFill>
                <a:latin typeface="Roboto" panose="02000000000000000000" pitchFamily="2" charset="0"/>
                <a:ea typeface="Roboto" panose="02000000000000000000" pitchFamily="2" charset="0"/>
                <a:cs typeface="Roboto" panose="02000000000000000000" pitchFamily="2" charset="0"/>
              </a:rPr>
              <a:t>Elisa plans to walk 10,000 steps a day, 5 times a week. She wants to sit less and move more.</a:t>
            </a:r>
          </a:p>
        </p:txBody>
      </p:sp>
      <p:sp>
        <p:nvSpPr>
          <p:cNvPr id="5" name="Oval 4">
            <a:extLst>
              <a:ext uri="{FF2B5EF4-FFF2-40B4-BE49-F238E27FC236}">
                <a16:creationId xmlns:a16="http://schemas.microsoft.com/office/drawing/2014/main" id="{0F77AA80-682F-6E83-6CC0-50759DFA06D4}"/>
              </a:ext>
            </a:extLst>
          </p:cNvPr>
          <p:cNvSpPr/>
          <p:nvPr/>
        </p:nvSpPr>
        <p:spPr>
          <a:xfrm>
            <a:off x="746176" y="4273116"/>
            <a:ext cx="444465" cy="444465"/>
          </a:xfrm>
          <a:prstGeom prst="ellipse">
            <a:avLst/>
          </a:prstGeom>
          <a:solidFill>
            <a:srgbClr val="0164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A</a:t>
            </a:r>
          </a:p>
        </p:txBody>
      </p:sp>
      <p:sp>
        <p:nvSpPr>
          <p:cNvPr id="11" name="Oval 10">
            <a:extLst>
              <a:ext uri="{FF2B5EF4-FFF2-40B4-BE49-F238E27FC236}">
                <a16:creationId xmlns:a16="http://schemas.microsoft.com/office/drawing/2014/main" id="{7F28DBA7-6367-D7EC-A12D-B2716B6B0339}"/>
              </a:ext>
            </a:extLst>
          </p:cNvPr>
          <p:cNvSpPr/>
          <p:nvPr/>
        </p:nvSpPr>
        <p:spPr>
          <a:xfrm>
            <a:off x="746176" y="4932964"/>
            <a:ext cx="444465" cy="444465"/>
          </a:xfrm>
          <a:prstGeom prst="ellipse">
            <a:avLst/>
          </a:prstGeom>
          <a:solidFill>
            <a:srgbClr val="0164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B</a:t>
            </a:r>
          </a:p>
        </p:txBody>
      </p:sp>
      <p:sp>
        <p:nvSpPr>
          <p:cNvPr id="18" name="Oval 17">
            <a:extLst>
              <a:ext uri="{FF2B5EF4-FFF2-40B4-BE49-F238E27FC236}">
                <a16:creationId xmlns:a16="http://schemas.microsoft.com/office/drawing/2014/main" id="{4E361C95-7290-90E9-A76F-4E4D3870D274}"/>
              </a:ext>
            </a:extLst>
          </p:cNvPr>
          <p:cNvSpPr/>
          <p:nvPr/>
        </p:nvSpPr>
        <p:spPr>
          <a:xfrm>
            <a:off x="746176" y="5592813"/>
            <a:ext cx="444465" cy="444465"/>
          </a:xfrm>
          <a:prstGeom prst="ellipse">
            <a:avLst/>
          </a:prstGeom>
          <a:solidFill>
            <a:srgbClr val="0164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C</a:t>
            </a:r>
          </a:p>
        </p:txBody>
      </p:sp>
      <p:sp>
        <p:nvSpPr>
          <p:cNvPr id="19" name="Google Shape;260;p33">
            <a:extLst>
              <a:ext uri="{FF2B5EF4-FFF2-40B4-BE49-F238E27FC236}">
                <a16:creationId xmlns:a16="http://schemas.microsoft.com/office/drawing/2014/main" id="{3F9EBAF5-1471-5EA7-21A3-837C93106056}"/>
              </a:ext>
            </a:extLst>
          </p:cNvPr>
          <p:cNvSpPr/>
          <p:nvPr/>
        </p:nvSpPr>
        <p:spPr>
          <a:xfrm>
            <a:off x="4332513" y="1500315"/>
            <a:ext cx="3522434" cy="761855"/>
          </a:xfrm>
          <a:prstGeom prst="wedgeRoundRectCallout">
            <a:avLst>
              <a:gd name="adj1" fmla="val -67490"/>
              <a:gd name="adj2" fmla="val 37979"/>
              <a:gd name="adj3" fmla="val 0"/>
            </a:avLst>
          </a:prstGeom>
          <a:solidFill>
            <a:schemeClr val="bg1"/>
          </a:solidFill>
          <a:ln w="28575" cap="flat" cmpd="sng">
            <a:solidFill>
              <a:srgbClr val="01649D"/>
            </a:solidFill>
            <a:prstDash val="solid"/>
            <a:round/>
            <a:headEnd type="none" w="sm" len="sm"/>
            <a:tailEnd type="none" w="sm" len="sm"/>
          </a:ln>
        </p:spPr>
        <p:txBody>
          <a:bodyPr spcFirstLastPara="1" wrap="square" lIns="91425" tIns="91425" rIns="91425" bIns="91425" anchor="ctr" anchorCtr="0">
            <a:noAutofit/>
          </a:bodyPr>
          <a:lstStyle/>
          <a:p>
            <a:pPr lvl="0" algn="ctr"/>
            <a:r>
              <a:rPr lang="en-GB" sz="2000" b="1" dirty="0">
                <a:solidFill>
                  <a:srgbClr val="003F7C"/>
                </a:solidFill>
                <a:latin typeface="Roboto" panose="02000000000000000000" pitchFamily="2" charset="0"/>
                <a:ea typeface="Roboto" panose="02000000000000000000" pitchFamily="2" charset="0"/>
                <a:cs typeface="Roboto" panose="02000000000000000000" pitchFamily="2" charset="0"/>
                <a:sym typeface="Roboto"/>
              </a:rPr>
              <a:t>What kind of goal is it?</a:t>
            </a:r>
            <a:endParaRPr sz="2000" b="1" dirty="0">
              <a:solidFill>
                <a:srgbClr val="003F7C"/>
              </a:solidFill>
              <a:latin typeface="Roboto" panose="02000000000000000000" pitchFamily="2" charset="0"/>
              <a:ea typeface="Roboto" panose="02000000000000000000" pitchFamily="2" charset="0"/>
              <a:cs typeface="Roboto" panose="02000000000000000000" pitchFamily="2" charset="0"/>
              <a:sym typeface="Roboto"/>
            </a:endParaRPr>
          </a:p>
        </p:txBody>
      </p:sp>
    </p:spTree>
    <p:extLst>
      <p:ext uri="{BB962C8B-B14F-4D97-AF65-F5344CB8AC3E}">
        <p14:creationId xmlns:p14="http://schemas.microsoft.com/office/powerpoint/2010/main" val="340589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0" nodeType="clickEffect">
                                  <p:stCondLst>
                                    <p:cond delay="0"/>
                                  </p:stCondLst>
                                  <p:childTnLst>
                                    <p:anim calcmode="lin" valueType="num">
                                      <p:cBhvr additive="base">
                                        <p:cTn id="32" dur="500"/>
                                        <p:tgtEl>
                                          <p:spTgt spid="5"/>
                                        </p:tgtEl>
                                        <p:attrNameLst>
                                          <p:attrName>ppt_x</p:attrName>
                                        </p:attrNameLst>
                                      </p:cBhvr>
                                      <p:tavLst>
                                        <p:tav tm="0">
                                          <p:val>
                                            <p:strVal val="ppt_x"/>
                                          </p:val>
                                        </p:tav>
                                        <p:tav tm="100000">
                                          <p:val>
                                            <p:strVal val="ppt_x"/>
                                          </p:val>
                                        </p:tav>
                                      </p:tavLst>
                                    </p:anim>
                                    <p:anim calcmode="lin" valueType="num">
                                      <p:cBhvr additive="base">
                                        <p:cTn id="33" dur="500"/>
                                        <p:tgtEl>
                                          <p:spTgt spid="5"/>
                                        </p:tgtEl>
                                        <p:attrNameLst>
                                          <p:attrName>ppt_y</p:attrName>
                                        </p:attrNameLst>
                                      </p:cBhvr>
                                      <p:tavLst>
                                        <p:tav tm="0">
                                          <p:val>
                                            <p:strVal val="ppt_y"/>
                                          </p:val>
                                        </p:tav>
                                        <p:tav tm="100000">
                                          <p:val>
                                            <p:strVal val="1+ppt_h/2"/>
                                          </p:val>
                                        </p:tav>
                                      </p:tavLst>
                                    </p:anim>
                                    <p:set>
                                      <p:cBhvr>
                                        <p:cTn id="34" dur="1" fill="hold">
                                          <p:stCondLst>
                                            <p:cond delay="499"/>
                                          </p:stCondLst>
                                        </p:cTn>
                                        <p:tgtEl>
                                          <p:spTgt spid="5"/>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500"/>
                                        <p:tgtEl>
                                          <p:spTgt spid="2"/>
                                        </p:tgtEl>
                                        <p:attrNameLst>
                                          <p:attrName>ppt_x</p:attrName>
                                        </p:attrNameLst>
                                      </p:cBhvr>
                                      <p:tavLst>
                                        <p:tav tm="0">
                                          <p:val>
                                            <p:strVal val="ppt_x"/>
                                          </p:val>
                                        </p:tav>
                                        <p:tav tm="100000">
                                          <p:val>
                                            <p:strVal val="ppt_x"/>
                                          </p:val>
                                        </p:tav>
                                      </p:tavLst>
                                    </p:anim>
                                    <p:anim calcmode="lin" valueType="num">
                                      <p:cBhvr additive="base">
                                        <p:cTn id="37" dur="500"/>
                                        <p:tgtEl>
                                          <p:spTgt spid="2"/>
                                        </p:tgtEl>
                                        <p:attrNameLst>
                                          <p:attrName>ppt_y</p:attrName>
                                        </p:attrNameLst>
                                      </p:cBhvr>
                                      <p:tavLst>
                                        <p:tav tm="0">
                                          <p:val>
                                            <p:strVal val="ppt_y"/>
                                          </p:val>
                                        </p:tav>
                                        <p:tav tm="100000">
                                          <p:val>
                                            <p:strVal val="1+ppt_h/2"/>
                                          </p:val>
                                        </p:tav>
                                      </p:tavLst>
                                    </p:anim>
                                    <p:set>
                                      <p:cBhvr>
                                        <p:cTn id="38" dur="1" fill="hold">
                                          <p:stCondLst>
                                            <p:cond delay="499"/>
                                          </p:stCondLst>
                                        </p:cTn>
                                        <p:tgtEl>
                                          <p:spTgt spid="2"/>
                                        </p:tgtEl>
                                        <p:attrNameLst>
                                          <p:attrName>style.visibility</p:attrName>
                                        </p:attrNameLst>
                                      </p:cBhvr>
                                      <p:to>
                                        <p:strVal val="hidden"/>
                                      </p:to>
                                    </p:set>
                                  </p:childTnLst>
                                </p:cTn>
                              </p:par>
                              <p:par>
                                <p:cTn id="39" presetID="2" presetClass="exit" presetSubtype="4" fill="hold" grpId="0" nodeType="withEffect">
                                  <p:stCondLst>
                                    <p:cond delay="0"/>
                                  </p:stCondLst>
                                  <p:childTnLst>
                                    <p:anim calcmode="lin" valueType="num">
                                      <p:cBhvr additive="base">
                                        <p:cTn id="40" dur="500"/>
                                        <p:tgtEl>
                                          <p:spTgt spid="18"/>
                                        </p:tgtEl>
                                        <p:attrNameLst>
                                          <p:attrName>ppt_x</p:attrName>
                                        </p:attrNameLst>
                                      </p:cBhvr>
                                      <p:tavLst>
                                        <p:tav tm="0">
                                          <p:val>
                                            <p:strVal val="ppt_x"/>
                                          </p:val>
                                        </p:tav>
                                        <p:tav tm="100000">
                                          <p:val>
                                            <p:strVal val="ppt_x"/>
                                          </p:val>
                                        </p:tav>
                                      </p:tavLst>
                                    </p:anim>
                                    <p:anim calcmode="lin" valueType="num">
                                      <p:cBhvr additive="base">
                                        <p:cTn id="41" dur="500"/>
                                        <p:tgtEl>
                                          <p:spTgt spid="18"/>
                                        </p:tgtEl>
                                        <p:attrNameLst>
                                          <p:attrName>ppt_y</p:attrName>
                                        </p:attrNameLst>
                                      </p:cBhvr>
                                      <p:tavLst>
                                        <p:tav tm="0">
                                          <p:val>
                                            <p:strVal val="ppt_y"/>
                                          </p:val>
                                        </p:tav>
                                        <p:tav tm="100000">
                                          <p:val>
                                            <p:strVal val="1+ppt_h/2"/>
                                          </p:val>
                                        </p:tav>
                                      </p:tavLst>
                                    </p:anim>
                                    <p:set>
                                      <p:cBhvr>
                                        <p:cTn id="42" dur="1" fill="hold">
                                          <p:stCondLst>
                                            <p:cond delay="499"/>
                                          </p:stCondLst>
                                        </p:cTn>
                                        <p:tgtEl>
                                          <p:spTgt spid="18"/>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4"/>
                                        </p:tgtEl>
                                        <p:attrNameLst>
                                          <p:attrName>ppt_x</p:attrName>
                                        </p:attrNameLst>
                                      </p:cBhvr>
                                      <p:tavLst>
                                        <p:tav tm="0">
                                          <p:val>
                                            <p:strVal val="ppt_x"/>
                                          </p:val>
                                        </p:tav>
                                        <p:tav tm="100000">
                                          <p:val>
                                            <p:strVal val="ppt_x"/>
                                          </p:val>
                                        </p:tav>
                                      </p:tavLst>
                                    </p:anim>
                                    <p:anim calcmode="lin" valueType="num">
                                      <p:cBhvr additive="base">
                                        <p:cTn id="45" dur="500"/>
                                        <p:tgtEl>
                                          <p:spTgt spid="4"/>
                                        </p:tgtEl>
                                        <p:attrNameLst>
                                          <p:attrName>ppt_y</p:attrName>
                                        </p:attrNameLst>
                                      </p:cBhvr>
                                      <p:tavLst>
                                        <p:tav tm="0">
                                          <p:val>
                                            <p:strVal val="ppt_y"/>
                                          </p:val>
                                        </p:tav>
                                        <p:tav tm="100000">
                                          <p:val>
                                            <p:strVal val="1+ppt_h/2"/>
                                          </p:val>
                                        </p:tav>
                                      </p:tavLst>
                                    </p:anim>
                                    <p:set>
                                      <p:cBhvr>
                                        <p:cTn id="4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4" grpId="0" animBg="1"/>
      <p:bldP spid="4" grpId="1" animBg="1"/>
      <p:bldP spid="6" grpId="0"/>
      <p:bldP spid="5"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Google Shape;93;p3"/>
          <p:cNvSpPr/>
          <p:nvPr/>
        </p:nvSpPr>
        <p:spPr>
          <a:xfrm>
            <a:off x="560717" y="561485"/>
            <a:ext cx="8022565" cy="676828"/>
          </a:xfrm>
          <a:prstGeom prst="rect">
            <a:avLst/>
          </a:prstGeom>
          <a:solidFill>
            <a:srgbClr val="01649D"/>
          </a:solidFill>
          <a:ln>
            <a:noFill/>
          </a:ln>
        </p:spPr>
        <p:txBody>
          <a:bodyPr spcFirstLastPara="1" wrap="square" lIns="108000" tIns="108000" rIns="108000" bIns="108000" anchor="ctr" anchorCtr="0">
            <a:noAutofit/>
          </a:bodyPr>
          <a:lstStyle/>
          <a:p>
            <a:r>
              <a:rPr lang="en-GB" sz="2800" b="1" dirty="0">
                <a:solidFill>
                  <a:schemeClr val="lt1"/>
                </a:solidFill>
                <a:latin typeface="Roboto"/>
                <a:ea typeface="Roboto"/>
                <a:cs typeface="Roboto"/>
                <a:sym typeface="Roboto"/>
              </a:rPr>
              <a:t>Discussion questions</a:t>
            </a:r>
          </a:p>
        </p:txBody>
      </p:sp>
      <p:sp>
        <p:nvSpPr>
          <p:cNvPr id="2" name="Text Box">
            <a:extLst>
              <a:ext uri="{FF2B5EF4-FFF2-40B4-BE49-F238E27FC236}">
                <a16:creationId xmlns:a16="http://schemas.microsoft.com/office/drawing/2014/main" id="{1936A99E-F234-27D0-B830-4DC3808857F1}"/>
              </a:ext>
            </a:extLst>
          </p:cNvPr>
          <p:cNvSpPr/>
          <p:nvPr/>
        </p:nvSpPr>
        <p:spPr>
          <a:xfrm>
            <a:off x="755651" y="1591163"/>
            <a:ext cx="7632700"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dirty="0">
                <a:solidFill>
                  <a:srgbClr val="003F7C"/>
                </a:solidFill>
                <a:latin typeface="Roboto" panose="02000000000000000000" pitchFamily="2" charset="0"/>
              </a:rPr>
              <a:t>Why do you think it’s important to have strong, smart goals?</a:t>
            </a:r>
          </a:p>
        </p:txBody>
      </p:sp>
      <p:sp>
        <p:nvSpPr>
          <p:cNvPr id="3" name="Text Box">
            <a:extLst>
              <a:ext uri="{FF2B5EF4-FFF2-40B4-BE49-F238E27FC236}">
                <a16:creationId xmlns:a16="http://schemas.microsoft.com/office/drawing/2014/main" id="{1E03074F-7B6C-36B6-4E5F-F408DB483377}"/>
              </a:ext>
            </a:extLst>
          </p:cNvPr>
          <p:cNvSpPr/>
          <p:nvPr/>
        </p:nvSpPr>
        <p:spPr>
          <a:xfrm>
            <a:off x="755650" y="2430806"/>
            <a:ext cx="7632700" cy="833663"/>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dirty="0">
                <a:solidFill>
                  <a:srgbClr val="003F7C"/>
                </a:solidFill>
                <a:latin typeface="Roboto" panose="02000000000000000000" pitchFamily="2" charset="0"/>
              </a:rPr>
              <a:t>Are having goals important to living a successful life? </a:t>
            </a:r>
            <a:br>
              <a:rPr lang="en-ZA" sz="2000" dirty="0">
                <a:solidFill>
                  <a:srgbClr val="003F7C"/>
                </a:solidFill>
                <a:latin typeface="Roboto" panose="02000000000000000000" pitchFamily="2" charset="0"/>
              </a:rPr>
            </a:br>
            <a:r>
              <a:rPr lang="en-ZA" sz="2000" dirty="0">
                <a:solidFill>
                  <a:srgbClr val="003F7C"/>
                </a:solidFill>
                <a:latin typeface="Roboto" panose="02000000000000000000" pitchFamily="2" charset="0"/>
              </a:rPr>
              <a:t>Why or why not?</a:t>
            </a:r>
          </a:p>
        </p:txBody>
      </p:sp>
      <p:sp>
        <p:nvSpPr>
          <p:cNvPr id="4" name="Text Box">
            <a:extLst>
              <a:ext uri="{FF2B5EF4-FFF2-40B4-BE49-F238E27FC236}">
                <a16:creationId xmlns:a16="http://schemas.microsoft.com/office/drawing/2014/main" id="{66922F77-8FB1-7108-32FF-D84AC7DDA3CB}"/>
              </a:ext>
            </a:extLst>
          </p:cNvPr>
          <p:cNvSpPr/>
          <p:nvPr/>
        </p:nvSpPr>
        <p:spPr>
          <a:xfrm>
            <a:off x="755649" y="3668602"/>
            <a:ext cx="5068207" cy="1141439"/>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0" bIns="108000" rtlCol="0" anchor="ctr">
            <a:spAutoFit/>
          </a:bodyPr>
          <a:lstStyle/>
          <a:p>
            <a:r>
              <a:rPr lang="en-ZA" sz="2000" dirty="0">
                <a:solidFill>
                  <a:srgbClr val="003F7C"/>
                </a:solidFill>
                <a:latin typeface="Roboto" panose="02000000000000000000" pitchFamily="2" charset="0"/>
              </a:rPr>
              <a:t>What kind of goals do you usually have? Personal, professional, financial or health goals?</a:t>
            </a:r>
          </a:p>
        </p:txBody>
      </p:sp>
      <p:pic>
        <p:nvPicPr>
          <p:cNvPr id="6" name="Picture 5" descr="A person in a red shirt pointing up&#10;&#10;Description automatically generated">
            <a:extLst>
              <a:ext uri="{FF2B5EF4-FFF2-40B4-BE49-F238E27FC236}">
                <a16:creationId xmlns:a16="http://schemas.microsoft.com/office/drawing/2014/main" id="{30E21B92-120E-CA28-54EE-F35ABE769CE5}"/>
              </a:ext>
            </a:extLst>
          </p:cNvPr>
          <p:cNvPicPr>
            <a:picLocks noChangeAspect="1"/>
          </p:cNvPicPr>
          <p:nvPr/>
        </p:nvPicPr>
        <p:blipFill rotWithShape="1">
          <a:blip r:embed="rId3"/>
          <a:srcRect l="10428" r="11280"/>
          <a:stretch/>
        </p:blipFill>
        <p:spPr>
          <a:xfrm>
            <a:off x="5420628" y="3003298"/>
            <a:ext cx="3614513" cy="3613487"/>
          </a:xfrm>
          <a:prstGeom prst="ellipse">
            <a:avLst/>
          </a:prstGeom>
          <a:ln w="19050">
            <a:solidFill>
              <a:srgbClr val="01649D"/>
            </a:solidFill>
          </a:ln>
        </p:spPr>
      </p:pic>
    </p:spTree>
    <p:extLst>
      <p:ext uri="{BB962C8B-B14F-4D97-AF65-F5344CB8AC3E}">
        <p14:creationId xmlns:p14="http://schemas.microsoft.com/office/powerpoint/2010/main" val="170686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Google Shape;93;p3"/>
          <p:cNvSpPr/>
          <p:nvPr/>
        </p:nvSpPr>
        <p:spPr>
          <a:xfrm>
            <a:off x="560717" y="561485"/>
            <a:ext cx="8022565" cy="676828"/>
          </a:xfrm>
          <a:prstGeom prst="rect">
            <a:avLst/>
          </a:prstGeom>
          <a:solidFill>
            <a:srgbClr val="01649D"/>
          </a:solidFill>
          <a:ln>
            <a:noFill/>
          </a:ln>
        </p:spPr>
        <p:txBody>
          <a:bodyPr spcFirstLastPara="1" wrap="square" lIns="108000" tIns="108000" rIns="108000" bIns="108000" anchor="ctr" anchorCtr="0">
            <a:noAutofit/>
          </a:bodyPr>
          <a:lstStyle/>
          <a:p>
            <a:r>
              <a:rPr lang="en-GB" sz="2800" b="1" dirty="0">
                <a:solidFill>
                  <a:schemeClr val="lt1"/>
                </a:solidFill>
                <a:latin typeface="Roboto"/>
                <a:ea typeface="Roboto"/>
                <a:cs typeface="Roboto"/>
                <a:sym typeface="Roboto"/>
              </a:rPr>
              <a:t>Warm up Questions</a:t>
            </a:r>
          </a:p>
        </p:txBody>
      </p:sp>
      <p:sp>
        <p:nvSpPr>
          <p:cNvPr id="2" name="Text Box">
            <a:extLst>
              <a:ext uri="{FF2B5EF4-FFF2-40B4-BE49-F238E27FC236}">
                <a16:creationId xmlns:a16="http://schemas.microsoft.com/office/drawing/2014/main" id="{1936A99E-F234-27D0-B830-4DC3808857F1}"/>
              </a:ext>
            </a:extLst>
          </p:cNvPr>
          <p:cNvSpPr/>
          <p:nvPr/>
        </p:nvSpPr>
        <p:spPr>
          <a:xfrm>
            <a:off x="755651" y="1698378"/>
            <a:ext cx="7632700"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720000" bIns="108000" rtlCol="0" anchor="ctr">
            <a:spAutoFit/>
          </a:bodyPr>
          <a:lstStyle/>
          <a:p>
            <a:r>
              <a:rPr lang="en-ZA" sz="2000" dirty="0">
                <a:solidFill>
                  <a:srgbClr val="003F7C"/>
                </a:solidFill>
                <a:latin typeface="Roboto" panose="02000000000000000000" pitchFamily="2" charset="0"/>
              </a:rPr>
              <a:t>How often do you think about the future?</a:t>
            </a:r>
          </a:p>
        </p:txBody>
      </p:sp>
      <p:sp>
        <p:nvSpPr>
          <p:cNvPr id="3" name="Text Box">
            <a:extLst>
              <a:ext uri="{FF2B5EF4-FFF2-40B4-BE49-F238E27FC236}">
                <a16:creationId xmlns:a16="http://schemas.microsoft.com/office/drawing/2014/main" id="{1E03074F-7B6C-36B6-4E5F-F408DB483377}"/>
              </a:ext>
            </a:extLst>
          </p:cNvPr>
          <p:cNvSpPr/>
          <p:nvPr/>
        </p:nvSpPr>
        <p:spPr>
          <a:xfrm>
            <a:off x="755650" y="2473987"/>
            <a:ext cx="7632700"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720000" bIns="108000" rtlCol="0" anchor="ctr">
            <a:spAutoFit/>
          </a:bodyPr>
          <a:lstStyle/>
          <a:p>
            <a:r>
              <a:rPr lang="en-ZA" sz="2000" dirty="0">
                <a:solidFill>
                  <a:srgbClr val="003F7C"/>
                </a:solidFill>
                <a:latin typeface="Roboto" panose="02000000000000000000" pitchFamily="2" charset="0"/>
              </a:rPr>
              <a:t>What does the word ‘ambition’ mean to you? </a:t>
            </a:r>
          </a:p>
        </p:txBody>
      </p:sp>
      <p:sp>
        <p:nvSpPr>
          <p:cNvPr id="4" name="Text Box">
            <a:extLst>
              <a:ext uri="{FF2B5EF4-FFF2-40B4-BE49-F238E27FC236}">
                <a16:creationId xmlns:a16="http://schemas.microsoft.com/office/drawing/2014/main" id="{66922F77-8FB1-7108-32FF-D84AC7DDA3CB}"/>
              </a:ext>
            </a:extLst>
          </p:cNvPr>
          <p:cNvSpPr/>
          <p:nvPr/>
        </p:nvSpPr>
        <p:spPr>
          <a:xfrm>
            <a:off x="755649" y="3249596"/>
            <a:ext cx="5525407" cy="833663"/>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720000" bIns="108000" rtlCol="0" anchor="ctr">
            <a:spAutoFit/>
          </a:bodyPr>
          <a:lstStyle/>
          <a:p>
            <a:r>
              <a:rPr lang="en-ZA" sz="2000" dirty="0">
                <a:solidFill>
                  <a:srgbClr val="003F7C"/>
                </a:solidFill>
                <a:latin typeface="Roboto" panose="02000000000000000000" pitchFamily="2" charset="0"/>
              </a:rPr>
              <a:t>Where do you see yourself in the next five years?</a:t>
            </a:r>
          </a:p>
        </p:txBody>
      </p:sp>
      <p:pic>
        <p:nvPicPr>
          <p:cNvPr id="5" name="Picture 4" descr="A person in a red shirt pointing up&#10;&#10;Description automatically generated">
            <a:extLst>
              <a:ext uri="{FF2B5EF4-FFF2-40B4-BE49-F238E27FC236}">
                <a16:creationId xmlns:a16="http://schemas.microsoft.com/office/drawing/2014/main" id="{1CB6C9AD-7876-D227-2788-B7430DB9111A}"/>
              </a:ext>
            </a:extLst>
          </p:cNvPr>
          <p:cNvPicPr>
            <a:picLocks noChangeAspect="1"/>
          </p:cNvPicPr>
          <p:nvPr/>
        </p:nvPicPr>
        <p:blipFill rotWithShape="1">
          <a:blip r:embed="rId3"/>
          <a:srcRect l="10428" r="11280"/>
          <a:stretch/>
        </p:blipFill>
        <p:spPr>
          <a:xfrm>
            <a:off x="5420628" y="3003298"/>
            <a:ext cx="3614513" cy="3613487"/>
          </a:xfrm>
          <a:prstGeom prst="ellipse">
            <a:avLst/>
          </a:prstGeom>
          <a:ln w="19050">
            <a:solidFill>
              <a:srgbClr val="01649D"/>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Google Shape;93;p3"/>
          <p:cNvSpPr/>
          <p:nvPr/>
        </p:nvSpPr>
        <p:spPr>
          <a:xfrm>
            <a:off x="560717" y="561485"/>
            <a:ext cx="8022565" cy="676828"/>
          </a:xfrm>
          <a:prstGeom prst="rect">
            <a:avLst/>
          </a:prstGeom>
          <a:solidFill>
            <a:srgbClr val="01649D"/>
          </a:solidFill>
          <a:ln>
            <a:noFill/>
          </a:ln>
        </p:spPr>
        <p:txBody>
          <a:bodyPr spcFirstLastPara="1" wrap="square" lIns="108000" tIns="108000" rIns="108000" bIns="108000" anchor="ctr" anchorCtr="0">
            <a:noAutofit/>
          </a:bodyPr>
          <a:lstStyle/>
          <a:p>
            <a:r>
              <a:rPr lang="en-GB" sz="2800" b="1" dirty="0">
                <a:solidFill>
                  <a:schemeClr val="lt1"/>
                </a:solidFill>
                <a:latin typeface="Roboto"/>
                <a:ea typeface="Roboto"/>
                <a:cs typeface="Roboto"/>
                <a:sym typeface="Roboto"/>
              </a:rPr>
              <a:t>Dreams vs Goals</a:t>
            </a:r>
          </a:p>
        </p:txBody>
      </p:sp>
      <p:sp>
        <p:nvSpPr>
          <p:cNvPr id="2" name="Text Box">
            <a:extLst>
              <a:ext uri="{FF2B5EF4-FFF2-40B4-BE49-F238E27FC236}">
                <a16:creationId xmlns:a16="http://schemas.microsoft.com/office/drawing/2014/main" id="{1936A99E-F234-27D0-B830-4DC3808857F1}"/>
              </a:ext>
            </a:extLst>
          </p:cNvPr>
          <p:cNvSpPr/>
          <p:nvPr/>
        </p:nvSpPr>
        <p:spPr>
          <a:xfrm>
            <a:off x="755651" y="1545631"/>
            <a:ext cx="3576863" cy="1141439"/>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dirty="0">
                <a:solidFill>
                  <a:srgbClr val="003F7C"/>
                </a:solidFill>
                <a:latin typeface="Roboto" panose="02000000000000000000" pitchFamily="2" charset="0"/>
              </a:rPr>
              <a:t>A dream is a wish, a thought or hope that something will one day happen.</a:t>
            </a:r>
          </a:p>
        </p:txBody>
      </p:sp>
      <p:sp>
        <p:nvSpPr>
          <p:cNvPr id="3" name="Text Box">
            <a:extLst>
              <a:ext uri="{FF2B5EF4-FFF2-40B4-BE49-F238E27FC236}">
                <a16:creationId xmlns:a16="http://schemas.microsoft.com/office/drawing/2014/main" id="{1E03074F-7B6C-36B6-4E5F-F408DB483377}"/>
              </a:ext>
            </a:extLst>
          </p:cNvPr>
          <p:cNvSpPr/>
          <p:nvPr/>
        </p:nvSpPr>
        <p:spPr>
          <a:xfrm>
            <a:off x="4811485" y="1548319"/>
            <a:ext cx="3576863" cy="1141439"/>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dirty="0">
                <a:solidFill>
                  <a:srgbClr val="003F7C"/>
                </a:solidFill>
                <a:latin typeface="Roboto" panose="02000000000000000000" pitchFamily="2" charset="0"/>
              </a:rPr>
              <a:t>A goal is a well-planned idea of the future and needs hard work to happen.</a:t>
            </a:r>
          </a:p>
        </p:txBody>
      </p:sp>
      <p:pic>
        <p:nvPicPr>
          <p:cNvPr id="6" name="Picture 5" descr="A person in a red shirt pointing up&#10;&#10;Description automatically generated">
            <a:extLst>
              <a:ext uri="{FF2B5EF4-FFF2-40B4-BE49-F238E27FC236}">
                <a16:creationId xmlns:a16="http://schemas.microsoft.com/office/drawing/2014/main" id="{524729E1-FD16-505B-39CD-8321F318690B}"/>
              </a:ext>
            </a:extLst>
          </p:cNvPr>
          <p:cNvPicPr>
            <a:picLocks noChangeAspect="1"/>
          </p:cNvPicPr>
          <p:nvPr/>
        </p:nvPicPr>
        <p:blipFill rotWithShape="1">
          <a:blip r:embed="rId3"/>
          <a:srcRect b="14824"/>
          <a:stretch/>
        </p:blipFill>
        <p:spPr>
          <a:xfrm>
            <a:off x="755650" y="2993352"/>
            <a:ext cx="3577706" cy="2385137"/>
          </a:xfrm>
          <a:prstGeom prst="rect">
            <a:avLst/>
          </a:prstGeom>
          <a:ln w="19050">
            <a:solidFill>
              <a:srgbClr val="01649D"/>
            </a:solidFill>
          </a:ln>
        </p:spPr>
      </p:pic>
      <p:pic>
        <p:nvPicPr>
          <p:cNvPr id="8" name="Picture 7" descr="A person and person working on a computer&#10;&#10;Description automatically generated with medium confidence">
            <a:extLst>
              <a:ext uri="{FF2B5EF4-FFF2-40B4-BE49-F238E27FC236}">
                <a16:creationId xmlns:a16="http://schemas.microsoft.com/office/drawing/2014/main" id="{5AE69FAA-9FC5-F1FA-2473-6CE1F88C5C86}"/>
              </a:ext>
            </a:extLst>
          </p:cNvPr>
          <p:cNvPicPr>
            <a:picLocks noChangeAspect="1"/>
          </p:cNvPicPr>
          <p:nvPr/>
        </p:nvPicPr>
        <p:blipFill>
          <a:blip r:embed="rId4"/>
          <a:stretch>
            <a:fillRect/>
          </a:stretch>
        </p:blipFill>
        <p:spPr>
          <a:xfrm>
            <a:off x="4810644" y="2994388"/>
            <a:ext cx="3577706" cy="2385137"/>
          </a:xfrm>
          <a:prstGeom prst="rect">
            <a:avLst/>
          </a:prstGeom>
          <a:ln w="19050">
            <a:solidFill>
              <a:srgbClr val="01649D"/>
            </a:solidFill>
          </a:ln>
        </p:spPr>
      </p:pic>
    </p:spTree>
    <p:extLst>
      <p:ext uri="{BB962C8B-B14F-4D97-AF65-F5344CB8AC3E}">
        <p14:creationId xmlns:p14="http://schemas.microsoft.com/office/powerpoint/2010/main" val="209453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 name="Text Box">
            <a:extLst>
              <a:ext uri="{FF2B5EF4-FFF2-40B4-BE49-F238E27FC236}">
                <a16:creationId xmlns:a16="http://schemas.microsoft.com/office/drawing/2014/main" id="{1936A99E-F234-27D0-B830-4DC3808857F1}"/>
              </a:ext>
            </a:extLst>
          </p:cNvPr>
          <p:cNvSpPr/>
          <p:nvPr/>
        </p:nvSpPr>
        <p:spPr>
          <a:xfrm>
            <a:off x="755651" y="1806311"/>
            <a:ext cx="3576863" cy="710552"/>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sz="3200" b="1" dirty="0">
                <a:solidFill>
                  <a:srgbClr val="003F7C"/>
                </a:solidFill>
                <a:latin typeface="Roboto" panose="02000000000000000000" pitchFamily="2" charset="0"/>
              </a:rPr>
              <a:t>Set</a:t>
            </a:r>
            <a:r>
              <a:rPr lang="en-ZA" sz="3200" dirty="0">
                <a:solidFill>
                  <a:srgbClr val="003F7C"/>
                </a:solidFill>
                <a:latin typeface="Roboto" panose="02000000000000000000" pitchFamily="2" charset="0"/>
              </a:rPr>
              <a:t> a goal </a:t>
            </a:r>
          </a:p>
        </p:txBody>
      </p:sp>
      <p:sp>
        <p:nvSpPr>
          <p:cNvPr id="3" name="Text Box">
            <a:extLst>
              <a:ext uri="{FF2B5EF4-FFF2-40B4-BE49-F238E27FC236}">
                <a16:creationId xmlns:a16="http://schemas.microsoft.com/office/drawing/2014/main" id="{1E03074F-7B6C-36B6-4E5F-F408DB483377}"/>
              </a:ext>
            </a:extLst>
          </p:cNvPr>
          <p:cNvSpPr/>
          <p:nvPr/>
        </p:nvSpPr>
        <p:spPr>
          <a:xfrm>
            <a:off x="4811485" y="1808999"/>
            <a:ext cx="3576863" cy="710552"/>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sz="3200" b="1" dirty="0">
                <a:solidFill>
                  <a:srgbClr val="003F7C"/>
                </a:solidFill>
                <a:latin typeface="Roboto" panose="02000000000000000000" pitchFamily="2" charset="0"/>
              </a:rPr>
              <a:t>Achieve</a:t>
            </a:r>
            <a:r>
              <a:rPr lang="en-ZA" sz="3200" dirty="0">
                <a:solidFill>
                  <a:srgbClr val="003F7C"/>
                </a:solidFill>
                <a:latin typeface="Roboto" panose="02000000000000000000" pitchFamily="2" charset="0"/>
              </a:rPr>
              <a:t> a goal</a:t>
            </a:r>
          </a:p>
        </p:txBody>
      </p:sp>
      <p:pic>
        <p:nvPicPr>
          <p:cNvPr id="6" name="Picture 5">
            <a:extLst>
              <a:ext uri="{FF2B5EF4-FFF2-40B4-BE49-F238E27FC236}">
                <a16:creationId xmlns:a16="http://schemas.microsoft.com/office/drawing/2014/main" id="{524729E1-FD16-505B-39CD-8321F318690B}"/>
              </a:ext>
            </a:extLst>
          </p:cNvPr>
          <p:cNvPicPr>
            <a:picLocks noChangeAspect="1"/>
          </p:cNvPicPr>
          <p:nvPr/>
        </p:nvPicPr>
        <p:blipFill>
          <a:blip r:embed="rId3"/>
          <a:srcRect t="27778" b="27778"/>
          <a:stretch/>
        </p:blipFill>
        <p:spPr>
          <a:xfrm>
            <a:off x="755650" y="2830066"/>
            <a:ext cx="3577706" cy="2385137"/>
          </a:xfrm>
          <a:prstGeom prst="rect">
            <a:avLst/>
          </a:prstGeom>
          <a:ln w="19050">
            <a:solidFill>
              <a:srgbClr val="01649D"/>
            </a:solidFill>
          </a:ln>
        </p:spPr>
      </p:pic>
      <p:pic>
        <p:nvPicPr>
          <p:cNvPr id="8" name="Picture 7">
            <a:extLst>
              <a:ext uri="{FF2B5EF4-FFF2-40B4-BE49-F238E27FC236}">
                <a16:creationId xmlns:a16="http://schemas.microsoft.com/office/drawing/2014/main" id="{5AE69FAA-9FC5-F1FA-2473-6CE1F88C5C86}"/>
              </a:ext>
            </a:extLst>
          </p:cNvPr>
          <p:cNvPicPr>
            <a:picLocks noChangeAspect="1"/>
          </p:cNvPicPr>
          <p:nvPr/>
        </p:nvPicPr>
        <p:blipFill>
          <a:blip r:embed="rId4"/>
          <a:srcRect/>
          <a:stretch/>
        </p:blipFill>
        <p:spPr>
          <a:xfrm>
            <a:off x="4810644" y="2831102"/>
            <a:ext cx="3577705" cy="2385137"/>
          </a:xfrm>
          <a:prstGeom prst="rect">
            <a:avLst/>
          </a:prstGeom>
          <a:ln w="19050">
            <a:solidFill>
              <a:srgbClr val="01649D"/>
            </a:solidFill>
          </a:ln>
        </p:spPr>
      </p:pic>
    </p:spTree>
    <p:extLst>
      <p:ext uri="{BB962C8B-B14F-4D97-AF65-F5344CB8AC3E}">
        <p14:creationId xmlns:p14="http://schemas.microsoft.com/office/powerpoint/2010/main" val="8139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Google Shape;93;p3"/>
          <p:cNvSpPr/>
          <p:nvPr/>
        </p:nvSpPr>
        <p:spPr>
          <a:xfrm>
            <a:off x="560717" y="561484"/>
            <a:ext cx="8022565" cy="909631"/>
          </a:xfrm>
          <a:prstGeom prst="rect">
            <a:avLst/>
          </a:prstGeom>
          <a:solidFill>
            <a:srgbClr val="01649D"/>
          </a:solidFill>
          <a:ln>
            <a:noFill/>
          </a:ln>
        </p:spPr>
        <p:txBody>
          <a:bodyPr spcFirstLastPara="1" wrap="square" lIns="108000" tIns="108000" rIns="108000" bIns="108000" anchor="ctr" anchorCtr="0">
            <a:noAutofit/>
          </a:bodyPr>
          <a:lstStyle/>
          <a:p>
            <a:r>
              <a:rPr lang="en-GB" sz="2600" b="1" dirty="0">
                <a:solidFill>
                  <a:schemeClr val="lt1"/>
                </a:solidFill>
                <a:latin typeface="Roboto"/>
                <a:ea typeface="Roboto"/>
                <a:cs typeface="Roboto"/>
                <a:sym typeface="Roboto"/>
              </a:rPr>
              <a:t>Match each sentence to the sentence that has the same meaning.</a:t>
            </a:r>
          </a:p>
        </p:txBody>
      </p:sp>
      <p:sp>
        <p:nvSpPr>
          <p:cNvPr id="2" name="Text Box">
            <a:extLst>
              <a:ext uri="{FF2B5EF4-FFF2-40B4-BE49-F238E27FC236}">
                <a16:creationId xmlns:a16="http://schemas.microsoft.com/office/drawing/2014/main" id="{1936A99E-F234-27D0-B830-4DC3808857F1}"/>
              </a:ext>
            </a:extLst>
          </p:cNvPr>
          <p:cNvSpPr/>
          <p:nvPr/>
        </p:nvSpPr>
        <p:spPr>
          <a:xfrm>
            <a:off x="1278164" y="2015706"/>
            <a:ext cx="2172606"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b="1" dirty="0">
                <a:solidFill>
                  <a:srgbClr val="003F7C"/>
                </a:solidFill>
                <a:latin typeface="Roboto" panose="02000000000000000000" pitchFamily="2" charset="0"/>
              </a:rPr>
              <a:t>Set</a:t>
            </a:r>
            <a:r>
              <a:rPr lang="en-ZA" sz="2000" dirty="0">
                <a:solidFill>
                  <a:srgbClr val="003F7C"/>
                </a:solidFill>
                <a:latin typeface="Roboto" panose="02000000000000000000" pitchFamily="2" charset="0"/>
              </a:rPr>
              <a:t> a goal.</a:t>
            </a:r>
          </a:p>
        </p:txBody>
      </p:sp>
      <p:sp>
        <p:nvSpPr>
          <p:cNvPr id="3" name="Text Box">
            <a:extLst>
              <a:ext uri="{FF2B5EF4-FFF2-40B4-BE49-F238E27FC236}">
                <a16:creationId xmlns:a16="http://schemas.microsoft.com/office/drawing/2014/main" id="{1E03074F-7B6C-36B6-4E5F-F408DB483377}"/>
              </a:ext>
            </a:extLst>
          </p:cNvPr>
          <p:cNvSpPr/>
          <p:nvPr/>
        </p:nvSpPr>
        <p:spPr>
          <a:xfrm>
            <a:off x="1278163" y="3086181"/>
            <a:ext cx="2172606"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b="1" dirty="0">
                <a:solidFill>
                  <a:srgbClr val="003F7C"/>
                </a:solidFill>
                <a:latin typeface="Roboto" panose="02000000000000000000" pitchFamily="2" charset="0"/>
              </a:rPr>
              <a:t>Achieve</a:t>
            </a:r>
            <a:r>
              <a:rPr lang="en-ZA" sz="2000" dirty="0">
                <a:solidFill>
                  <a:srgbClr val="003F7C"/>
                </a:solidFill>
                <a:latin typeface="Roboto" panose="02000000000000000000" pitchFamily="2" charset="0"/>
              </a:rPr>
              <a:t> a goal.</a:t>
            </a:r>
          </a:p>
        </p:txBody>
      </p:sp>
      <p:sp>
        <p:nvSpPr>
          <p:cNvPr id="5" name="Oval 4">
            <a:extLst>
              <a:ext uri="{FF2B5EF4-FFF2-40B4-BE49-F238E27FC236}">
                <a16:creationId xmlns:a16="http://schemas.microsoft.com/office/drawing/2014/main" id="{71F0B04C-9008-3C8A-7DEF-F2D2EF026BEF}"/>
              </a:ext>
            </a:extLst>
          </p:cNvPr>
          <p:cNvSpPr/>
          <p:nvPr/>
        </p:nvSpPr>
        <p:spPr>
          <a:xfrm>
            <a:off x="746176" y="2056417"/>
            <a:ext cx="444465" cy="444465"/>
          </a:xfrm>
          <a:prstGeom prst="ellipse">
            <a:avLst/>
          </a:prstGeom>
          <a:solidFill>
            <a:srgbClr val="0164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A</a:t>
            </a:r>
          </a:p>
        </p:txBody>
      </p:sp>
      <p:sp>
        <p:nvSpPr>
          <p:cNvPr id="6" name="Oval 5">
            <a:extLst>
              <a:ext uri="{FF2B5EF4-FFF2-40B4-BE49-F238E27FC236}">
                <a16:creationId xmlns:a16="http://schemas.microsoft.com/office/drawing/2014/main" id="{35255BBF-9082-08A8-8C1F-18C97B810EAE}"/>
              </a:ext>
            </a:extLst>
          </p:cNvPr>
          <p:cNvSpPr/>
          <p:nvPr/>
        </p:nvSpPr>
        <p:spPr>
          <a:xfrm>
            <a:off x="746176" y="3126892"/>
            <a:ext cx="444465" cy="444465"/>
          </a:xfrm>
          <a:prstGeom prst="ellipse">
            <a:avLst/>
          </a:prstGeom>
          <a:solidFill>
            <a:srgbClr val="0164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B</a:t>
            </a:r>
          </a:p>
        </p:txBody>
      </p:sp>
      <p:sp>
        <p:nvSpPr>
          <p:cNvPr id="7" name="Text Box">
            <a:extLst>
              <a:ext uri="{FF2B5EF4-FFF2-40B4-BE49-F238E27FC236}">
                <a16:creationId xmlns:a16="http://schemas.microsoft.com/office/drawing/2014/main" id="{0B6DB14F-0DCE-4851-BB12-0C04BE2A62E1}"/>
              </a:ext>
            </a:extLst>
          </p:cNvPr>
          <p:cNvSpPr/>
          <p:nvPr/>
        </p:nvSpPr>
        <p:spPr>
          <a:xfrm>
            <a:off x="5453744" y="2015706"/>
            <a:ext cx="2412093"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b="1" dirty="0">
                <a:solidFill>
                  <a:srgbClr val="003F7C"/>
                </a:solidFill>
                <a:latin typeface="Roboto" panose="02000000000000000000" pitchFamily="2" charset="0"/>
              </a:rPr>
              <a:t>Accomplish</a:t>
            </a:r>
            <a:r>
              <a:rPr lang="en-ZA" sz="2000" dirty="0">
                <a:solidFill>
                  <a:srgbClr val="003F7C"/>
                </a:solidFill>
                <a:latin typeface="Roboto" panose="02000000000000000000" pitchFamily="2" charset="0"/>
              </a:rPr>
              <a:t> a goal.</a:t>
            </a:r>
          </a:p>
        </p:txBody>
      </p:sp>
      <p:sp>
        <p:nvSpPr>
          <p:cNvPr id="8" name="Text Box">
            <a:extLst>
              <a:ext uri="{FF2B5EF4-FFF2-40B4-BE49-F238E27FC236}">
                <a16:creationId xmlns:a16="http://schemas.microsoft.com/office/drawing/2014/main" id="{7F87708C-BA36-6005-E78B-233553942C10}"/>
              </a:ext>
            </a:extLst>
          </p:cNvPr>
          <p:cNvSpPr/>
          <p:nvPr/>
        </p:nvSpPr>
        <p:spPr>
          <a:xfrm>
            <a:off x="5453743" y="3086181"/>
            <a:ext cx="2412093"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b="1" dirty="0">
                <a:solidFill>
                  <a:srgbClr val="003F7C"/>
                </a:solidFill>
                <a:latin typeface="Roboto" panose="02000000000000000000" pitchFamily="2" charset="0"/>
              </a:rPr>
              <a:t>Make</a:t>
            </a:r>
            <a:r>
              <a:rPr lang="en-ZA" sz="2000" dirty="0">
                <a:solidFill>
                  <a:srgbClr val="003F7C"/>
                </a:solidFill>
                <a:latin typeface="Roboto" panose="02000000000000000000" pitchFamily="2" charset="0"/>
              </a:rPr>
              <a:t> a goal.</a:t>
            </a:r>
          </a:p>
        </p:txBody>
      </p:sp>
      <p:sp>
        <p:nvSpPr>
          <p:cNvPr id="9" name="Oval 8">
            <a:extLst>
              <a:ext uri="{FF2B5EF4-FFF2-40B4-BE49-F238E27FC236}">
                <a16:creationId xmlns:a16="http://schemas.microsoft.com/office/drawing/2014/main" id="{0F6ECB85-565E-334C-B006-280771A6C289}"/>
              </a:ext>
            </a:extLst>
          </p:cNvPr>
          <p:cNvSpPr/>
          <p:nvPr/>
        </p:nvSpPr>
        <p:spPr>
          <a:xfrm>
            <a:off x="7953359" y="2056417"/>
            <a:ext cx="444465" cy="444465"/>
          </a:xfrm>
          <a:prstGeom prst="ellipse">
            <a:avLst/>
          </a:prstGeom>
          <a:solidFill>
            <a:srgbClr val="0164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1</a:t>
            </a:r>
          </a:p>
        </p:txBody>
      </p:sp>
      <p:sp>
        <p:nvSpPr>
          <p:cNvPr id="10" name="Oval 9">
            <a:extLst>
              <a:ext uri="{FF2B5EF4-FFF2-40B4-BE49-F238E27FC236}">
                <a16:creationId xmlns:a16="http://schemas.microsoft.com/office/drawing/2014/main" id="{C96B9DD5-34C2-0DE9-1CF6-F6619B33DF9A}"/>
              </a:ext>
            </a:extLst>
          </p:cNvPr>
          <p:cNvSpPr/>
          <p:nvPr/>
        </p:nvSpPr>
        <p:spPr>
          <a:xfrm>
            <a:off x="7953359" y="3126892"/>
            <a:ext cx="444465" cy="444465"/>
          </a:xfrm>
          <a:prstGeom prst="ellipse">
            <a:avLst/>
          </a:prstGeom>
          <a:solidFill>
            <a:srgbClr val="0164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2</a:t>
            </a:r>
          </a:p>
        </p:txBody>
      </p:sp>
      <p:cxnSp>
        <p:nvCxnSpPr>
          <p:cNvPr id="11" name="Google Shape;160;p25">
            <a:extLst>
              <a:ext uri="{FF2B5EF4-FFF2-40B4-BE49-F238E27FC236}">
                <a16:creationId xmlns:a16="http://schemas.microsoft.com/office/drawing/2014/main" id="{E7BB89C7-35BF-BC43-B1C8-5EF7FC229047}"/>
              </a:ext>
            </a:extLst>
          </p:cNvPr>
          <p:cNvCxnSpPr>
            <a:cxnSpLocks/>
            <a:stCxn id="2" idx="3"/>
            <a:endCxn id="8" idx="1"/>
          </p:cNvCxnSpPr>
          <p:nvPr/>
        </p:nvCxnSpPr>
        <p:spPr>
          <a:xfrm>
            <a:off x="3450770" y="2278649"/>
            <a:ext cx="2002973" cy="1070475"/>
          </a:xfrm>
          <a:prstGeom prst="straightConnector1">
            <a:avLst/>
          </a:prstGeom>
          <a:noFill/>
          <a:ln w="25400" cap="flat" cmpd="sng">
            <a:solidFill>
              <a:srgbClr val="F9B000"/>
            </a:solidFill>
            <a:prstDash val="solid"/>
            <a:round/>
            <a:headEnd type="oval" w="lg" len="lg"/>
            <a:tailEnd type="oval" w="lg" len="lg"/>
          </a:ln>
        </p:spPr>
      </p:cxnSp>
      <p:cxnSp>
        <p:nvCxnSpPr>
          <p:cNvPr id="14" name="Google Shape;160;p25">
            <a:extLst>
              <a:ext uri="{FF2B5EF4-FFF2-40B4-BE49-F238E27FC236}">
                <a16:creationId xmlns:a16="http://schemas.microsoft.com/office/drawing/2014/main" id="{499EE7F0-2400-7C93-30F1-62A47702080B}"/>
              </a:ext>
            </a:extLst>
          </p:cNvPr>
          <p:cNvCxnSpPr>
            <a:cxnSpLocks/>
            <a:stCxn id="3" idx="3"/>
            <a:endCxn id="7" idx="1"/>
          </p:cNvCxnSpPr>
          <p:nvPr/>
        </p:nvCxnSpPr>
        <p:spPr>
          <a:xfrm flipV="1">
            <a:off x="3450769" y="2278649"/>
            <a:ext cx="2002975" cy="1070475"/>
          </a:xfrm>
          <a:prstGeom prst="straightConnector1">
            <a:avLst/>
          </a:prstGeom>
          <a:noFill/>
          <a:ln w="25400" cap="flat" cmpd="sng">
            <a:solidFill>
              <a:srgbClr val="F9B000"/>
            </a:solidFill>
            <a:prstDash val="solid"/>
            <a:round/>
            <a:headEnd type="oval" w="lg" len="lg"/>
            <a:tailEnd type="oval" w="lg" len="lg"/>
          </a:ln>
        </p:spPr>
      </p:cxnSp>
    </p:spTree>
    <p:extLst>
      <p:ext uri="{BB962C8B-B14F-4D97-AF65-F5344CB8AC3E}">
        <p14:creationId xmlns:p14="http://schemas.microsoft.com/office/powerpoint/2010/main" val="202102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Google Shape;93;p3"/>
          <p:cNvSpPr/>
          <p:nvPr/>
        </p:nvSpPr>
        <p:spPr>
          <a:xfrm>
            <a:off x="560717" y="561485"/>
            <a:ext cx="8022565" cy="676828"/>
          </a:xfrm>
          <a:prstGeom prst="rect">
            <a:avLst/>
          </a:prstGeom>
          <a:solidFill>
            <a:srgbClr val="01649D"/>
          </a:solidFill>
          <a:ln>
            <a:noFill/>
          </a:ln>
        </p:spPr>
        <p:txBody>
          <a:bodyPr spcFirstLastPara="1" wrap="square" lIns="108000" tIns="108000" rIns="108000" bIns="108000" anchor="ctr" anchorCtr="0">
            <a:noAutofit/>
          </a:bodyPr>
          <a:lstStyle/>
          <a:p>
            <a:r>
              <a:rPr lang="en-GB" sz="2800" b="1" dirty="0">
                <a:solidFill>
                  <a:schemeClr val="lt1"/>
                </a:solidFill>
                <a:latin typeface="Roboto"/>
                <a:ea typeface="Roboto"/>
                <a:cs typeface="Roboto"/>
                <a:sym typeface="Roboto"/>
              </a:rPr>
              <a:t>Set a goal</a:t>
            </a:r>
          </a:p>
        </p:txBody>
      </p:sp>
      <p:sp>
        <p:nvSpPr>
          <p:cNvPr id="2" name="Text Box">
            <a:extLst>
              <a:ext uri="{FF2B5EF4-FFF2-40B4-BE49-F238E27FC236}">
                <a16:creationId xmlns:a16="http://schemas.microsoft.com/office/drawing/2014/main" id="{1936A99E-F234-27D0-B830-4DC3808857F1}"/>
              </a:ext>
            </a:extLst>
          </p:cNvPr>
          <p:cNvSpPr/>
          <p:nvPr/>
        </p:nvSpPr>
        <p:spPr>
          <a:xfrm>
            <a:off x="755650" y="2481911"/>
            <a:ext cx="7632699"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u="sng" dirty="0">
                <a:solidFill>
                  <a:srgbClr val="003F7C"/>
                </a:solidFill>
                <a:latin typeface="Roboto" panose="02000000000000000000" pitchFamily="2" charset="0"/>
              </a:rPr>
              <a:t>               </a:t>
            </a:r>
            <a:r>
              <a:rPr lang="en-ZA" sz="2000" dirty="0">
                <a:solidFill>
                  <a:srgbClr val="003F7C"/>
                </a:solidFill>
                <a:latin typeface="Roboto" panose="02000000000000000000" pitchFamily="2" charset="0"/>
              </a:rPr>
              <a:t> do you want to achieve?</a:t>
            </a:r>
          </a:p>
        </p:txBody>
      </p:sp>
      <p:sp>
        <p:nvSpPr>
          <p:cNvPr id="3" name="Text Box">
            <a:extLst>
              <a:ext uri="{FF2B5EF4-FFF2-40B4-BE49-F238E27FC236}">
                <a16:creationId xmlns:a16="http://schemas.microsoft.com/office/drawing/2014/main" id="{1E03074F-7B6C-36B6-4E5F-F408DB483377}"/>
              </a:ext>
            </a:extLst>
          </p:cNvPr>
          <p:cNvSpPr/>
          <p:nvPr/>
        </p:nvSpPr>
        <p:spPr>
          <a:xfrm>
            <a:off x="755649" y="3139654"/>
            <a:ext cx="7632699"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u="sng" dirty="0">
                <a:solidFill>
                  <a:srgbClr val="003F7C"/>
                </a:solidFill>
                <a:latin typeface="Roboto" panose="02000000000000000000" pitchFamily="2" charset="0"/>
              </a:rPr>
              <a:t>               </a:t>
            </a:r>
            <a:r>
              <a:rPr lang="en-ZA" sz="2000" dirty="0">
                <a:solidFill>
                  <a:srgbClr val="003F7C"/>
                </a:solidFill>
                <a:latin typeface="Roboto" panose="02000000000000000000" pitchFamily="2" charset="0"/>
              </a:rPr>
              <a:t> can help you accomplish the goal?</a:t>
            </a:r>
          </a:p>
        </p:txBody>
      </p:sp>
      <p:sp>
        <p:nvSpPr>
          <p:cNvPr id="4" name="Text Box">
            <a:extLst>
              <a:ext uri="{FF2B5EF4-FFF2-40B4-BE49-F238E27FC236}">
                <a16:creationId xmlns:a16="http://schemas.microsoft.com/office/drawing/2014/main" id="{66922F77-8FB1-7108-32FF-D84AC7DDA3CB}"/>
              </a:ext>
            </a:extLst>
          </p:cNvPr>
          <p:cNvSpPr/>
          <p:nvPr/>
        </p:nvSpPr>
        <p:spPr>
          <a:xfrm>
            <a:off x="755649" y="3797397"/>
            <a:ext cx="7632699"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u="sng" dirty="0">
                <a:solidFill>
                  <a:srgbClr val="003F7C"/>
                </a:solidFill>
                <a:latin typeface="Roboto" panose="02000000000000000000" pitchFamily="2" charset="0"/>
              </a:rPr>
              <a:t>               </a:t>
            </a:r>
            <a:r>
              <a:rPr lang="en-ZA" sz="2000" dirty="0">
                <a:solidFill>
                  <a:srgbClr val="003F7C"/>
                </a:solidFill>
                <a:latin typeface="Roboto" panose="02000000000000000000" pitchFamily="2" charset="0"/>
              </a:rPr>
              <a:t> will you work on your goal?</a:t>
            </a:r>
          </a:p>
        </p:txBody>
      </p:sp>
      <p:sp>
        <p:nvSpPr>
          <p:cNvPr id="6" name="TextBox 5">
            <a:extLst>
              <a:ext uri="{FF2B5EF4-FFF2-40B4-BE49-F238E27FC236}">
                <a16:creationId xmlns:a16="http://schemas.microsoft.com/office/drawing/2014/main" id="{55F6570F-212D-BB03-218C-2B78B69E62D0}"/>
              </a:ext>
            </a:extLst>
          </p:cNvPr>
          <p:cNvSpPr txBox="1"/>
          <p:nvPr/>
        </p:nvSpPr>
        <p:spPr>
          <a:xfrm>
            <a:off x="755649" y="1370170"/>
            <a:ext cx="7632699" cy="307777"/>
          </a:xfrm>
          <a:prstGeom prst="rect">
            <a:avLst/>
          </a:prstGeom>
          <a:noFill/>
        </p:spPr>
        <p:txBody>
          <a:bodyPr wrap="square" lIns="0" tIns="0" rIns="0" bIns="0">
            <a:spAutoFit/>
          </a:bodyPr>
          <a:lstStyle/>
          <a:p>
            <a:r>
              <a:rPr lang="en-US" sz="2000" dirty="0">
                <a:solidFill>
                  <a:srgbClr val="003F7C"/>
                </a:solidFill>
                <a:latin typeface="Roboto" panose="02000000000000000000" pitchFamily="2" charset="0"/>
                <a:ea typeface="Roboto" panose="02000000000000000000" pitchFamily="2" charset="0"/>
                <a:cs typeface="Roboto" panose="02000000000000000000" pitchFamily="2" charset="0"/>
              </a:rPr>
              <a:t>Complete the sentences with the correct question word.</a:t>
            </a:r>
          </a:p>
        </p:txBody>
      </p:sp>
      <p:sp>
        <p:nvSpPr>
          <p:cNvPr id="7" name="Text Box">
            <a:extLst>
              <a:ext uri="{FF2B5EF4-FFF2-40B4-BE49-F238E27FC236}">
                <a16:creationId xmlns:a16="http://schemas.microsoft.com/office/drawing/2014/main" id="{16A20B70-5C58-BBB8-9EBC-4F8856171179}"/>
              </a:ext>
            </a:extLst>
          </p:cNvPr>
          <p:cNvSpPr/>
          <p:nvPr/>
        </p:nvSpPr>
        <p:spPr>
          <a:xfrm>
            <a:off x="755650" y="4455140"/>
            <a:ext cx="7632699"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u="sng" dirty="0">
                <a:solidFill>
                  <a:srgbClr val="003F7C"/>
                </a:solidFill>
                <a:latin typeface="Roboto" panose="02000000000000000000" pitchFamily="2" charset="0"/>
              </a:rPr>
              <a:t>               </a:t>
            </a:r>
            <a:r>
              <a:rPr lang="en-ZA" sz="2000" dirty="0">
                <a:solidFill>
                  <a:srgbClr val="003F7C"/>
                </a:solidFill>
                <a:latin typeface="Roboto" panose="02000000000000000000" pitchFamily="2" charset="0"/>
              </a:rPr>
              <a:t> will you achieve your goal i.e. date?</a:t>
            </a:r>
          </a:p>
        </p:txBody>
      </p:sp>
      <p:sp>
        <p:nvSpPr>
          <p:cNvPr id="8" name="Text Box">
            <a:extLst>
              <a:ext uri="{FF2B5EF4-FFF2-40B4-BE49-F238E27FC236}">
                <a16:creationId xmlns:a16="http://schemas.microsoft.com/office/drawing/2014/main" id="{95EF67AD-E164-8B1B-0422-9BD64F731541}"/>
              </a:ext>
            </a:extLst>
          </p:cNvPr>
          <p:cNvSpPr/>
          <p:nvPr/>
        </p:nvSpPr>
        <p:spPr>
          <a:xfrm>
            <a:off x="755649" y="5112883"/>
            <a:ext cx="7632699"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u="sng" dirty="0">
                <a:solidFill>
                  <a:srgbClr val="003F7C"/>
                </a:solidFill>
                <a:latin typeface="Roboto" panose="02000000000000000000" pitchFamily="2" charset="0"/>
              </a:rPr>
              <a:t>               </a:t>
            </a:r>
            <a:r>
              <a:rPr lang="en-ZA" sz="2000" dirty="0">
                <a:solidFill>
                  <a:srgbClr val="003F7C"/>
                </a:solidFill>
                <a:latin typeface="Roboto" panose="02000000000000000000" pitchFamily="2" charset="0"/>
              </a:rPr>
              <a:t> is it important to accomplish your goal?</a:t>
            </a:r>
          </a:p>
        </p:txBody>
      </p:sp>
      <p:sp>
        <p:nvSpPr>
          <p:cNvPr id="9" name="Text Box">
            <a:extLst>
              <a:ext uri="{FF2B5EF4-FFF2-40B4-BE49-F238E27FC236}">
                <a16:creationId xmlns:a16="http://schemas.microsoft.com/office/drawing/2014/main" id="{BBE5699F-4ECA-7ECD-06E3-D0365DB9739A}"/>
              </a:ext>
            </a:extLst>
          </p:cNvPr>
          <p:cNvSpPr/>
          <p:nvPr/>
        </p:nvSpPr>
        <p:spPr>
          <a:xfrm>
            <a:off x="755649" y="5770629"/>
            <a:ext cx="7632699"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u="sng" dirty="0">
                <a:solidFill>
                  <a:srgbClr val="003F7C"/>
                </a:solidFill>
                <a:latin typeface="Roboto" panose="02000000000000000000" pitchFamily="2" charset="0"/>
              </a:rPr>
              <a:t>               </a:t>
            </a:r>
            <a:r>
              <a:rPr lang="en-ZA" sz="2000" dirty="0">
                <a:solidFill>
                  <a:srgbClr val="003F7C"/>
                </a:solidFill>
                <a:latin typeface="Roboto" panose="02000000000000000000" pitchFamily="2" charset="0"/>
              </a:rPr>
              <a:t> will you achieve this goal </a:t>
            </a:r>
            <a:r>
              <a:rPr lang="en-ZA" sz="2000" dirty="0" err="1">
                <a:solidFill>
                  <a:srgbClr val="003F7C"/>
                </a:solidFill>
                <a:latin typeface="Roboto" panose="02000000000000000000" pitchFamily="2" charset="0"/>
              </a:rPr>
              <a:t>i.e</a:t>
            </a:r>
            <a:r>
              <a:rPr lang="en-ZA" sz="2000" dirty="0">
                <a:solidFill>
                  <a:srgbClr val="003F7C"/>
                </a:solidFill>
                <a:latin typeface="Roboto" panose="02000000000000000000" pitchFamily="2" charset="0"/>
              </a:rPr>
              <a:t> method?</a:t>
            </a:r>
          </a:p>
        </p:txBody>
      </p:sp>
      <p:graphicFrame>
        <p:nvGraphicFramePr>
          <p:cNvPr id="10" name="Table 6">
            <a:extLst>
              <a:ext uri="{FF2B5EF4-FFF2-40B4-BE49-F238E27FC236}">
                <a16:creationId xmlns:a16="http://schemas.microsoft.com/office/drawing/2014/main" id="{A9035163-C1E7-E61D-F20F-D0125C6E0186}"/>
              </a:ext>
            </a:extLst>
          </p:cNvPr>
          <p:cNvGraphicFramePr>
            <a:graphicFrameLocks noGrp="1"/>
          </p:cNvGraphicFramePr>
          <p:nvPr>
            <p:extLst>
              <p:ext uri="{D42A27DB-BD31-4B8C-83A1-F6EECF244321}">
                <p14:modId xmlns:p14="http://schemas.microsoft.com/office/powerpoint/2010/main" val="1673453765"/>
              </p:ext>
            </p:extLst>
          </p:nvPr>
        </p:nvGraphicFramePr>
        <p:xfrm>
          <a:off x="755648" y="1809804"/>
          <a:ext cx="7632702" cy="540250"/>
        </p:xfrm>
        <a:graphic>
          <a:graphicData uri="http://schemas.openxmlformats.org/drawingml/2006/table">
            <a:tbl>
              <a:tblPr firstRow="1" bandRow="1">
                <a:tableStyleId>{5C22544A-7EE6-4342-B048-85BDC9FD1C3A}</a:tableStyleId>
              </a:tblPr>
              <a:tblGrid>
                <a:gridCol w="1272117">
                  <a:extLst>
                    <a:ext uri="{9D8B030D-6E8A-4147-A177-3AD203B41FA5}">
                      <a16:colId xmlns:a16="http://schemas.microsoft.com/office/drawing/2014/main" val="387067161"/>
                    </a:ext>
                  </a:extLst>
                </a:gridCol>
                <a:gridCol w="1272117">
                  <a:extLst>
                    <a:ext uri="{9D8B030D-6E8A-4147-A177-3AD203B41FA5}">
                      <a16:colId xmlns:a16="http://schemas.microsoft.com/office/drawing/2014/main" val="2235672242"/>
                    </a:ext>
                  </a:extLst>
                </a:gridCol>
                <a:gridCol w="1272117">
                  <a:extLst>
                    <a:ext uri="{9D8B030D-6E8A-4147-A177-3AD203B41FA5}">
                      <a16:colId xmlns:a16="http://schemas.microsoft.com/office/drawing/2014/main" val="2967878824"/>
                    </a:ext>
                  </a:extLst>
                </a:gridCol>
                <a:gridCol w="1272117">
                  <a:extLst>
                    <a:ext uri="{9D8B030D-6E8A-4147-A177-3AD203B41FA5}">
                      <a16:colId xmlns:a16="http://schemas.microsoft.com/office/drawing/2014/main" val="530358405"/>
                    </a:ext>
                  </a:extLst>
                </a:gridCol>
                <a:gridCol w="1272117">
                  <a:extLst>
                    <a:ext uri="{9D8B030D-6E8A-4147-A177-3AD203B41FA5}">
                      <a16:colId xmlns:a16="http://schemas.microsoft.com/office/drawing/2014/main" val="1712479329"/>
                    </a:ext>
                  </a:extLst>
                </a:gridCol>
                <a:gridCol w="1272117">
                  <a:extLst>
                    <a:ext uri="{9D8B030D-6E8A-4147-A177-3AD203B41FA5}">
                      <a16:colId xmlns:a16="http://schemas.microsoft.com/office/drawing/2014/main" val="1448692818"/>
                    </a:ext>
                  </a:extLst>
                </a:gridCol>
              </a:tblGrid>
              <a:tr h="540250">
                <a:tc>
                  <a:txBody>
                    <a:bodyPr/>
                    <a:lstStyle/>
                    <a:p>
                      <a:pPr algn="ctr"/>
                      <a:r>
                        <a:rPr lang="en-US" sz="2000" b="1" i="0" dirty="0">
                          <a:solidFill>
                            <a:srgbClr val="003F7C"/>
                          </a:solidFill>
                          <a:latin typeface="Roboto" panose="02000000000000000000" pitchFamily="2" charset="0"/>
                          <a:ea typeface="Roboto" panose="02000000000000000000" pitchFamily="2" charset="0"/>
                          <a:cs typeface="Roboto" panose="02000000000000000000" pitchFamily="2" charset="0"/>
                        </a:rPr>
                        <a:t>Where</a:t>
                      </a:r>
                    </a:p>
                  </a:txBody>
                  <a:tcPr anchor="ctr">
                    <a:solidFill>
                      <a:srgbClr val="90C8E6"/>
                    </a:solidFill>
                  </a:tcPr>
                </a:tc>
                <a:tc>
                  <a:txBody>
                    <a:bodyPr/>
                    <a:lstStyle/>
                    <a:p>
                      <a:pPr algn="ctr"/>
                      <a:r>
                        <a:rPr lang="en-US" sz="2000" b="1" i="0" dirty="0">
                          <a:solidFill>
                            <a:srgbClr val="003F7C"/>
                          </a:solidFill>
                          <a:latin typeface="Roboto" panose="02000000000000000000" pitchFamily="2" charset="0"/>
                          <a:ea typeface="Roboto" panose="02000000000000000000" pitchFamily="2" charset="0"/>
                          <a:cs typeface="Roboto" panose="02000000000000000000" pitchFamily="2" charset="0"/>
                        </a:rPr>
                        <a:t>When</a:t>
                      </a:r>
                    </a:p>
                  </a:txBody>
                  <a:tcPr anchor="ctr">
                    <a:solidFill>
                      <a:srgbClr val="90C8E6"/>
                    </a:solidFill>
                  </a:tcPr>
                </a:tc>
                <a:tc>
                  <a:txBody>
                    <a:bodyPr/>
                    <a:lstStyle/>
                    <a:p>
                      <a:pPr algn="ctr"/>
                      <a:r>
                        <a:rPr lang="en-US" sz="2000" b="1" i="0" dirty="0">
                          <a:solidFill>
                            <a:srgbClr val="003F7C"/>
                          </a:solidFill>
                          <a:latin typeface="Roboto" panose="02000000000000000000" pitchFamily="2" charset="0"/>
                          <a:ea typeface="Roboto" panose="02000000000000000000" pitchFamily="2" charset="0"/>
                          <a:cs typeface="Roboto" panose="02000000000000000000" pitchFamily="2" charset="0"/>
                        </a:rPr>
                        <a:t>What</a:t>
                      </a:r>
                    </a:p>
                  </a:txBody>
                  <a:tcPr anchor="ctr">
                    <a:solidFill>
                      <a:srgbClr val="90C8E6"/>
                    </a:solidFill>
                  </a:tcPr>
                </a:tc>
                <a:tc>
                  <a:txBody>
                    <a:bodyPr/>
                    <a:lstStyle/>
                    <a:p>
                      <a:pPr algn="ctr"/>
                      <a:r>
                        <a:rPr lang="en-US" sz="2000" b="1" i="0" dirty="0">
                          <a:solidFill>
                            <a:srgbClr val="003F7C"/>
                          </a:solidFill>
                          <a:latin typeface="Roboto" panose="02000000000000000000" pitchFamily="2" charset="0"/>
                          <a:ea typeface="Roboto" panose="02000000000000000000" pitchFamily="2" charset="0"/>
                          <a:cs typeface="Roboto" panose="02000000000000000000" pitchFamily="2" charset="0"/>
                        </a:rPr>
                        <a:t>Who</a:t>
                      </a:r>
                    </a:p>
                  </a:txBody>
                  <a:tcPr anchor="ctr">
                    <a:solidFill>
                      <a:srgbClr val="90C8E6"/>
                    </a:solidFill>
                  </a:tcPr>
                </a:tc>
                <a:tc>
                  <a:txBody>
                    <a:bodyPr/>
                    <a:lstStyle/>
                    <a:p>
                      <a:pPr algn="ctr"/>
                      <a:r>
                        <a:rPr lang="en-US" sz="2000" b="1" i="0" dirty="0">
                          <a:solidFill>
                            <a:srgbClr val="003F7C"/>
                          </a:solidFill>
                          <a:latin typeface="Roboto" panose="02000000000000000000" pitchFamily="2" charset="0"/>
                          <a:ea typeface="Roboto" panose="02000000000000000000" pitchFamily="2" charset="0"/>
                          <a:cs typeface="Roboto" panose="02000000000000000000" pitchFamily="2" charset="0"/>
                        </a:rPr>
                        <a:t>Why</a:t>
                      </a:r>
                    </a:p>
                  </a:txBody>
                  <a:tcPr anchor="ctr">
                    <a:solidFill>
                      <a:srgbClr val="90C8E6"/>
                    </a:solidFill>
                  </a:tcPr>
                </a:tc>
                <a:tc>
                  <a:txBody>
                    <a:bodyPr/>
                    <a:lstStyle/>
                    <a:p>
                      <a:pPr algn="ctr"/>
                      <a:r>
                        <a:rPr lang="en-US" sz="2000" b="1" i="0" dirty="0">
                          <a:solidFill>
                            <a:srgbClr val="003F7C"/>
                          </a:solidFill>
                          <a:latin typeface="Roboto" panose="02000000000000000000" pitchFamily="2" charset="0"/>
                          <a:ea typeface="Roboto" panose="02000000000000000000" pitchFamily="2" charset="0"/>
                          <a:cs typeface="Roboto" panose="02000000000000000000" pitchFamily="2" charset="0"/>
                        </a:rPr>
                        <a:t>How</a:t>
                      </a:r>
                    </a:p>
                  </a:txBody>
                  <a:tcPr anchor="ctr">
                    <a:solidFill>
                      <a:srgbClr val="90C8E6"/>
                    </a:solidFill>
                  </a:tcPr>
                </a:tc>
                <a:extLst>
                  <a:ext uri="{0D108BD9-81ED-4DB2-BD59-A6C34878D82A}">
                    <a16:rowId xmlns:a16="http://schemas.microsoft.com/office/drawing/2014/main" val="1663849114"/>
                  </a:ext>
                </a:extLst>
              </a:tr>
            </a:tbl>
          </a:graphicData>
        </a:graphic>
      </p:graphicFrame>
      <p:sp>
        <p:nvSpPr>
          <p:cNvPr id="12" name="TextBox 11">
            <a:extLst>
              <a:ext uri="{FF2B5EF4-FFF2-40B4-BE49-F238E27FC236}">
                <a16:creationId xmlns:a16="http://schemas.microsoft.com/office/drawing/2014/main" id="{C29D8AE3-469A-3B70-0A70-136D1D91C769}"/>
              </a:ext>
            </a:extLst>
          </p:cNvPr>
          <p:cNvSpPr txBox="1"/>
          <p:nvPr/>
        </p:nvSpPr>
        <p:spPr>
          <a:xfrm>
            <a:off x="1020538" y="2560721"/>
            <a:ext cx="620486" cy="307777"/>
          </a:xfrm>
          <a:prstGeom prst="rect">
            <a:avLst/>
          </a:prstGeom>
          <a:noFill/>
        </p:spPr>
        <p:txBody>
          <a:bodyPr wrap="square" lIns="0" tIns="0" rIns="0" bIns="0" rtlCol="0">
            <a:spAutoFit/>
          </a:bodyPr>
          <a:lstStyle/>
          <a:p>
            <a:pPr algn="ctr"/>
            <a:r>
              <a:rPr lang="en-US" sz="2000" b="1" dirty="0">
                <a:solidFill>
                  <a:srgbClr val="003F7C"/>
                </a:solidFill>
                <a:latin typeface="Roboto" panose="02000000000000000000" pitchFamily="2" charset="0"/>
                <a:ea typeface="Roboto" panose="02000000000000000000" pitchFamily="2" charset="0"/>
                <a:cs typeface="Roboto" panose="02000000000000000000" pitchFamily="2" charset="0"/>
              </a:rPr>
              <a:t>What</a:t>
            </a:r>
          </a:p>
        </p:txBody>
      </p:sp>
      <p:sp>
        <p:nvSpPr>
          <p:cNvPr id="13" name="TextBox 12">
            <a:extLst>
              <a:ext uri="{FF2B5EF4-FFF2-40B4-BE49-F238E27FC236}">
                <a16:creationId xmlns:a16="http://schemas.microsoft.com/office/drawing/2014/main" id="{0CF3DF6E-838A-CF5D-7DA1-98BFD96DF0A2}"/>
              </a:ext>
            </a:extLst>
          </p:cNvPr>
          <p:cNvSpPr txBox="1"/>
          <p:nvPr/>
        </p:nvSpPr>
        <p:spPr>
          <a:xfrm>
            <a:off x="1020538" y="3208055"/>
            <a:ext cx="620486" cy="307777"/>
          </a:xfrm>
          <a:prstGeom prst="rect">
            <a:avLst/>
          </a:prstGeom>
          <a:noFill/>
        </p:spPr>
        <p:txBody>
          <a:bodyPr wrap="square" lIns="0" tIns="0" rIns="0" bIns="0" rtlCol="0">
            <a:spAutoFit/>
          </a:bodyPr>
          <a:lstStyle/>
          <a:p>
            <a:pPr algn="ctr"/>
            <a:r>
              <a:rPr lang="en-US" sz="2000" b="1" dirty="0">
                <a:solidFill>
                  <a:srgbClr val="003F7C"/>
                </a:solidFill>
                <a:latin typeface="Roboto" panose="02000000000000000000" pitchFamily="2" charset="0"/>
                <a:ea typeface="Roboto" panose="02000000000000000000" pitchFamily="2" charset="0"/>
                <a:cs typeface="Roboto" panose="02000000000000000000" pitchFamily="2" charset="0"/>
              </a:rPr>
              <a:t>Who</a:t>
            </a:r>
          </a:p>
        </p:txBody>
      </p:sp>
      <p:sp>
        <p:nvSpPr>
          <p:cNvPr id="14" name="TextBox 13">
            <a:extLst>
              <a:ext uri="{FF2B5EF4-FFF2-40B4-BE49-F238E27FC236}">
                <a16:creationId xmlns:a16="http://schemas.microsoft.com/office/drawing/2014/main" id="{02744771-1BB0-5A63-0C83-BF02376E9C26}"/>
              </a:ext>
            </a:extLst>
          </p:cNvPr>
          <p:cNvSpPr txBox="1"/>
          <p:nvPr/>
        </p:nvSpPr>
        <p:spPr>
          <a:xfrm>
            <a:off x="966107" y="3862907"/>
            <a:ext cx="753833" cy="307777"/>
          </a:xfrm>
          <a:prstGeom prst="rect">
            <a:avLst/>
          </a:prstGeom>
          <a:noFill/>
        </p:spPr>
        <p:txBody>
          <a:bodyPr wrap="square" lIns="0" tIns="0" rIns="0" bIns="0" rtlCol="0">
            <a:spAutoFit/>
          </a:bodyPr>
          <a:lstStyle/>
          <a:p>
            <a:pPr algn="ctr"/>
            <a:r>
              <a:rPr lang="en-US" sz="2000" b="1" dirty="0">
                <a:solidFill>
                  <a:srgbClr val="003F7C"/>
                </a:solidFill>
                <a:latin typeface="Roboto" panose="02000000000000000000" pitchFamily="2" charset="0"/>
                <a:ea typeface="Roboto" panose="02000000000000000000" pitchFamily="2" charset="0"/>
                <a:cs typeface="Roboto" panose="02000000000000000000" pitchFamily="2" charset="0"/>
              </a:rPr>
              <a:t>Where</a:t>
            </a:r>
          </a:p>
        </p:txBody>
      </p:sp>
      <p:sp>
        <p:nvSpPr>
          <p:cNvPr id="15" name="TextBox 14">
            <a:extLst>
              <a:ext uri="{FF2B5EF4-FFF2-40B4-BE49-F238E27FC236}">
                <a16:creationId xmlns:a16="http://schemas.microsoft.com/office/drawing/2014/main" id="{A6FB850C-CCFF-E343-13FE-E8482810D09D}"/>
              </a:ext>
            </a:extLst>
          </p:cNvPr>
          <p:cNvSpPr txBox="1"/>
          <p:nvPr/>
        </p:nvSpPr>
        <p:spPr>
          <a:xfrm>
            <a:off x="998766" y="4520650"/>
            <a:ext cx="699402" cy="307777"/>
          </a:xfrm>
          <a:prstGeom prst="rect">
            <a:avLst/>
          </a:prstGeom>
          <a:noFill/>
        </p:spPr>
        <p:txBody>
          <a:bodyPr wrap="square" lIns="0" tIns="0" rIns="0" bIns="0" rtlCol="0">
            <a:spAutoFit/>
          </a:bodyPr>
          <a:lstStyle/>
          <a:p>
            <a:pPr algn="ctr"/>
            <a:r>
              <a:rPr lang="en-US" sz="2000" b="1" dirty="0">
                <a:solidFill>
                  <a:srgbClr val="003F7C"/>
                </a:solidFill>
                <a:latin typeface="Roboto" panose="02000000000000000000" pitchFamily="2" charset="0"/>
                <a:ea typeface="Roboto" panose="02000000000000000000" pitchFamily="2" charset="0"/>
                <a:cs typeface="Roboto" panose="02000000000000000000" pitchFamily="2" charset="0"/>
              </a:rPr>
              <a:t>When</a:t>
            </a:r>
          </a:p>
        </p:txBody>
      </p:sp>
      <p:sp>
        <p:nvSpPr>
          <p:cNvPr id="16" name="TextBox 15">
            <a:extLst>
              <a:ext uri="{FF2B5EF4-FFF2-40B4-BE49-F238E27FC236}">
                <a16:creationId xmlns:a16="http://schemas.microsoft.com/office/drawing/2014/main" id="{32C20A1A-CB1B-7A71-D692-DF1D75882146}"/>
              </a:ext>
            </a:extLst>
          </p:cNvPr>
          <p:cNvSpPr txBox="1"/>
          <p:nvPr/>
        </p:nvSpPr>
        <p:spPr>
          <a:xfrm>
            <a:off x="1020538" y="5178393"/>
            <a:ext cx="620486" cy="307777"/>
          </a:xfrm>
          <a:prstGeom prst="rect">
            <a:avLst/>
          </a:prstGeom>
          <a:noFill/>
        </p:spPr>
        <p:txBody>
          <a:bodyPr wrap="square" lIns="0" tIns="0" rIns="0" bIns="0" rtlCol="0">
            <a:spAutoFit/>
          </a:bodyPr>
          <a:lstStyle/>
          <a:p>
            <a:pPr algn="ctr"/>
            <a:r>
              <a:rPr lang="en-US" sz="2000" b="1" dirty="0">
                <a:solidFill>
                  <a:srgbClr val="003F7C"/>
                </a:solidFill>
                <a:latin typeface="Roboto" panose="02000000000000000000" pitchFamily="2" charset="0"/>
                <a:ea typeface="Roboto" panose="02000000000000000000" pitchFamily="2" charset="0"/>
                <a:cs typeface="Roboto" panose="02000000000000000000" pitchFamily="2" charset="0"/>
              </a:rPr>
              <a:t>Why</a:t>
            </a:r>
          </a:p>
        </p:txBody>
      </p:sp>
      <p:sp>
        <p:nvSpPr>
          <p:cNvPr id="17" name="TextBox 16">
            <a:extLst>
              <a:ext uri="{FF2B5EF4-FFF2-40B4-BE49-F238E27FC236}">
                <a16:creationId xmlns:a16="http://schemas.microsoft.com/office/drawing/2014/main" id="{0E1D5327-42D8-7DDC-1345-CB71993DE080}"/>
              </a:ext>
            </a:extLst>
          </p:cNvPr>
          <p:cNvSpPr txBox="1"/>
          <p:nvPr/>
        </p:nvSpPr>
        <p:spPr>
          <a:xfrm>
            <a:off x="1020538" y="5836139"/>
            <a:ext cx="620486" cy="307777"/>
          </a:xfrm>
          <a:prstGeom prst="rect">
            <a:avLst/>
          </a:prstGeom>
          <a:noFill/>
        </p:spPr>
        <p:txBody>
          <a:bodyPr wrap="square" lIns="0" tIns="0" rIns="0" bIns="0" rtlCol="0">
            <a:spAutoFit/>
          </a:bodyPr>
          <a:lstStyle/>
          <a:p>
            <a:pPr algn="ctr"/>
            <a:r>
              <a:rPr lang="en-US" sz="2000" b="1" dirty="0">
                <a:solidFill>
                  <a:srgbClr val="003F7C"/>
                </a:solidFill>
                <a:latin typeface="Roboto" panose="02000000000000000000" pitchFamily="2" charset="0"/>
                <a:ea typeface="Roboto" panose="02000000000000000000" pitchFamily="2" charset="0"/>
                <a:cs typeface="Roboto" panose="02000000000000000000" pitchFamily="2" charset="0"/>
              </a:rPr>
              <a:t>How</a:t>
            </a:r>
          </a:p>
        </p:txBody>
      </p:sp>
    </p:spTree>
    <p:extLst>
      <p:ext uri="{BB962C8B-B14F-4D97-AF65-F5344CB8AC3E}">
        <p14:creationId xmlns:p14="http://schemas.microsoft.com/office/powerpoint/2010/main" val="107860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0-#ppt_w/2"/>
                                          </p:val>
                                        </p:tav>
                                        <p:tav tm="100000">
                                          <p:val>
                                            <p:strVal val="#ppt_x"/>
                                          </p:val>
                                        </p:tav>
                                      </p:tavLst>
                                    </p:anim>
                                    <p:anim calcmode="lin" valueType="num">
                                      <p:cBhvr additive="base">
                                        <p:cTn id="5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0-#ppt_w/2"/>
                                          </p:val>
                                        </p:tav>
                                        <p:tav tm="100000">
                                          <p:val>
                                            <p:strVal val="#ppt_x"/>
                                          </p:val>
                                        </p:tav>
                                      </p:tavLst>
                                    </p:anim>
                                    <p:anim calcmode="lin" valueType="num">
                                      <p:cBhvr additive="base">
                                        <p:cTn id="6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0-#ppt_w/2"/>
                                          </p:val>
                                        </p:tav>
                                        <p:tav tm="100000">
                                          <p:val>
                                            <p:strVal val="#ppt_x"/>
                                          </p:val>
                                        </p:tav>
                                      </p:tavLst>
                                    </p:anim>
                                    <p:anim calcmode="lin" valueType="num">
                                      <p:cBhvr additive="base">
                                        <p:cTn id="6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0-#ppt_w/2"/>
                                          </p:val>
                                        </p:tav>
                                        <p:tav tm="100000">
                                          <p:val>
                                            <p:strVal val="#ppt_x"/>
                                          </p:val>
                                        </p:tav>
                                      </p:tavLst>
                                    </p:anim>
                                    <p:anim calcmode="lin" valueType="num">
                                      <p:cBhvr additive="base">
                                        <p:cTn id="7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P spid="9" grpId="0" animBg="1"/>
      <p:bldP spid="12" grpId="0"/>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Google Shape;93;p3"/>
          <p:cNvSpPr/>
          <p:nvPr/>
        </p:nvSpPr>
        <p:spPr>
          <a:xfrm>
            <a:off x="560717" y="561484"/>
            <a:ext cx="8022565" cy="808685"/>
          </a:xfrm>
          <a:prstGeom prst="rect">
            <a:avLst/>
          </a:prstGeom>
          <a:solidFill>
            <a:srgbClr val="01649D"/>
          </a:solidFill>
          <a:ln>
            <a:noFill/>
          </a:ln>
        </p:spPr>
        <p:txBody>
          <a:bodyPr spcFirstLastPara="1" wrap="square" lIns="108000" tIns="108000" rIns="108000" bIns="108000" anchor="ctr" anchorCtr="0">
            <a:noAutofit/>
          </a:bodyPr>
          <a:lstStyle/>
          <a:p>
            <a:r>
              <a:rPr lang="en-GB" sz="2600" b="1" dirty="0">
                <a:solidFill>
                  <a:schemeClr val="lt1"/>
                </a:solidFill>
                <a:latin typeface="Roboto"/>
                <a:ea typeface="Roboto"/>
                <a:cs typeface="Roboto"/>
                <a:sym typeface="Roboto"/>
              </a:rPr>
              <a:t>Think about something you want to achieve. Answer the questions.</a:t>
            </a:r>
          </a:p>
        </p:txBody>
      </p:sp>
      <p:sp>
        <p:nvSpPr>
          <p:cNvPr id="2" name="Text Box">
            <a:extLst>
              <a:ext uri="{FF2B5EF4-FFF2-40B4-BE49-F238E27FC236}">
                <a16:creationId xmlns:a16="http://schemas.microsoft.com/office/drawing/2014/main" id="{1936A99E-F234-27D0-B830-4DC3808857F1}"/>
              </a:ext>
            </a:extLst>
          </p:cNvPr>
          <p:cNvSpPr/>
          <p:nvPr/>
        </p:nvSpPr>
        <p:spPr>
          <a:xfrm>
            <a:off x="755650" y="1693109"/>
            <a:ext cx="7632699"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dirty="0">
                <a:solidFill>
                  <a:srgbClr val="003F7C"/>
                </a:solidFill>
                <a:latin typeface="Roboto" panose="02000000000000000000" pitchFamily="2" charset="0"/>
              </a:rPr>
              <a:t>What do you want to achieve?</a:t>
            </a:r>
          </a:p>
        </p:txBody>
      </p:sp>
      <p:sp>
        <p:nvSpPr>
          <p:cNvPr id="3" name="Text Box">
            <a:extLst>
              <a:ext uri="{FF2B5EF4-FFF2-40B4-BE49-F238E27FC236}">
                <a16:creationId xmlns:a16="http://schemas.microsoft.com/office/drawing/2014/main" id="{1E03074F-7B6C-36B6-4E5F-F408DB483377}"/>
              </a:ext>
            </a:extLst>
          </p:cNvPr>
          <p:cNvSpPr/>
          <p:nvPr/>
        </p:nvSpPr>
        <p:spPr>
          <a:xfrm>
            <a:off x="755649" y="2467875"/>
            <a:ext cx="7632699"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dirty="0">
                <a:solidFill>
                  <a:srgbClr val="003F7C"/>
                </a:solidFill>
                <a:latin typeface="Roboto" panose="02000000000000000000" pitchFamily="2" charset="0"/>
              </a:rPr>
              <a:t>Who can help you accomplish the goal?</a:t>
            </a:r>
          </a:p>
        </p:txBody>
      </p:sp>
      <p:sp>
        <p:nvSpPr>
          <p:cNvPr id="4" name="Text Box">
            <a:extLst>
              <a:ext uri="{FF2B5EF4-FFF2-40B4-BE49-F238E27FC236}">
                <a16:creationId xmlns:a16="http://schemas.microsoft.com/office/drawing/2014/main" id="{66922F77-8FB1-7108-32FF-D84AC7DDA3CB}"/>
              </a:ext>
            </a:extLst>
          </p:cNvPr>
          <p:cNvSpPr/>
          <p:nvPr/>
        </p:nvSpPr>
        <p:spPr>
          <a:xfrm>
            <a:off x="755649" y="3242641"/>
            <a:ext cx="7632699"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dirty="0">
                <a:solidFill>
                  <a:srgbClr val="003F7C"/>
                </a:solidFill>
                <a:latin typeface="Roboto" panose="02000000000000000000" pitchFamily="2" charset="0"/>
              </a:rPr>
              <a:t>Where will you work on your goal?</a:t>
            </a:r>
          </a:p>
        </p:txBody>
      </p:sp>
      <p:sp>
        <p:nvSpPr>
          <p:cNvPr id="7" name="Text Box">
            <a:extLst>
              <a:ext uri="{FF2B5EF4-FFF2-40B4-BE49-F238E27FC236}">
                <a16:creationId xmlns:a16="http://schemas.microsoft.com/office/drawing/2014/main" id="{16A20B70-5C58-BBB8-9EBC-4F8856171179}"/>
              </a:ext>
            </a:extLst>
          </p:cNvPr>
          <p:cNvSpPr/>
          <p:nvPr/>
        </p:nvSpPr>
        <p:spPr>
          <a:xfrm>
            <a:off x="755650" y="4017407"/>
            <a:ext cx="7632699"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dirty="0">
                <a:solidFill>
                  <a:srgbClr val="003F7C"/>
                </a:solidFill>
                <a:latin typeface="Roboto" panose="02000000000000000000" pitchFamily="2" charset="0"/>
              </a:rPr>
              <a:t>When will you achieve your goal i.e. date?</a:t>
            </a:r>
          </a:p>
        </p:txBody>
      </p:sp>
      <p:sp>
        <p:nvSpPr>
          <p:cNvPr id="8" name="Text Box">
            <a:extLst>
              <a:ext uri="{FF2B5EF4-FFF2-40B4-BE49-F238E27FC236}">
                <a16:creationId xmlns:a16="http://schemas.microsoft.com/office/drawing/2014/main" id="{95EF67AD-E164-8B1B-0422-9BD64F731541}"/>
              </a:ext>
            </a:extLst>
          </p:cNvPr>
          <p:cNvSpPr/>
          <p:nvPr/>
        </p:nvSpPr>
        <p:spPr>
          <a:xfrm>
            <a:off x="755649" y="4792173"/>
            <a:ext cx="7632699"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dirty="0">
                <a:solidFill>
                  <a:srgbClr val="003F7C"/>
                </a:solidFill>
                <a:latin typeface="Roboto" panose="02000000000000000000" pitchFamily="2" charset="0"/>
              </a:rPr>
              <a:t>Why is it important to accomplish your goal?</a:t>
            </a:r>
          </a:p>
        </p:txBody>
      </p:sp>
      <p:sp>
        <p:nvSpPr>
          <p:cNvPr id="9" name="Text Box">
            <a:extLst>
              <a:ext uri="{FF2B5EF4-FFF2-40B4-BE49-F238E27FC236}">
                <a16:creationId xmlns:a16="http://schemas.microsoft.com/office/drawing/2014/main" id="{BBE5699F-4ECA-7ECD-06E3-D0365DB9739A}"/>
              </a:ext>
            </a:extLst>
          </p:cNvPr>
          <p:cNvSpPr/>
          <p:nvPr/>
        </p:nvSpPr>
        <p:spPr>
          <a:xfrm>
            <a:off x="755649" y="5566939"/>
            <a:ext cx="7632699" cy="525886"/>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ZA" sz="2000" dirty="0">
                <a:solidFill>
                  <a:srgbClr val="003F7C"/>
                </a:solidFill>
                <a:latin typeface="Roboto" panose="02000000000000000000" pitchFamily="2" charset="0"/>
              </a:rPr>
              <a:t>How will you achieve this goal </a:t>
            </a:r>
            <a:r>
              <a:rPr lang="en-ZA" sz="2000" dirty="0" err="1">
                <a:solidFill>
                  <a:srgbClr val="003F7C"/>
                </a:solidFill>
                <a:latin typeface="Roboto" panose="02000000000000000000" pitchFamily="2" charset="0"/>
              </a:rPr>
              <a:t>i.e</a:t>
            </a:r>
            <a:r>
              <a:rPr lang="en-ZA" sz="2000" dirty="0">
                <a:solidFill>
                  <a:srgbClr val="003F7C"/>
                </a:solidFill>
                <a:latin typeface="Roboto" panose="02000000000000000000" pitchFamily="2" charset="0"/>
              </a:rPr>
              <a:t> method?</a:t>
            </a:r>
          </a:p>
        </p:txBody>
      </p:sp>
      <p:pic>
        <p:nvPicPr>
          <p:cNvPr id="11" name="Picture 10" descr="A hand holding a pen&#10;&#10;Description automatically generated">
            <a:extLst>
              <a:ext uri="{FF2B5EF4-FFF2-40B4-BE49-F238E27FC236}">
                <a16:creationId xmlns:a16="http://schemas.microsoft.com/office/drawing/2014/main" id="{CEA5FC19-59D3-EA66-3BB3-D2D5B7191352}"/>
              </a:ext>
            </a:extLst>
          </p:cNvPr>
          <p:cNvPicPr>
            <a:picLocks noChangeAspect="1"/>
          </p:cNvPicPr>
          <p:nvPr/>
        </p:nvPicPr>
        <p:blipFill>
          <a:blip r:embed="rId3"/>
          <a:stretch>
            <a:fillRect/>
          </a:stretch>
        </p:blipFill>
        <p:spPr>
          <a:xfrm>
            <a:off x="6391750" y="1616338"/>
            <a:ext cx="3342042" cy="5013062"/>
          </a:xfrm>
          <a:prstGeom prst="ellipse">
            <a:avLst/>
          </a:prstGeom>
          <a:ln w="19050">
            <a:solidFill>
              <a:srgbClr val="01649D"/>
            </a:solidFill>
          </a:ln>
        </p:spPr>
      </p:pic>
    </p:spTree>
    <p:extLst>
      <p:ext uri="{BB962C8B-B14F-4D97-AF65-F5344CB8AC3E}">
        <p14:creationId xmlns:p14="http://schemas.microsoft.com/office/powerpoint/2010/main" val="104293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Google Shape;93;p3"/>
          <p:cNvSpPr/>
          <p:nvPr/>
        </p:nvSpPr>
        <p:spPr>
          <a:xfrm>
            <a:off x="560717" y="561485"/>
            <a:ext cx="8022565" cy="676828"/>
          </a:xfrm>
          <a:prstGeom prst="rect">
            <a:avLst/>
          </a:prstGeom>
          <a:solidFill>
            <a:srgbClr val="01649D"/>
          </a:solidFill>
          <a:ln>
            <a:noFill/>
          </a:ln>
        </p:spPr>
        <p:txBody>
          <a:bodyPr spcFirstLastPara="1" wrap="square" lIns="108000" tIns="108000" rIns="108000" bIns="108000" anchor="ctr" anchorCtr="0">
            <a:noAutofit/>
          </a:bodyPr>
          <a:lstStyle/>
          <a:p>
            <a:r>
              <a:rPr lang="en-GB" sz="2800" b="1" dirty="0">
                <a:solidFill>
                  <a:schemeClr val="lt1"/>
                </a:solidFill>
                <a:latin typeface="Roboto"/>
                <a:ea typeface="Roboto"/>
                <a:cs typeface="Roboto"/>
                <a:sym typeface="Roboto"/>
              </a:rPr>
              <a:t>Vocabulary - Goal Types</a:t>
            </a:r>
          </a:p>
        </p:txBody>
      </p:sp>
      <p:sp>
        <p:nvSpPr>
          <p:cNvPr id="2" name="Text Box">
            <a:extLst>
              <a:ext uri="{FF2B5EF4-FFF2-40B4-BE49-F238E27FC236}">
                <a16:creationId xmlns:a16="http://schemas.microsoft.com/office/drawing/2014/main" id="{1936A99E-F234-27D0-B830-4DC3808857F1}"/>
              </a:ext>
            </a:extLst>
          </p:cNvPr>
          <p:cNvSpPr/>
          <p:nvPr/>
        </p:nvSpPr>
        <p:spPr>
          <a:xfrm>
            <a:off x="755650" y="1437253"/>
            <a:ext cx="3576863" cy="430887"/>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ZA" sz="2800" b="1" dirty="0">
                <a:solidFill>
                  <a:srgbClr val="003F7C"/>
                </a:solidFill>
                <a:latin typeface="Roboto" panose="02000000000000000000" pitchFamily="2" charset="0"/>
              </a:rPr>
              <a:t>Health</a:t>
            </a:r>
          </a:p>
        </p:txBody>
      </p:sp>
      <p:sp>
        <p:nvSpPr>
          <p:cNvPr id="3" name="Text Box">
            <a:extLst>
              <a:ext uri="{FF2B5EF4-FFF2-40B4-BE49-F238E27FC236}">
                <a16:creationId xmlns:a16="http://schemas.microsoft.com/office/drawing/2014/main" id="{1E03074F-7B6C-36B6-4E5F-F408DB483377}"/>
              </a:ext>
            </a:extLst>
          </p:cNvPr>
          <p:cNvSpPr/>
          <p:nvPr/>
        </p:nvSpPr>
        <p:spPr>
          <a:xfrm>
            <a:off x="4811485" y="1439941"/>
            <a:ext cx="3576863" cy="430887"/>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ZA" sz="2800" b="1" dirty="0">
                <a:solidFill>
                  <a:srgbClr val="003F7C"/>
                </a:solidFill>
                <a:latin typeface="Roboto" panose="02000000000000000000" pitchFamily="2" charset="0"/>
              </a:rPr>
              <a:t>Personal</a:t>
            </a:r>
          </a:p>
        </p:txBody>
      </p:sp>
      <p:sp>
        <p:nvSpPr>
          <p:cNvPr id="4" name="Text Box">
            <a:extLst>
              <a:ext uri="{FF2B5EF4-FFF2-40B4-BE49-F238E27FC236}">
                <a16:creationId xmlns:a16="http://schemas.microsoft.com/office/drawing/2014/main" id="{CF43574F-4EDC-94BF-51C0-4CE872B0D8DE}"/>
              </a:ext>
            </a:extLst>
          </p:cNvPr>
          <p:cNvSpPr/>
          <p:nvPr/>
        </p:nvSpPr>
        <p:spPr>
          <a:xfrm>
            <a:off x="755650" y="5801486"/>
            <a:ext cx="3576863" cy="430887"/>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ZA" sz="2800" b="1" dirty="0">
                <a:solidFill>
                  <a:srgbClr val="003F7C"/>
                </a:solidFill>
                <a:latin typeface="Roboto" panose="02000000000000000000" pitchFamily="2" charset="0"/>
              </a:rPr>
              <a:t>Financial</a:t>
            </a:r>
          </a:p>
        </p:txBody>
      </p:sp>
      <p:sp>
        <p:nvSpPr>
          <p:cNvPr id="5" name="Text Box">
            <a:extLst>
              <a:ext uri="{FF2B5EF4-FFF2-40B4-BE49-F238E27FC236}">
                <a16:creationId xmlns:a16="http://schemas.microsoft.com/office/drawing/2014/main" id="{D7532093-9C46-9356-C2A5-564E9F4939AB}"/>
              </a:ext>
            </a:extLst>
          </p:cNvPr>
          <p:cNvSpPr/>
          <p:nvPr/>
        </p:nvSpPr>
        <p:spPr>
          <a:xfrm>
            <a:off x="4811484" y="5804174"/>
            <a:ext cx="3576863" cy="430887"/>
          </a:xfrm>
          <a:prstGeom prst="rect">
            <a:avLst/>
          </a:prstGeom>
          <a:noFill/>
          <a:ln>
            <a:solidFill>
              <a:srgbClr val="01649D"/>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ZA" sz="2800" b="1" dirty="0">
                <a:solidFill>
                  <a:srgbClr val="003F7C"/>
                </a:solidFill>
                <a:latin typeface="Roboto" panose="02000000000000000000" pitchFamily="2" charset="0"/>
              </a:rPr>
              <a:t>Professional</a:t>
            </a:r>
          </a:p>
        </p:txBody>
      </p:sp>
      <p:pic>
        <p:nvPicPr>
          <p:cNvPr id="9" name="Picture 8" descr="A stethoscope and pills&#10;&#10;Description automatically generated with medium confidence">
            <a:extLst>
              <a:ext uri="{FF2B5EF4-FFF2-40B4-BE49-F238E27FC236}">
                <a16:creationId xmlns:a16="http://schemas.microsoft.com/office/drawing/2014/main" id="{901984F0-8833-EAAB-B780-D6BD477638B9}"/>
              </a:ext>
            </a:extLst>
          </p:cNvPr>
          <p:cNvPicPr>
            <a:picLocks noChangeAspect="1"/>
          </p:cNvPicPr>
          <p:nvPr/>
        </p:nvPicPr>
        <p:blipFill rotWithShape="1">
          <a:blip r:embed="rId3"/>
          <a:srcRect t="6892" b="14589"/>
          <a:stretch/>
        </p:blipFill>
        <p:spPr>
          <a:xfrm>
            <a:off x="755247" y="1934649"/>
            <a:ext cx="3577668" cy="1866910"/>
          </a:xfrm>
          <a:prstGeom prst="rect">
            <a:avLst/>
          </a:prstGeom>
          <a:ln w="19050">
            <a:solidFill>
              <a:srgbClr val="01649D"/>
            </a:solidFill>
          </a:ln>
        </p:spPr>
      </p:pic>
      <p:pic>
        <p:nvPicPr>
          <p:cNvPr id="10" name="Picture 9">
            <a:extLst>
              <a:ext uri="{FF2B5EF4-FFF2-40B4-BE49-F238E27FC236}">
                <a16:creationId xmlns:a16="http://schemas.microsoft.com/office/drawing/2014/main" id="{1D081B5C-AD81-D9AB-A014-01C3360AF9D2}"/>
              </a:ext>
            </a:extLst>
          </p:cNvPr>
          <p:cNvPicPr>
            <a:picLocks noChangeAspect="1"/>
          </p:cNvPicPr>
          <p:nvPr/>
        </p:nvPicPr>
        <p:blipFill rotWithShape="1">
          <a:blip r:embed="rId4"/>
          <a:srcRect t="23472" b="6952"/>
          <a:stretch/>
        </p:blipFill>
        <p:spPr>
          <a:xfrm>
            <a:off x="755247" y="3868068"/>
            <a:ext cx="3577668" cy="1866910"/>
          </a:xfrm>
          <a:prstGeom prst="rect">
            <a:avLst/>
          </a:prstGeom>
          <a:ln w="19050">
            <a:solidFill>
              <a:srgbClr val="01649D"/>
            </a:solidFill>
          </a:ln>
        </p:spPr>
      </p:pic>
      <p:pic>
        <p:nvPicPr>
          <p:cNvPr id="11" name="Picture 10">
            <a:extLst>
              <a:ext uri="{FF2B5EF4-FFF2-40B4-BE49-F238E27FC236}">
                <a16:creationId xmlns:a16="http://schemas.microsoft.com/office/drawing/2014/main" id="{7B3D4682-0D13-0665-E560-1DCB013B063B}"/>
              </a:ext>
            </a:extLst>
          </p:cNvPr>
          <p:cNvPicPr>
            <a:picLocks noChangeAspect="1"/>
          </p:cNvPicPr>
          <p:nvPr/>
        </p:nvPicPr>
        <p:blipFill>
          <a:blip r:embed="rId5"/>
          <a:srcRect t="32606" b="32606"/>
          <a:stretch/>
        </p:blipFill>
        <p:spPr>
          <a:xfrm>
            <a:off x="4810679" y="1934649"/>
            <a:ext cx="3577668" cy="1866910"/>
          </a:xfrm>
          <a:prstGeom prst="rect">
            <a:avLst/>
          </a:prstGeom>
          <a:ln w="19050">
            <a:solidFill>
              <a:srgbClr val="01649D"/>
            </a:solidFill>
          </a:ln>
        </p:spPr>
      </p:pic>
      <p:pic>
        <p:nvPicPr>
          <p:cNvPr id="12" name="Picture 11">
            <a:extLst>
              <a:ext uri="{FF2B5EF4-FFF2-40B4-BE49-F238E27FC236}">
                <a16:creationId xmlns:a16="http://schemas.microsoft.com/office/drawing/2014/main" id="{9E97E50E-E068-7319-ED84-0A97C579A9B4}"/>
              </a:ext>
            </a:extLst>
          </p:cNvPr>
          <p:cNvPicPr>
            <a:picLocks noChangeAspect="1"/>
          </p:cNvPicPr>
          <p:nvPr/>
        </p:nvPicPr>
        <p:blipFill>
          <a:blip r:embed="rId6"/>
          <a:srcRect t="10863" b="10863"/>
          <a:stretch/>
        </p:blipFill>
        <p:spPr>
          <a:xfrm>
            <a:off x="4810679" y="3868068"/>
            <a:ext cx="3577668" cy="1866910"/>
          </a:xfrm>
          <a:prstGeom prst="rect">
            <a:avLst/>
          </a:prstGeom>
          <a:ln w="19050">
            <a:solidFill>
              <a:srgbClr val="01649D"/>
            </a:solidFill>
          </a:ln>
        </p:spPr>
      </p:pic>
    </p:spTree>
    <p:extLst>
      <p:ext uri="{BB962C8B-B14F-4D97-AF65-F5344CB8AC3E}">
        <p14:creationId xmlns:p14="http://schemas.microsoft.com/office/powerpoint/2010/main" val="92249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theme/theme1.xml><?xml version="1.0" encoding="utf-8"?>
<a:theme xmlns:a="http://schemas.openxmlformats.org/drawingml/2006/main" name="Slide Layouts">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2373</TotalTime>
  <Words>488</Words>
  <Application>Microsoft Macintosh PowerPoint</Application>
  <PresentationFormat>On-screen Show (4:3)</PresentationFormat>
  <Paragraphs>90</Paragraphs>
  <Slides>15</Slides>
  <Notes>15</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Roboto</vt:lpstr>
      <vt:lpstr>Calibri</vt:lpstr>
      <vt:lpstr>Slide Layouts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Mercia Venter</dc:creator>
  <cp:lastModifiedBy>Tharina de Lange</cp:lastModifiedBy>
  <cp:revision>51</cp:revision>
  <dcterms:created xsi:type="dcterms:W3CDTF">2023-03-29T07:01:54Z</dcterms:created>
  <dcterms:modified xsi:type="dcterms:W3CDTF">2023-06-27T16:50:25Z</dcterms:modified>
</cp:coreProperties>
</file>