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1"/>
  </p:notesMasterIdLst>
  <p:handoutMasterIdLst>
    <p:handoutMasterId r:id="rId22"/>
  </p:handoutMasterIdLst>
  <p:sldIdLst>
    <p:sldId id="268" r:id="rId3"/>
    <p:sldId id="272" r:id="rId4"/>
    <p:sldId id="264" r:id="rId5"/>
    <p:sldId id="273" r:id="rId6"/>
    <p:sldId id="274" r:id="rId7"/>
    <p:sldId id="275" r:id="rId8"/>
    <p:sldId id="276" r:id="rId9"/>
    <p:sldId id="279" r:id="rId10"/>
    <p:sldId id="280" r:id="rId11"/>
    <p:sldId id="281" r:id="rId12"/>
    <p:sldId id="282" r:id="rId13"/>
    <p:sldId id="277" r:id="rId14"/>
    <p:sldId id="284" r:id="rId15"/>
    <p:sldId id="285" r:id="rId16"/>
    <p:sldId id="286" r:id="rId17"/>
    <p:sldId id="287" r:id="rId18"/>
    <p:sldId id="288" r:id="rId19"/>
    <p:sldId id="270"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Twinkl" panose="02000000000000000000" pitchFamily="2" charset="77"/>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105"/>
    <a:srgbClr val="21A6F9"/>
    <a:srgbClr val="4DB1E3"/>
    <a:srgbClr val="E34192"/>
    <a:srgbClr val="18A0DB"/>
    <a:srgbClr val="DE1E5A"/>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4660"/>
  </p:normalViewPr>
  <p:slideViewPr>
    <p:cSldViewPr snapToGrid="0" showGuides="1">
      <p:cViewPr varScale="1">
        <p:scale>
          <a:sx n="120" d="100"/>
          <a:sy n="120" d="100"/>
        </p:scale>
        <p:origin x="472" y="19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12/06/2023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12/06/2023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esl-resources/browse-by-level-esl-efl-resources/esl-resources-for-adult-learners-browse-by-level-esl-resource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esl-resources/browse-by-level-esl-efl-resources/esl-resources-for-adult-learners-browse-by-level-esl-resources"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96280" y="5937728"/>
            <a:ext cx="1390781" cy="920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b="0" i="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b="0" i="0" dirty="0">
                <a:latin typeface="Roboto" panose="02000000000000000000" pitchFamily="2"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b="0" i="0">
                <a:latin typeface="Roboto" panose="02000000000000000000" pitchFamily="2" charset="0"/>
              </a:defRPr>
            </a:lvl1pPr>
          </a:lstStyle>
          <a:p>
            <a:r>
              <a:rPr lang="en-GB" dirty="0"/>
              <a:t>Click to edit Master title style</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b="0" i="0" dirty="0">
                <a:latin typeface="Roboto" panose="02000000000000000000" pitchFamily="2"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b="0" i="0" dirty="0">
                <a:latin typeface="Roboto" panose="02000000000000000000" pitchFamily="2"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b="0" i="0">
                <a:latin typeface="Roboto" panose="02000000000000000000" pitchFamily="2" charset="0"/>
              </a:defRPr>
            </a:lvl1pPr>
            <a:lvl2pPr>
              <a:defRPr b="0" i="0">
                <a:latin typeface="Roboto" panose="02000000000000000000" pitchFamily="2" charset="0"/>
              </a:defRPr>
            </a:lvl2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b="0" i="0">
                <a:latin typeface="Roboto" panose="02000000000000000000" pitchFamily="2" charset="0"/>
              </a:defRPr>
            </a:lvl1pPr>
            <a:lvl2pPr>
              <a:defRPr b="0" i="0">
                <a:latin typeface="Roboto" panose="02000000000000000000" pitchFamily="2" charset="0"/>
              </a:defRPr>
            </a:lvl2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ADE7C05C-C9D6-F520-1FB4-079BFD2F822F}"/>
              </a:ext>
            </a:extLst>
          </p:cNvPr>
          <p:cNvSpPr/>
          <p:nvPr userDrawn="1"/>
        </p:nvSpPr>
        <p:spPr>
          <a:xfrm>
            <a:off x="196280" y="5937728"/>
            <a:ext cx="1390781" cy="920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b="0" i="0" dirty="0">
                <a:latin typeface="Roboto" panose="02000000000000000000" pitchFamily="2"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b="0" i="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b="0" i="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864615"/>
            <a:chOff x="743837" y="1344834"/>
            <a:chExt cx="7644513" cy="2864615"/>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515889" cy="2739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ESL Acronym</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590655"/>
            </a:xfrm>
            <a:prstGeom prst="rect">
              <a:avLst/>
            </a:prstGeom>
            <a:noFill/>
            <a:ln w="19050">
              <a:solidFill>
                <a:schemeClr val="accent6">
                  <a:lumMod val="40000"/>
                  <a:lumOff val="60000"/>
                </a:schemeClr>
              </a:solidFill>
            </a:ln>
          </p:spPr>
          <p:txBody>
            <a:bodyPr wrap="square" lIns="216000" tIns="216000" rIns="216000" bIns="216000">
              <a:spAutoFit/>
            </a:bodyPr>
            <a:lstStyle/>
            <a:p>
              <a:pPr rtl="0">
                <a:spcBef>
                  <a:spcPts val="0"/>
                </a:spcBef>
                <a:spcAft>
                  <a:spcPts val="0"/>
                </a:spcAft>
              </a:pPr>
              <a:r>
                <a:rPr lang="en-ZA" sz="14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rPr>
                <a:t>This resource has been made for the purpose of teaching English language learners. We </a:t>
              </a:r>
              <a:endParaRPr lang="en-ZA" sz="1400" b="0" dirty="0">
                <a:effectLst/>
                <a:latin typeface="Roboto" panose="02000000000000000000" pitchFamily="2" charset="0"/>
                <a:ea typeface="Roboto" panose="02000000000000000000" pitchFamily="2" charset="0"/>
                <a:cs typeface="Roboto" panose="02000000000000000000" pitchFamily="2" charset="0"/>
              </a:endParaRPr>
            </a:p>
            <a:p>
              <a:pPr rtl="0">
                <a:spcBef>
                  <a:spcPts val="0"/>
                </a:spcBef>
                <a:spcAft>
                  <a:spcPts val="0"/>
                </a:spcAft>
              </a:pPr>
              <a:r>
                <a:rPr lang="en-ZA" sz="14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rPr>
                <a:t>know that students can be learning English in many different places, in many different ways and at any age, so we try to keep these resources as general as possible. </a:t>
              </a:r>
              <a:endParaRPr lang="en-ZA" sz="1400" b="0" dirty="0">
                <a:effectLst/>
                <a:latin typeface="Roboto" panose="02000000000000000000" pitchFamily="2" charset="0"/>
                <a:ea typeface="Roboto" panose="02000000000000000000" pitchFamily="2" charset="0"/>
                <a:cs typeface="Roboto" panose="02000000000000000000" pitchFamily="2" charset="0"/>
              </a:endParaRPr>
            </a:p>
            <a:p>
              <a:pPr rtl="0">
                <a:spcBef>
                  <a:spcPts val="0"/>
                </a:spcBef>
                <a:spcAft>
                  <a:spcPts val="0"/>
                </a:spcAft>
              </a:pPr>
              <a:br>
                <a:rPr lang="en-ZA" sz="1400" b="0" dirty="0">
                  <a:effectLst/>
                  <a:latin typeface="Roboto" panose="02000000000000000000" pitchFamily="2" charset="0"/>
                  <a:ea typeface="Roboto" panose="02000000000000000000" pitchFamily="2" charset="0"/>
                  <a:cs typeface="Roboto" panose="02000000000000000000" pitchFamily="2" charset="0"/>
                </a:rPr>
              </a:br>
              <a:r>
                <a:rPr lang="en-ZA" sz="14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rPr>
                <a:t>There are many acronyms associated with English language teaching. These include (but are not limited to) ELT, TEFL, EFL, ELL, EAL and ESOL. While the term ESL may not fully represent the linguistic backgrounds of all students, it is the most widely recognised term for English language teaching globally.  Therefore, we use the term ‘ESL’ in the names of our resources to make them easy to find but they are suitable for any student learning to speak English.</a:t>
              </a:r>
              <a:endParaRPr lang="en-ZA" sz="1400" b="0" dirty="0">
                <a:effectLst/>
                <a:latin typeface="Roboto" panose="02000000000000000000" pitchFamily="2" charset="0"/>
                <a:ea typeface="Roboto" panose="02000000000000000000" pitchFamily="2" charset="0"/>
                <a:cs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chemeClr val="accent6">
                    <a:lumMod val="75000"/>
                  </a:schemeClr>
                </a:solidFill>
                <a:latin typeface="Roboto" panose="02000000000000000000" pitchFamily="2" charset="0"/>
                <a:ea typeface="Roboto" panose="02000000000000000000" pitchFamily="2" charset="0"/>
              </a:rPr>
              <a:t>Disclaimer/s</a:t>
            </a:r>
            <a:endParaRPr lang="en-GB" sz="2800" b="1" dirty="0">
              <a:solidFill>
                <a:schemeClr val="accent6">
                  <a:lumMod val="75000"/>
                </a:schemeClr>
              </a:solidFill>
            </a:endParaRPr>
          </a:p>
        </p:txBody>
      </p:sp>
    </p:spTree>
    <p:extLst>
      <p:ext uri="{BB962C8B-B14F-4D97-AF65-F5344CB8AC3E}">
        <p14:creationId xmlns:p14="http://schemas.microsoft.com/office/powerpoint/2010/main" val="357706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b="0" i="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b="0" i="0" dirty="0">
                <a:latin typeface="Roboto" panose="02000000000000000000" pitchFamily="2"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dirty="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1C1C1C"/>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1C1C1C"/>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1C1C1C"/>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69" r:id="rId4"/>
    <p:sldLayoutId id="2147483670"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F2FBDD7-D778-8529-68BE-ECDB8EFBD452}"/>
              </a:ext>
            </a:extLst>
          </p:cNvPr>
          <p:cNvSpPr txBox="1">
            <a:spLocks/>
          </p:cNvSpPr>
          <p:nvPr/>
        </p:nvSpPr>
        <p:spPr>
          <a:xfrm>
            <a:off x="202019" y="637850"/>
            <a:ext cx="8123274" cy="758715"/>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pPr algn="ctr"/>
            <a:r>
              <a:rPr lang="en-ZA" sz="2800" b="1" dirty="0">
                <a:solidFill>
                  <a:schemeClr val="bg1"/>
                </a:solidFill>
              </a:rPr>
              <a:t>Fill in the following with your own words!</a:t>
            </a:r>
            <a:endParaRPr lang="en-GB" sz="2800" b="1" dirty="0">
              <a:solidFill>
                <a:schemeClr val="bg1"/>
              </a:solidFill>
            </a:endParaRPr>
          </a:p>
        </p:txBody>
      </p:sp>
      <p:sp>
        <p:nvSpPr>
          <p:cNvPr id="5" name="Text"/>
          <p:cNvSpPr/>
          <p:nvPr/>
        </p:nvSpPr>
        <p:spPr>
          <a:xfrm>
            <a:off x="755650" y="2495979"/>
            <a:ext cx="7632700" cy="1938992"/>
          </a:xfrm>
          <a:prstGeom prst="rect">
            <a:avLst/>
          </a:prstGeom>
        </p:spPr>
        <p:txBody>
          <a:bodyPr wrap="square" lIns="0" tIns="0" rIns="0" bIns="0">
            <a:spAutoFit/>
          </a:bodyPr>
          <a:lstStyle/>
          <a:p>
            <a:pPr fontAlgn="base"/>
            <a:r>
              <a:rPr lang="en-ZA" dirty="0">
                <a:latin typeface="Roboto" panose="02000000000000000000" pitchFamily="2" charset="0"/>
              </a:rPr>
              <a:t>When I’m in a bad mood, I like to </a:t>
            </a:r>
            <a:r>
              <a:rPr lang="en-ZA" dirty="0">
                <a:latin typeface="Arial" panose="020B0604020202020204" pitchFamily="34" charset="0"/>
                <a:cs typeface="Arial" panose="020B0604020202020204" pitchFamily="34" charset="0"/>
              </a:rPr>
              <a:t>_______.</a:t>
            </a:r>
            <a:r>
              <a:rPr lang="en-ZA" dirty="0">
                <a:latin typeface="Roboto" panose="02000000000000000000" pitchFamily="2" charset="0"/>
              </a:rPr>
              <a:t> I like it because it helps me </a:t>
            </a:r>
            <a:r>
              <a:rPr lang="en-ZA" dirty="0">
                <a:latin typeface="Arial" panose="020B0604020202020204" pitchFamily="34" charset="0"/>
                <a:cs typeface="Arial" panose="020B0604020202020204" pitchFamily="34" charset="0"/>
              </a:rPr>
              <a:t>_____________.</a:t>
            </a:r>
            <a:r>
              <a:rPr lang="en-ZA" dirty="0">
                <a:latin typeface="Roboto" panose="02000000000000000000" pitchFamily="2" charset="0"/>
              </a:rPr>
              <a:t> The only drawback is that sometimes it’s a bit </a:t>
            </a:r>
            <a:r>
              <a:rPr lang="en-ZA" dirty="0">
                <a:latin typeface="Arial" panose="020B0604020202020204" pitchFamily="34" charset="0"/>
                <a:cs typeface="Arial" panose="020B0604020202020204" pitchFamily="34" charset="0"/>
              </a:rPr>
              <a:t>____________.</a:t>
            </a:r>
            <a:r>
              <a:rPr lang="en-ZA" dirty="0">
                <a:latin typeface="Roboto" panose="02000000000000000000" pitchFamily="2" charset="0"/>
              </a:rPr>
              <a:t> </a:t>
            </a:r>
            <a:br>
              <a:rPr lang="en-ZA" dirty="0">
                <a:latin typeface="Roboto" panose="02000000000000000000" pitchFamily="2" charset="0"/>
              </a:rPr>
            </a:br>
            <a:r>
              <a:rPr lang="en-ZA" dirty="0">
                <a:latin typeface="Roboto" panose="02000000000000000000" pitchFamily="2" charset="0"/>
              </a:rPr>
              <a:t>When I’m feeling burnt out or stressed, I like to </a:t>
            </a:r>
            <a:r>
              <a:rPr lang="en-ZA" dirty="0">
                <a:latin typeface="Arial" panose="020B0604020202020204" pitchFamily="34" charset="0"/>
                <a:cs typeface="Arial" panose="020B0604020202020204" pitchFamily="34" charset="0"/>
              </a:rPr>
              <a:t>_________.</a:t>
            </a:r>
            <a:r>
              <a:rPr lang="en-ZA" dirty="0">
                <a:latin typeface="Roboto" panose="02000000000000000000" pitchFamily="2" charset="0"/>
              </a:rPr>
              <a:t> This helps me feel </a:t>
            </a:r>
            <a:r>
              <a:rPr lang="en-ZA" dirty="0">
                <a:latin typeface="Arial" panose="020B0604020202020204" pitchFamily="34" charset="0"/>
                <a:cs typeface="Arial" panose="020B0604020202020204" pitchFamily="34" charset="0"/>
              </a:rPr>
              <a:t>_________.</a:t>
            </a:r>
            <a:r>
              <a:rPr lang="en-ZA" dirty="0">
                <a:latin typeface="Roboto" panose="02000000000000000000" pitchFamily="2" charset="0"/>
              </a:rPr>
              <a:t> However, sometimes it can get too </a:t>
            </a:r>
            <a:r>
              <a:rPr lang="en-ZA" dirty="0">
                <a:latin typeface="Arial" panose="020B0604020202020204" pitchFamily="34" charset="0"/>
                <a:cs typeface="Arial" panose="020B0604020202020204" pitchFamily="34" charset="0"/>
              </a:rPr>
              <a:t>________.</a:t>
            </a:r>
            <a:r>
              <a:rPr lang="en-ZA" dirty="0">
                <a:latin typeface="Roboto" panose="02000000000000000000" pitchFamily="2" charset="0"/>
              </a:rPr>
              <a:t> </a:t>
            </a:r>
            <a:br>
              <a:rPr lang="en-ZA" dirty="0">
                <a:latin typeface="Roboto" panose="02000000000000000000" pitchFamily="2" charset="0"/>
              </a:rPr>
            </a:br>
            <a:r>
              <a:rPr lang="en-ZA" dirty="0">
                <a:latin typeface="Roboto" panose="02000000000000000000" pitchFamily="2" charset="0"/>
              </a:rPr>
              <a:t>When it comes to food, I prefer to eat </a:t>
            </a:r>
            <a:r>
              <a:rPr lang="en-ZA" dirty="0">
                <a:latin typeface="Arial" panose="020B0604020202020204" pitchFamily="34" charset="0"/>
                <a:cs typeface="Arial" panose="020B0604020202020204" pitchFamily="34" charset="0"/>
              </a:rPr>
              <a:t>__________.</a:t>
            </a:r>
            <a:r>
              <a:rPr lang="en-ZA" dirty="0">
                <a:latin typeface="Roboto" panose="02000000000000000000" pitchFamily="2" charset="0"/>
              </a:rPr>
              <a:t> I think my eating habits are pretty unhealthy/healthy. I try to get a lot of </a:t>
            </a:r>
            <a:r>
              <a:rPr lang="en-ZA" dirty="0">
                <a:latin typeface="Arial" panose="020B0604020202020204" pitchFamily="34" charset="0"/>
                <a:cs typeface="Arial" panose="020B0604020202020204" pitchFamily="34" charset="0"/>
              </a:rPr>
              <a:t>____________</a:t>
            </a:r>
            <a:r>
              <a:rPr lang="en-ZA" dirty="0">
                <a:latin typeface="Roboto" panose="02000000000000000000" pitchFamily="2" charset="0"/>
              </a:rPr>
              <a:t> each day. </a:t>
            </a:r>
          </a:p>
        </p:txBody>
      </p:sp>
      <p:sp>
        <p:nvSpPr>
          <p:cNvPr id="4" name="Text">
            <a:hlinkClick r:id="rId2" action="ppaction://hlinksldjump"/>
            <a:extLst>
              <a:ext uri="{FF2B5EF4-FFF2-40B4-BE49-F238E27FC236}">
                <a16:creationId xmlns:a16="http://schemas.microsoft.com/office/drawing/2014/main" id="{DA1652C6-786C-2F84-0EDA-2DBC169E676C}"/>
              </a:ext>
            </a:extLst>
          </p:cNvPr>
          <p:cNvSpPr/>
          <p:nvPr/>
        </p:nvSpPr>
        <p:spPr>
          <a:xfrm>
            <a:off x="3652287" y="5749615"/>
            <a:ext cx="1829895" cy="495108"/>
          </a:xfrm>
          <a:prstGeom prst="rect">
            <a:avLst/>
          </a:prstGeom>
          <a:solidFill>
            <a:schemeClr val="accent4">
              <a:lumMod val="50000"/>
            </a:schemeClr>
          </a:solidFill>
          <a:ln w="28575">
            <a:solidFill>
              <a:schemeClr val="accent4">
                <a:lumMod val="40000"/>
                <a:lumOff val="60000"/>
              </a:schemeClr>
            </a:solidFill>
          </a:ln>
        </p:spPr>
        <p:txBody>
          <a:bodyPr wrap="square" lIns="108000" tIns="108000" rIns="108000" bIns="108000">
            <a:spAutoFit/>
          </a:bodyPr>
          <a:lstStyle/>
          <a:p>
            <a:pPr algn="ctr" rtl="0">
              <a:spcBef>
                <a:spcPts val="0"/>
              </a:spcBef>
              <a:spcAft>
                <a:spcPts val="0"/>
              </a:spcAft>
            </a:pPr>
            <a:r>
              <a:rPr lang="en-ZA" dirty="0">
                <a:solidFill>
                  <a:schemeClr val="bg1"/>
                </a:solidFill>
                <a:latin typeface="Roboto" panose="02000000000000000000" pitchFamily="2" charset="0"/>
              </a:rPr>
              <a:t>Reveal Answer</a:t>
            </a:r>
            <a:endParaRPr lang="en-ZA" sz="1800" u="none" strike="noStrike" dirty="0">
              <a:solidFill>
                <a:schemeClr val="bg1"/>
              </a:solidFill>
              <a:effectLst/>
              <a:latin typeface="Roboto" panose="02000000000000000000" pitchFamily="2" charset="0"/>
            </a:endParaRPr>
          </a:p>
        </p:txBody>
      </p:sp>
    </p:spTree>
    <p:extLst>
      <p:ext uri="{BB962C8B-B14F-4D97-AF65-F5344CB8AC3E}">
        <p14:creationId xmlns:p14="http://schemas.microsoft.com/office/powerpoint/2010/main" val="15997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cNvSpPr/>
          <p:nvPr/>
        </p:nvSpPr>
        <p:spPr>
          <a:xfrm>
            <a:off x="755650" y="2495979"/>
            <a:ext cx="7632700" cy="2215991"/>
          </a:xfrm>
          <a:prstGeom prst="rect">
            <a:avLst/>
          </a:prstGeom>
        </p:spPr>
        <p:txBody>
          <a:bodyPr wrap="square" lIns="0" tIns="0" rIns="0" bIns="0">
            <a:spAutoFit/>
          </a:bodyPr>
          <a:lstStyle/>
          <a:p>
            <a:pPr fontAlgn="base"/>
            <a:r>
              <a:rPr lang="en-ZA" dirty="0">
                <a:latin typeface="Roboto" panose="02000000000000000000" pitchFamily="2" charset="0"/>
              </a:rPr>
              <a:t>When I’m in a bad mood, I like to </a:t>
            </a:r>
            <a:r>
              <a:rPr lang="en-ZA" dirty="0">
                <a:solidFill>
                  <a:schemeClr val="accent4">
                    <a:lumMod val="75000"/>
                  </a:schemeClr>
                </a:solidFill>
                <a:latin typeface="Roboto" panose="02000000000000000000" pitchFamily="2" charset="0"/>
              </a:rPr>
              <a:t>go for a walk outside</a:t>
            </a:r>
            <a:r>
              <a:rPr lang="en-ZA" dirty="0">
                <a:latin typeface="Roboto" panose="02000000000000000000" pitchFamily="2" charset="0"/>
              </a:rPr>
              <a:t>. I like it because it helps me </a:t>
            </a:r>
            <a:r>
              <a:rPr lang="en-ZA" dirty="0">
                <a:solidFill>
                  <a:schemeClr val="accent4">
                    <a:lumMod val="75000"/>
                  </a:schemeClr>
                </a:solidFill>
                <a:latin typeface="Roboto" panose="02000000000000000000" pitchFamily="2" charset="0"/>
              </a:rPr>
              <a:t>think about solutions to my problems</a:t>
            </a:r>
            <a:r>
              <a:rPr lang="en-ZA" dirty="0">
                <a:latin typeface="Roboto" panose="02000000000000000000" pitchFamily="2" charset="0"/>
              </a:rPr>
              <a:t>. The only drawback is that sometimes it’s a bit </a:t>
            </a:r>
            <a:r>
              <a:rPr lang="en-ZA" dirty="0">
                <a:solidFill>
                  <a:schemeClr val="accent4">
                    <a:lumMod val="75000"/>
                  </a:schemeClr>
                </a:solidFill>
                <a:latin typeface="Roboto" panose="02000000000000000000" pitchFamily="2" charset="0"/>
              </a:rPr>
              <a:t>too hot or too cold</a:t>
            </a:r>
            <a:r>
              <a:rPr lang="en-ZA" dirty="0">
                <a:latin typeface="Roboto" panose="02000000000000000000" pitchFamily="2" charset="0"/>
              </a:rPr>
              <a:t>. </a:t>
            </a:r>
            <a:br>
              <a:rPr lang="en-ZA" dirty="0">
                <a:latin typeface="Roboto" panose="02000000000000000000" pitchFamily="2" charset="0"/>
              </a:rPr>
            </a:br>
            <a:r>
              <a:rPr lang="en-ZA" dirty="0">
                <a:latin typeface="Roboto" panose="02000000000000000000" pitchFamily="2" charset="0"/>
              </a:rPr>
              <a:t>When I’m feeling burnt out or stressed, I like to </a:t>
            </a:r>
            <a:r>
              <a:rPr lang="en-ZA" dirty="0">
                <a:solidFill>
                  <a:schemeClr val="accent4">
                    <a:lumMod val="75000"/>
                  </a:schemeClr>
                </a:solidFill>
                <a:latin typeface="Roboto" panose="02000000000000000000" pitchFamily="2" charset="0"/>
              </a:rPr>
              <a:t>take a digital break</a:t>
            </a:r>
            <a:r>
              <a:rPr lang="en-ZA" dirty="0">
                <a:latin typeface="Roboto" panose="02000000000000000000" pitchFamily="2" charset="0"/>
              </a:rPr>
              <a:t>. This helps me feel </a:t>
            </a:r>
            <a:r>
              <a:rPr lang="en-ZA" dirty="0">
                <a:solidFill>
                  <a:schemeClr val="accent4">
                    <a:lumMod val="75000"/>
                  </a:schemeClr>
                </a:solidFill>
                <a:latin typeface="Roboto" panose="02000000000000000000" pitchFamily="2" charset="0"/>
              </a:rPr>
              <a:t>calmer</a:t>
            </a:r>
            <a:r>
              <a:rPr lang="en-ZA" dirty="0">
                <a:latin typeface="Roboto" panose="02000000000000000000" pitchFamily="2" charset="0"/>
              </a:rPr>
              <a:t>. However, sometimes it can get too </a:t>
            </a:r>
            <a:r>
              <a:rPr lang="en-ZA" dirty="0">
                <a:solidFill>
                  <a:schemeClr val="accent4">
                    <a:lumMod val="75000"/>
                  </a:schemeClr>
                </a:solidFill>
                <a:latin typeface="Roboto" panose="02000000000000000000" pitchFamily="2" charset="0"/>
              </a:rPr>
              <a:t>boring without social media</a:t>
            </a:r>
            <a:r>
              <a:rPr lang="en-ZA" dirty="0">
                <a:latin typeface="Roboto" panose="02000000000000000000" pitchFamily="2" charset="0"/>
              </a:rPr>
              <a:t>. </a:t>
            </a:r>
            <a:br>
              <a:rPr lang="en-ZA" dirty="0">
                <a:latin typeface="Roboto" panose="02000000000000000000" pitchFamily="2" charset="0"/>
              </a:rPr>
            </a:br>
            <a:r>
              <a:rPr lang="en-ZA" dirty="0">
                <a:latin typeface="Roboto" panose="02000000000000000000" pitchFamily="2" charset="0"/>
              </a:rPr>
              <a:t>When it comes to food, I prefer to eat </a:t>
            </a:r>
            <a:r>
              <a:rPr lang="en-ZA" dirty="0">
                <a:solidFill>
                  <a:schemeClr val="accent4">
                    <a:lumMod val="75000"/>
                  </a:schemeClr>
                </a:solidFill>
                <a:latin typeface="Roboto" panose="02000000000000000000" pitchFamily="2" charset="0"/>
              </a:rPr>
              <a:t>soups and fruits</a:t>
            </a:r>
            <a:r>
              <a:rPr lang="en-ZA" dirty="0">
                <a:latin typeface="Roboto" panose="02000000000000000000" pitchFamily="2" charset="0"/>
              </a:rPr>
              <a:t>. I think my eating habits are pretty </a:t>
            </a:r>
            <a:r>
              <a:rPr lang="en-ZA" dirty="0">
                <a:solidFill>
                  <a:schemeClr val="accent4">
                    <a:lumMod val="75000"/>
                  </a:schemeClr>
                </a:solidFill>
                <a:latin typeface="Roboto" panose="02000000000000000000" pitchFamily="2" charset="0"/>
              </a:rPr>
              <a:t>healthy</a:t>
            </a:r>
            <a:r>
              <a:rPr lang="en-ZA" dirty="0">
                <a:latin typeface="Roboto" panose="02000000000000000000" pitchFamily="2" charset="0"/>
              </a:rPr>
              <a:t>. I try to get a lot of protein each day. </a:t>
            </a:r>
          </a:p>
        </p:txBody>
      </p:sp>
      <p:sp>
        <p:nvSpPr>
          <p:cNvPr id="7" name="Title">
            <a:extLst>
              <a:ext uri="{FF2B5EF4-FFF2-40B4-BE49-F238E27FC236}">
                <a16:creationId xmlns:a16="http://schemas.microsoft.com/office/drawing/2014/main" id="{F7325469-01BC-DC4C-4573-4FDDA0659570}"/>
              </a:ext>
            </a:extLst>
          </p:cNvPr>
          <p:cNvSpPr txBox="1">
            <a:spLocks/>
          </p:cNvSpPr>
          <p:nvPr/>
        </p:nvSpPr>
        <p:spPr>
          <a:xfrm>
            <a:off x="202019" y="637850"/>
            <a:ext cx="8123274" cy="758715"/>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pPr algn="ctr"/>
            <a:r>
              <a:rPr lang="en-ZA" sz="2800" b="1" dirty="0">
                <a:solidFill>
                  <a:schemeClr val="bg1"/>
                </a:solidFill>
              </a:rPr>
              <a:t>Fill in the following with your own words!</a:t>
            </a:r>
            <a:endParaRPr lang="en-GB" sz="2800" b="1" dirty="0">
              <a:solidFill>
                <a:schemeClr val="bg1"/>
              </a:solidFill>
            </a:endParaRPr>
          </a:p>
        </p:txBody>
      </p:sp>
    </p:spTree>
    <p:extLst>
      <p:ext uri="{BB962C8B-B14F-4D97-AF65-F5344CB8AC3E}">
        <p14:creationId xmlns:p14="http://schemas.microsoft.com/office/powerpoint/2010/main" val="384721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p:cNvSpPr/>
          <p:nvPr/>
        </p:nvSpPr>
        <p:spPr>
          <a:xfrm>
            <a:off x="2324553" y="5421828"/>
            <a:ext cx="5007196" cy="772107"/>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ZA" dirty="0">
                <a:solidFill>
                  <a:schemeClr val="tx1"/>
                </a:solidFill>
                <a:latin typeface="Roboto" panose="02000000000000000000" pitchFamily="2" charset="0"/>
              </a:rPr>
              <a:t>Have you tried any of these? How did you feel? Would you try any of these in the future?</a:t>
            </a:r>
          </a:p>
        </p:txBody>
      </p:sp>
      <p:sp>
        <p:nvSpPr>
          <p:cNvPr id="5" name="Text"/>
          <p:cNvSpPr/>
          <p:nvPr/>
        </p:nvSpPr>
        <p:spPr>
          <a:xfrm>
            <a:off x="755650" y="1656791"/>
            <a:ext cx="7632700" cy="276999"/>
          </a:xfrm>
          <a:prstGeom prst="rect">
            <a:avLst/>
          </a:prstGeom>
        </p:spPr>
        <p:txBody>
          <a:bodyPr wrap="square" lIns="0" tIns="0" rIns="0" bIns="0">
            <a:spAutoFit/>
          </a:bodyPr>
          <a:lstStyle/>
          <a:p>
            <a:r>
              <a:rPr lang="en-ZA" dirty="0">
                <a:latin typeface="Roboto" panose="02000000000000000000" pitchFamily="2" charset="0"/>
              </a:rPr>
              <a:t>Here are some examples of popular diets.</a:t>
            </a:r>
            <a:endParaRPr lang="en-GB" dirty="0">
              <a:latin typeface="Roboto" panose="02000000000000000000" pitchFamily="2" charset="0"/>
            </a:endParaRPr>
          </a:p>
        </p:txBody>
      </p:sp>
      <p:sp>
        <p:nvSpPr>
          <p:cNvPr id="6" name="Text">
            <a:extLst>
              <a:ext uri="{FF2B5EF4-FFF2-40B4-BE49-F238E27FC236}">
                <a16:creationId xmlns:a16="http://schemas.microsoft.com/office/drawing/2014/main" id="{AD76120A-DAEC-07E8-81FE-D937EC7FDFA3}"/>
              </a:ext>
            </a:extLst>
          </p:cNvPr>
          <p:cNvSpPr/>
          <p:nvPr/>
        </p:nvSpPr>
        <p:spPr>
          <a:xfrm>
            <a:off x="755650" y="696537"/>
            <a:ext cx="7632700" cy="772107"/>
          </a:xfrm>
          <a:prstGeom prst="rect">
            <a:avLst/>
          </a:prstGeom>
          <a:solidFill>
            <a:schemeClr val="accent4">
              <a:lumMod val="20000"/>
              <a:lumOff val="80000"/>
            </a:schemeClr>
          </a:solidFill>
        </p:spPr>
        <p:txBody>
          <a:bodyPr wrap="square" lIns="108000" tIns="108000" rIns="108000" bIns="108000">
            <a:spAutoFit/>
          </a:bodyPr>
          <a:lstStyle/>
          <a:p>
            <a:pPr algn="ctr"/>
            <a:r>
              <a:rPr lang="en-ZA" dirty="0">
                <a:latin typeface="Roboto" panose="02000000000000000000" pitchFamily="2" charset="0"/>
              </a:rPr>
              <a:t>Have you noticed any recent health trends or special diets? What are they? Are they popular?</a:t>
            </a:r>
          </a:p>
        </p:txBody>
      </p:sp>
      <p:pic>
        <p:nvPicPr>
          <p:cNvPr id="8" name="Picture 7" descr="A plate of food with a fork&#10;&#10;Description automatically generated with low confidence">
            <a:extLst>
              <a:ext uri="{FF2B5EF4-FFF2-40B4-BE49-F238E27FC236}">
                <a16:creationId xmlns:a16="http://schemas.microsoft.com/office/drawing/2014/main" id="{CC8CA1E2-AA04-FFC6-E3BF-CB5406894AB1}"/>
              </a:ext>
            </a:extLst>
          </p:cNvPr>
          <p:cNvPicPr>
            <a:picLocks noChangeAspect="1"/>
          </p:cNvPicPr>
          <p:nvPr/>
        </p:nvPicPr>
        <p:blipFill rotWithShape="1">
          <a:blip r:embed="rId2">
            <a:extLst>
              <a:ext uri="{28A0092B-C50C-407E-A947-70E740481C1C}">
                <a14:useLocalDpi xmlns:a14="http://schemas.microsoft.com/office/drawing/2010/main" val="0"/>
              </a:ext>
            </a:extLst>
          </a:blip>
          <a:srcRect t="8282" b="14054"/>
          <a:stretch/>
        </p:blipFill>
        <p:spPr>
          <a:xfrm>
            <a:off x="3791475" y="2156267"/>
            <a:ext cx="2073352" cy="2431159"/>
          </a:xfrm>
          <a:prstGeom prst="rect">
            <a:avLst/>
          </a:prstGeom>
          <a:ln w="28575">
            <a:solidFill>
              <a:schemeClr val="accent2"/>
            </a:solidFill>
          </a:ln>
        </p:spPr>
      </p:pic>
      <p:pic>
        <p:nvPicPr>
          <p:cNvPr id="12" name="Picture 11" descr="A plate of food on a table&#10;&#10;Description automatically generated with low confidence">
            <a:extLst>
              <a:ext uri="{FF2B5EF4-FFF2-40B4-BE49-F238E27FC236}">
                <a16:creationId xmlns:a16="http://schemas.microsoft.com/office/drawing/2014/main" id="{9929F11C-8A33-DDA1-9B9F-F65C973FBA34}"/>
              </a:ext>
            </a:extLst>
          </p:cNvPr>
          <p:cNvPicPr>
            <a:picLocks noChangeAspect="1"/>
          </p:cNvPicPr>
          <p:nvPr/>
        </p:nvPicPr>
        <p:blipFill rotWithShape="1">
          <a:blip r:embed="rId3">
            <a:extLst>
              <a:ext uri="{28A0092B-C50C-407E-A947-70E740481C1C}">
                <a14:useLocalDpi xmlns:a14="http://schemas.microsoft.com/office/drawing/2010/main" val="0"/>
              </a:ext>
            </a:extLst>
          </a:blip>
          <a:srcRect l="6867" r="9103"/>
          <a:stretch/>
        </p:blipFill>
        <p:spPr>
          <a:xfrm>
            <a:off x="627321" y="2190597"/>
            <a:ext cx="2984924" cy="2368140"/>
          </a:xfrm>
          <a:prstGeom prst="rect">
            <a:avLst/>
          </a:prstGeom>
          <a:ln w="28575">
            <a:solidFill>
              <a:schemeClr val="accent2"/>
            </a:solidFill>
          </a:ln>
        </p:spPr>
      </p:pic>
      <p:pic>
        <p:nvPicPr>
          <p:cNvPr id="10" name="Picture 9" descr="A plate of food on a wood surface&#10;&#10;Description automatically generated with low confidence">
            <a:extLst>
              <a:ext uri="{FF2B5EF4-FFF2-40B4-BE49-F238E27FC236}">
                <a16:creationId xmlns:a16="http://schemas.microsoft.com/office/drawing/2014/main" id="{BFA3D3C0-2D10-1587-54C4-94D4E9399A5D}"/>
              </a:ext>
            </a:extLst>
          </p:cNvPr>
          <p:cNvPicPr>
            <a:picLocks noChangeAspect="1"/>
          </p:cNvPicPr>
          <p:nvPr/>
        </p:nvPicPr>
        <p:blipFill rotWithShape="1">
          <a:blip r:embed="rId4">
            <a:extLst>
              <a:ext uri="{28A0092B-C50C-407E-A947-70E740481C1C}">
                <a14:useLocalDpi xmlns:a14="http://schemas.microsoft.com/office/drawing/2010/main" val="0"/>
              </a:ext>
            </a:extLst>
          </a:blip>
          <a:srcRect l="18404" r="9835"/>
          <a:stretch/>
        </p:blipFill>
        <p:spPr>
          <a:xfrm>
            <a:off x="6044057" y="2290329"/>
            <a:ext cx="2472622" cy="2297098"/>
          </a:xfrm>
          <a:prstGeom prst="rect">
            <a:avLst/>
          </a:prstGeom>
          <a:ln w="28575">
            <a:solidFill>
              <a:schemeClr val="accent2"/>
            </a:solidFill>
          </a:ln>
        </p:spPr>
      </p:pic>
      <p:sp>
        <p:nvSpPr>
          <p:cNvPr id="13" name="Text">
            <a:extLst>
              <a:ext uri="{FF2B5EF4-FFF2-40B4-BE49-F238E27FC236}">
                <a16:creationId xmlns:a16="http://schemas.microsoft.com/office/drawing/2014/main" id="{C4133662-3D7B-8E1D-BA86-232C652ECE72}"/>
              </a:ext>
            </a:extLst>
          </p:cNvPr>
          <p:cNvSpPr/>
          <p:nvPr/>
        </p:nvSpPr>
        <p:spPr>
          <a:xfrm>
            <a:off x="627321" y="4619325"/>
            <a:ext cx="2984924" cy="492443"/>
          </a:xfrm>
          <a:prstGeom prst="rect">
            <a:avLst/>
          </a:prstGeom>
        </p:spPr>
        <p:txBody>
          <a:bodyPr wrap="square" lIns="0" tIns="0" rIns="0" bIns="0">
            <a:spAutoFit/>
          </a:bodyPr>
          <a:lstStyle/>
          <a:p>
            <a:pPr algn="ctr"/>
            <a:r>
              <a:rPr lang="en-ZA" sz="1600" dirty="0">
                <a:latin typeface="Roboto" panose="02000000000000000000" pitchFamily="2" charset="0"/>
              </a:rPr>
              <a:t>Paleo (eating like humans did before we started farming)</a:t>
            </a:r>
            <a:endParaRPr lang="en-GB" sz="1600" dirty="0">
              <a:latin typeface="Roboto" panose="02000000000000000000" pitchFamily="2" charset="0"/>
            </a:endParaRPr>
          </a:p>
        </p:txBody>
      </p:sp>
      <p:sp>
        <p:nvSpPr>
          <p:cNvPr id="14" name="Text">
            <a:extLst>
              <a:ext uri="{FF2B5EF4-FFF2-40B4-BE49-F238E27FC236}">
                <a16:creationId xmlns:a16="http://schemas.microsoft.com/office/drawing/2014/main" id="{C633C844-822E-89BC-41F1-673C2F087D59}"/>
              </a:ext>
            </a:extLst>
          </p:cNvPr>
          <p:cNvSpPr/>
          <p:nvPr/>
        </p:nvSpPr>
        <p:spPr>
          <a:xfrm>
            <a:off x="3791475" y="4619325"/>
            <a:ext cx="2073352" cy="492443"/>
          </a:xfrm>
          <a:prstGeom prst="rect">
            <a:avLst/>
          </a:prstGeom>
        </p:spPr>
        <p:txBody>
          <a:bodyPr wrap="square" lIns="0" tIns="0" rIns="0" bIns="0">
            <a:spAutoFit/>
          </a:bodyPr>
          <a:lstStyle/>
          <a:p>
            <a:pPr algn="ctr"/>
            <a:r>
              <a:rPr lang="en-ZA" sz="1600" dirty="0">
                <a:latin typeface="Roboto" panose="02000000000000000000" pitchFamily="2" charset="0"/>
              </a:rPr>
              <a:t>Keto (low carbs, high in fat)</a:t>
            </a:r>
          </a:p>
        </p:txBody>
      </p:sp>
      <p:sp>
        <p:nvSpPr>
          <p:cNvPr id="15" name="Text">
            <a:extLst>
              <a:ext uri="{FF2B5EF4-FFF2-40B4-BE49-F238E27FC236}">
                <a16:creationId xmlns:a16="http://schemas.microsoft.com/office/drawing/2014/main" id="{63E5E74F-34A1-E722-14F9-B03D0E6E2169}"/>
              </a:ext>
            </a:extLst>
          </p:cNvPr>
          <p:cNvSpPr/>
          <p:nvPr/>
        </p:nvSpPr>
        <p:spPr>
          <a:xfrm>
            <a:off x="6044057" y="4619325"/>
            <a:ext cx="2548989" cy="492443"/>
          </a:xfrm>
          <a:prstGeom prst="rect">
            <a:avLst/>
          </a:prstGeom>
        </p:spPr>
        <p:txBody>
          <a:bodyPr wrap="square" lIns="0" tIns="0" rIns="0" bIns="0">
            <a:spAutoFit/>
          </a:bodyPr>
          <a:lstStyle/>
          <a:p>
            <a:pPr algn="ctr"/>
            <a:r>
              <a:rPr lang="en-ZA" sz="1600" dirty="0">
                <a:latin typeface="Roboto" panose="02000000000000000000" pitchFamily="2" charset="0"/>
              </a:rPr>
              <a:t>Vegan (no animal products, no meat or dairy)</a:t>
            </a:r>
            <a:endParaRPr lang="en-GB" sz="1600" dirty="0">
              <a:latin typeface="Roboto" panose="02000000000000000000" pitchFamily="2" charset="0"/>
            </a:endParaRPr>
          </a:p>
        </p:txBody>
      </p:sp>
    </p:spTree>
    <p:extLst>
      <p:ext uri="{BB962C8B-B14F-4D97-AF65-F5344CB8AC3E}">
        <p14:creationId xmlns:p14="http://schemas.microsoft.com/office/powerpoint/2010/main" val="372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2BEC4907-63B2-A552-DCEA-789DD32AB349}"/>
              </a:ext>
            </a:extLst>
          </p:cNvPr>
          <p:cNvSpPr txBox="1">
            <a:spLocks/>
          </p:cNvSpPr>
          <p:nvPr/>
        </p:nvSpPr>
        <p:spPr>
          <a:xfrm>
            <a:off x="202019" y="520597"/>
            <a:ext cx="8123274" cy="947272"/>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r>
              <a:rPr lang="en-ZA" sz="2800" b="1" dirty="0">
                <a:solidFill>
                  <a:schemeClr val="bg1"/>
                </a:solidFill>
                <a:latin typeface="Roboto" panose="02000000000000000000" pitchFamily="2" charset="0"/>
              </a:rPr>
              <a:t>Health Myths: Which ones have you heard? Do you agree with them? </a:t>
            </a:r>
            <a:endParaRPr lang="en-GB" sz="2800" b="1" dirty="0">
              <a:solidFill>
                <a:schemeClr val="bg1"/>
              </a:solidFill>
            </a:endParaRPr>
          </a:p>
        </p:txBody>
      </p:sp>
      <p:sp>
        <p:nvSpPr>
          <p:cNvPr id="5" name="Text"/>
          <p:cNvSpPr/>
          <p:nvPr/>
        </p:nvSpPr>
        <p:spPr>
          <a:xfrm>
            <a:off x="755650" y="1662801"/>
            <a:ext cx="7632700" cy="3288401"/>
          </a:xfrm>
          <a:prstGeom prst="rect">
            <a:avLst/>
          </a:prstGeom>
        </p:spPr>
        <p:txBody>
          <a:bodyPr wrap="square" lIns="0" tIns="0" rIns="0" bIns="0">
            <a:spAutoFit/>
          </a:bodyPr>
          <a:lstStyle/>
          <a:p>
            <a:pPr marL="342900" indent="-342900" fontAlgn="base">
              <a:lnSpc>
                <a:spcPct val="150000"/>
              </a:lnSpc>
              <a:buFont typeface="+mj-lt"/>
              <a:buAutoNum type="arabicPeriod"/>
            </a:pPr>
            <a:r>
              <a:rPr lang="en-ZA" dirty="0">
                <a:latin typeface="Roboto" panose="02000000000000000000" pitchFamily="2" charset="0"/>
              </a:rPr>
              <a:t>You need to drink at least 8 glasses of water a day. </a:t>
            </a:r>
          </a:p>
          <a:p>
            <a:pPr marL="342900" indent="-342900" fontAlgn="base">
              <a:lnSpc>
                <a:spcPct val="150000"/>
              </a:lnSpc>
              <a:buFont typeface="+mj-lt"/>
              <a:buAutoNum type="arabicPeriod"/>
            </a:pPr>
            <a:r>
              <a:rPr lang="en-ZA" dirty="0">
                <a:latin typeface="Roboto" panose="02000000000000000000" pitchFamily="2" charset="0"/>
              </a:rPr>
              <a:t>Being cold for a long time will make you sick. </a:t>
            </a:r>
          </a:p>
          <a:p>
            <a:pPr marL="342900" indent="-342900" fontAlgn="base">
              <a:lnSpc>
                <a:spcPct val="150000"/>
              </a:lnSpc>
              <a:buFont typeface="+mj-lt"/>
              <a:buAutoNum type="arabicPeriod"/>
            </a:pPr>
            <a:r>
              <a:rPr lang="en-ZA" dirty="0">
                <a:latin typeface="Roboto" panose="02000000000000000000" pitchFamily="2" charset="0"/>
              </a:rPr>
              <a:t>Sugar makes you hyper. </a:t>
            </a:r>
          </a:p>
          <a:p>
            <a:pPr marL="342900" indent="-342900" fontAlgn="base">
              <a:lnSpc>
                <a:spcPct val="150000"/>
              </a:lnSpc>
              <a:buFont typeface="+mj-lt"/>
              <a:buAutoNum type="arabicPeriod"/>
            </a:pPr>
            <a:r>
              <a:rPr lang="en-ZA" dirty="0">
                <a:latin typeface="Roboto" panose="02000000000000000000" pitchFamily="2" charset="0"/>
              </a:rPr>
              <a:t>Five small meals a day will help you lose weight. </a:t>
            </a:r>
          </a:p>
          <a:p>
            <a:pPr marL="342900" indent="-342900" fontAlgn="base">
              <a:lnSpc>
                <a:spcPct val="150000"/>
              </a:lnSpc>
              <a:buFont typeface="+mj-lt"/>
              <a:buAutoNum type="arabicPeriod"/>
            </a:pPr>
            <a:r>
              <a:rPr lang="en-ZA" dirty="0">
                <a:latin typeface="Roboto" panose="02000000000000000000" pitchFamily="2" charset="0"/>
              </a:rPr>
              <a:t>Carrots help improve your eyesight. </a:t>
            </a:r>
          </a:p>
          <a:p>
            <a:pPr marL="342900" indent="-342900" fontAlgn="base">
              <a:lnSpc>
                <a:spcPct val="150000"/>
              </a:lnSpc>
              <a:buFont typeface="+mj-lt"/>
              <a:buAutoNum type="arabicPeriod"/>
            </a:pPr>
            <a:r>
              <a:rPr lang="en-ZA" dirty="0">
                <a:latin typeface="Roboto" panose="02000000000000000000" pitchFamily="2" charset="0"/>
              </a:rPr>
              <a:t>Weight is an indicator of health. </a:t>
            </a:r>
          </a:p>
          <a:p>
            <a:pPr marL="342900" indent="-342900" fontAlgn="base">
              <a:lnSpc>
                <a:spcPct val="150000"/>
              </a:lnSpc>
              <a:buFont typeface="+mj-lt"/>
              <a:buAutoNum type="arabicPeriod"/>
            </a:pPr>
            <a:r>
              <a:rPr lang="en-ZA" dirty="0">
                <a:latin typeface="Roboto" panose="02000000000000000000" pitchFamily="2" charset="0"/>
              </a:rPr>
              <a:t>You need 10,000 steps a day. </a:t>
            </a:r>
          </a:p>
          <a:p>
            <a:pPr marL="342900" indent="-342900" fontAlgn="base">
              <a:lnSpc>
                <a:spcPct val="150000"/>
              </a:lnSpc>
              <a:buFont typeface="+mj-lt"/>
              <a:buAutoNum type="arabicPeriod"/>
            </a:pPr>
            <a:r>
              <a:rPr lang="en-ZA" dirty="0">
                <a:latin typeface="Roboto" panose="02000000000000000000" pitchFamily="2" charset="0"/>
              </a:rPr>
              <a:t>Running is the best exercise. </a:t>
            </a:r>
          </a:p>
        </p:txBody>
      </p:sp>
      <p:pic>
        <p:nvPicPr>
          <p:cNvPr id="4" name="Picture 3" descr="A person whispering into another person's ear&#10;&#10;Description automatically generated">
            <a:extLst>
              <a:ext uri="{FF2B5EF4-FFF2-40B4-BE49-F238E27FC236}">
                <a16:creationId xmlns:a16="http://schemas.microsoft.com/office/drawing/2014/main" id="{51B741B1-E267-C553-1D16-DC4983D675AC}"/>
              </a:ext>
            </a:extLst>
          </p:cNvPr>
          <p:cNvPicPr>
            <a:picLocks noChangeAspect="1"/>
          </p:cNvPicPr>
          <p:nvPr/>
        </p:nvPicPr>
        <p:blipFill rotWithShape="1">
          <a:blip r:embed="rId2">
            <a:extLst>
              <a:ext uri="{28A0092B-C50C-407E-A947-70E740481C1C}">
                <a14:useLocalDpi xmlns:a14="http://schemas.microsoft.com/office/drawing/2010/main" val="0"/>
              </a:ext>
            </a:extLst>
          </a:blip>
          <a:srcRect l="8373" t="44341" r="6047"/>
          <a:stretch/>
        </p:blipFill>
        <p:spPr>
          <a:xfrm>
            <a:off x="5699051" y="3482933"/>
            <a:ext cx="2827528" cy="2758376"/>
          </a:xfrm>
          <a:prstGeom prst="rect">
            <a:avLst/>
          </a:prstGeom>
          <a:ln w="28575">
            <a:solidFill>
              <a:schemeClr val="accent2"/>
            </a:solidFill>
          </a:ln>
        </p:spPr>
      </p:pic>
    </p:spTree>
    <p:extLst>
      <p:ext uri="{BB962C8B-B14F-4D97-AF65-F5344CB8AC3E}">
        <p14:creationId xmlns:p14="http://schemas.microsoft.com/office/powerpoint/2010/main" val="426838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ED08F94-E988-85A1-DCE7-266E0331B8D9}"/>
              </a:ext>
            </a:extLst>
          </p:cNvPr>
          <p:cNvSpPr txBox="1">
            <a:spLocks/>
          </p:cNvSpPr>
          <p:nvPr/>
        </p:nvSpPr>
        <p:spPr>
          <a:xfrm>
            <a:off x="202019" y="637850"/>
            <a:ext cx="8123274" cy="758715"/>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pPr algn="ctr"/>
            <a:r>
              <a:rPr lang="en-ZA" sz="2800" b="1" dirty="0">
                <a:solidFill>
                  <a:schemeClr val="bg1"/>
                </a:solidFill>
                <a:latin typeface="Roboto" panose="02000000000000000000" pitchFamily="2" charset="0"/>
              </a:rPr>
              <a:t>Discussion Questions:</a:t>
            </a:r>
            <a:endParaRPr lang="en-GB" sz="2800" b="1" dirty="0">
              <a:solidFill>
                <a:schemeClr val="bg1"/>
              </a:solidFill>
            </a:endParaRPr>
          </a:p>
        </p:txBody>
      </p:sp>
      <p:sp>
        <p:nvSpPr>
          <p:cNvPr id="5" name="Text"/>
          <p:cNvSpPr/>
          <p:nvPr/>
        </p:nvSpPr>
        <p:spPr>
          <a:xfrm>
            <a:off x="755649" y="1907349"/>
            <a:ext cx="6013487" cy="3703899"/>
          </a:xfrm>
          <a:prstGeom prst="rect">
            <a:avLst/>
          </a:prstGeom>
        </p:spPr>
        <p:txBody>
          <a:bodyPr wrap="square" lIns="0" tIns="0" rIns="0" bIns="0">
            <a:spAutoFit/>
          </a:bodyPr>
          <a:lstStyle/>
          <a:p>
            <a:pPr marL="342900" indent="-342900" fontAlgn="base">
              <a:lnSpc>
                <a:spcPct val="150000"/>
              </a:lnSpc>
              <a:buFont typeface="+mj-lt"/>
              <a:buAutoNum type="arabicPeriod"/>
            </a:pPr>
            <a:r>
              <a:rPr lang="en-ZA" dirty="0">
                <a:latin typeface="Roboto" panose="02000000000000000000" pitchFamily="2" charset="0"/>
              </a:rPr>
              <a:t>Has there been a time in your life when you were very fit? </a:t>
            </a:r>
          </a:p>
          <a:p>
            <a:pPr marL="342900" indent="-342900" fontAlgn="base">
              <a:lnSpc>
                <a:spcPct val="150000"/>
              </a:lnSpc>
              <a:buFont typeface="+mj-lt"/>
              <a:buAutoNum type="arabicPeriod"/>
            </a:pPr>
            <a:r>
              <a:rPr lang="en-ZA" dirty="0">
                <a:latin typeface="Roboto" panose="02000000000000000000" pitchFamily="2" charset="0"/>
              </a:rPr>
              <a:t>Is health a priority to you? </a:t>
            </a:r>
          </a:p>
          <a:p>
            <a:pPr marL="342900" indent="-342900" fontAlgn="base">
              <a:lnSpc>
                <a:spcPct val="150000"/>
              </a:lnSpc>
              <a:buFont typeface="+mj-lt"/>
              <a:buAutoNum type="arabicPeriod"/>
            </a:pPr>
            <a:r>
              <a:rPr lang="en-ZA" dirty="0">
                <a:latin typeface="Roboto" panose="02000000000000000000" pitchFamily="2" charset="0"/>
              </a:rPr>
              <a:t>What steps do you take to protect your health? </a:t>
            </a:r>
          </a:p>
          <a:p>
            <a:pPr marL="342900" indent="-342900" fontAlgn="base">
              <a:lnSpc>
                <a:spcPct val="150000"/>
              </a:lnSpc>
              <a:buFont typeface="+mj-lt"/>
              <a:buAutoNum type="arabicPeriod"/>
            </a:pPr>
            <a:r>
              <a:rPr lang="en-ZA" dirty="0">
                <a:latin typeface="Roboto" panose="02000000000000000000" pitchFamily="2" charset="0"/>
              </a:rPr>
              <a:t>Do you have any unhealthy habits you’re trying to quit? </a:t>
            </a:r>
          </a:p>
          <a:p>
            <a:pPr marL="342900" indent="-342900" fontAlgn="base">
              <a:lnSpc>
                <a:spcPct val="150000"/>
              </a:lnSpc>
              <a:buFont typeface="+mj-lt"/>
              <a:buAutoNum type="arabicPeriod"/>
            </a:pPr>
            <a:r>
              <a:rPr lang="en-ZA" dirty="0">
                <a:latin typeface="Roboto" panose="02000000000000000000" pitchFamily="2" charset="0"/>
              </a:rPr>
              <a:t>Do you have any healthy habits you’re trying to start?</a:t>
            </a:r>
          </a:p>
          <a:p>
            <a:pPr marL="342900" indent="-342900" fontAlgn="base">
              <a:lnSpc>
                <a:spcPct val="150000"/>
              </a:lnSpc>
              <a:buFont typeface="+mj-lt"/>
              <a:buAutoNum type="arabicPeriod"/>
            </a:pPr>
            <a:r>
              <a:rPr lang="en-ZA" dirty="0">
                <a:latin typeface="Roboto" panose="02000000000000000000" pitchFamily="2" charset="0"/>
              </a:rPr>
              <a:t>What’s the most delicious healthy meal you can make?</a:t>
            </a:r>
          </a:p>
          <a:p>
            <a:pPr marL="342900" indent="-342900" fontAlgn="base">
              <a:lnSpc>
                <a:spcPct val="150000"/>
              </a:lnSpc>
              <a:buFont typeface="+mj-lt"/>
              <a:buAutoNum type="arabicPeriod"/>
            </a:pPr>
            <a:r>
              <a:rPr lang="en-ZA" dirty="0">
                <a:latin typeface="Roboto" panose="02000000000000000000" pitchFamily="2" charset="0"/>
              </a:rPr>
              <a:t>Do you think ‘health’ has a different meaning these days compared to a hundred years ago? </a:t>
            </a:r>
          </a:p>
        </p:txBody>
      </p:sp>
      <p:pic>
        <p:nvPicPr>
          <p:cNvPr id="7" name="Picture 6" descr="A picture containing person, clothing, thigh, knee&#10;&#10;Description automatically generated">
            <a:extLst>
              <a:ext uri="{FF2B5EF4-FFF2-40B4-BE49-F238E27FC236}">
                <a16:creationId xmlns:a16="http://schemas.microsoft.com/office/drawing/2014/main" id="{2E206073-B1EB-550B-0130-46F8C6F79C50}"/>
              </a:ext>
            </a:extLst>
          </p:cNvPr>
          <p:cNvPicPr>
            <a:picLocks noChangeAspect="1"/>
          </p:cNvPicPr>
          <p:nvPr/>
        </p:nvPicPr>
        <p:blipFill rotWithShape="1">
          <a:blip r:embed="rId2">
            <a:extLst>
              <a:ext uri="{28A0092B-C50C-407E-A947-70E740481C1C}">
                <a14:useLocalDpi xmlns:a14="http://schemas.microsoft.com/office/drawing/2010/main" val="0"/>
              </a:ext>
            </a:extLst>
          </a:blip>
          <a:srcRect l="22812" r="16371" b="10388"/>
          <a:stretch/>
        </p:blipFill>
        <p:spPr>
          <a:xfrm>
            <a:off x="7053724" y="2115097"/>
            <a:ext cx="1487821" cy="3288401"/>
          </a:xfrm>
          <a:prstGeom prst="rect">
            <a:avLst/>
          </a:prstGeom>
          <a:ln w="28575">
            <a:solidFill>
              <a:schemeClr val="accent2"/>
            </a:solidFill>
          </a:ln>
        </p:spPr>
      </p:pic>
    </p:spTree>
    <p:extLst>
      <p:ext uri="{BB962C8B-B14F-4D97-AF65-F5344CB8AC3E}">
        <p14:creationId xmlns:p14="http://schemas.microsoft.com/office/powerpoint/2010/main" val="392966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73FC6A7-3DBD-B171-573F-1D583B9B3F9E}"/>
              </a:ext>
            </a:extLst>
          </p:cNvPr>
          <p:cNvSpPr txBox="1">
            <a:spLocks/>
          </p:cNvSpPr>
          <p:nvPr/>
        </p:nvSpPr>
        <p:spPr>
          <a:xfrm>
            <a:off x="202019" y="520597"/>
            <a:ext cx="8123274" cy="947272"/>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r>
              <a:rPr lang="en-ZA" sz="2800" b="1" dirty="0">
                <a:solidFill>
                  <a:schemeClr val="bg1"/>
                </a:solidFill>
                <a:latin typeface="Roboto" panose="02000000000000000000" pitchFamily="2" charset="0"/>
              </a:rPr>
              <a:t>Describe the pictures. Which is the most appealing to you?</a:t>
            </a:r>
            <a:endParaRPr lang="en-GB" sz="2800" b="1" dirty="0">
              <a:solidFill>
                <a:schemeClr val="bg1"/>
              </a:solidFill>
            </a:endParaRPr>
          </a:p>
        </p:txBody>
      </p:sp>
      <p:pic>
        <p:nvPicPr>
          <p:cNvPr id="6" name="Picture 5" descr="A person playing video games&#10;&#10;Description automatically generated with medium confidence">
            <a:extLst>
              <a:ext uri="{FF2B5EF4-FFF2-40B4-BE49-F238E27FC236}">
                <a16:creationId xmlns:a16="http://schemas.microsoft.com/office/drawing/2014/main" id="{76C41417-F380-AA0C-47E2-BD4C5A9CA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0024" y="2382833"/>
            <a:ext cx="4120825" cy="2747216"/>
          </a:xfrm>
          <a:prstGeom prst="rect">
            <a:avLst/>
          </a:prstGeom>
          <a:ln w="28575">
            <a:solidFill>
              <a:schemeClr val="accent2"/>
            </a:solidFill>
          </a:ln>
        </p:spPr>
      </p:pic>
      <p:pic>
        <p:nvPicPr>
          <p:cNvPr id="3" name="Picture 2" descr="A picture containing person, clothing, human face, indoor&#10;&#10;Description automatically generated">
            <a:extLst>
              <a:ext uri="{FF2B5EF4-FFF2-40B4-BE49-F238E27FC236}">
                <a16:creationId xmlns:a16="http://schemas.microsoft.com/office/drawing/2014/main" id="{655370E2-0AE0-B362-ED1E-3243BFBA1014}"/>
              </a:ext>
            </a:extLst>
          </p:cNvPr>
          <p:cNvPicPr>
            <a:picLocks noChangeAspect="1"/>
          </p:cNvPicPr>
          <p:nvPr/>
        </p:nvPicPr>
        <p:blipFill rotWithShape="1">
          <a:blip r:embed="rId3">
            <a:extLst>
              <a:ext uri="{28A0092B-C50C-407E-A947-70E740481C1C}">
                <a14:useLocalDpi xmlns:a14="http://schemas.microsoft.com/office/drawing/2010/main" val="0"/>
              </a:ext>
            </a:extLst>
          </a:blip>
          <a:srcRect l="12543" r="2740"/>
          <a:stretch/>
        </p:blipFill>
        <p:spPr>
          <a:xfrm>
            <a:off x="663151" y="2382833"/>
            <a:ext cx="3491392" cy="2747216"/>
          </a:xfrm>
          <a:prstGeom prst="rect">
            <a:avLst/>
          </a:prstGeom>
          <a:ln w="28575">
            <a:solidFill>
              <a:schemeClr val="accent2"/>
            </a:solidFill>
          </a:ln>
        </p:spPr>
      </p:pic>
      <p:sp>
        <p:nvSpPr>
          <p:cNvPr id="9" name="TextBox 8">
            <a:extLst>
              <a:ext uri="{FF2B5EF4-FFF2-40B4-BE49-F238E27FC236}">
                <a16:creationId xmlns:a16="http://schemas.microsoft.com/office/drawing/2014/main" id="{C07C3A2A-0FD1-8CD8-6791-2A281A4EC933}"/>
              </a:ext>
            </a:extLst>
          </p:cNvPr>
          <p:cNvSpPr txBox="1"/>
          <p:nvPr/>
        </p:nvSpPr>
        <p:spPr>
          <a:xfrm>
            <a:off x="663151" y="5130049"/>
            <a:ext cx="3491392" cy="369332"/>
          </a:xfrm>
          <a:prstGeom prst="rect">
            <a:avLst/>
          </a:prstGeom>
          <a:noFill/>
        </p:spPr>
        <p:txBody>
          <a:bodyPr wrap="square">
            <a:spAutoFit/>
          </a:bodyPr>
          <a:lstStyle/>
          <a:p>
            <a:pPr algn="ctr"/>
            <a:r>
              <a:rPr lang="en-ZA" sz="1800" u="none" strike="noStrike" dirty="0">
                <a:effectLst/>
                <a:latin typeface="Roboto" panose="02000000000000000000" pitchFamily="2" charset="0"/>
              </a:rPr>
              <a:t>Picture 1</a:t>
            </a:r>
            <a:endParaRPr lang="en-US" dirty="0">
              <a:latin typeface="Roboto" panose="02000000000000000000" pitchFamily="2" charset="0"/>
            </a:endParaRPr>
          </a:p>
        </p:txBody>
      </p:sp>
      <p:sp>
        <p:nvSpPr>
          <p:cNvPr id="10" name="TextBox 9">
            <a:extLst>
              <a:ext uri="{FF2B5EF4-FFF2-40B4-BE49-F238E27FC236}">
                <a16:creationId xmlns:a16="http://schemas.microsoft.com/office/drawing/2014/main" id="{1C944E14-AC0D-3830-56D3-DAF21D5BCCD1}"/>
              </a:ext>
            </a:extLst>
          </p:cNvPr>
          <p:cNvSpPr txBox="1"/>
          <p:nvPr/>
        </p:nvSpPr>
        <p:spPr>
          <a:xfrm>
            <a:off x="4674740" y="5130049"/>
            <a:ext cx="3491392" cy="369332"/>
          </a:xfrm>
          <a:prstGeom prst="rect">
            <a:avLst/>
          </a:prstGeom>
          <a:noFill/>
        </p:spPr>
        <p:txBody>
          <a:bodyPr wrap="square">
            <a:spAutoFit/>
          </a:bodyPr>
          <a:lstStyle/>
          <a:p>
            <a:pPr algn="ctr"/>
            <a:r>
              <a:rPr lang="en-ZA" sz="1800" u="none" strike="noStrike" dirty="0">
                <a:effectLst/>
                <a:latin typeface="Roboto" panose="02000000000000000000" pitchFamily="2" charset="0"/>
              </a:rPr>
              <a:t>Picture 2</a:t>
            </a:r>
            <a:endParaRPr lang="en-US" dirty="0">
              <a:latin typeface="Roboto" panose="02000000000000000000" pitchFamily="2" charset="0"/>
            </a:endParaRPr>
          </a:p>
        </p:txBody>
      </p:sp>
    </p:spTree>
    <p:extLst>
      <p:ext uri="{BB962C8B-B14F-4D97-AF65-F5344CB8AC3E}">
        <p14:creationId xmlns:p14="http://schemas.microsoft.com/office/powerpoint/2010/main" val="32496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grass, sky&#10;&#10;Description automatically generated">
            <a:extLst>
              <a:ext uri="{FF2B5EF4-FFF2-40B4-BE49-F238E27FC236}">
                <a16:creationId xmlns:a16="http://schemas.microsoft.com/office/drawing/2014/main" id="{71157FDB-09A2-55F9-6023-21B44B4F23E5}"/>
              </a:ext>
            </a:extLst>
          </p:cNvPr>
          <p:cNvPicPr>
            <a:picLocks noChangeAspect="1"/>
          </p:cNvPicPr>
          <p:nvPr/>
        </p:nvPicPr>
        <p:blipFill rotWithShape="1">
          <a:blip r:embed="rId2">
            <a:extLst>
              <a:ext uri="{28A0092B-C50C-407E-A947-70E740481C1C}">
                <a14:useLocalDpi xmlns:a14="http://schemas.microsoft.com/office/drawing/2010/main" val="0"/>
              </a:ext>
            </a:extLst>
          </a:blip>
          <a:srcRect l="15274"/>
          <a:stretch/>
        </p:blipFill>
        <p:spPr>
          <a:xfrm>
            <a:off x="663151" y="2382833"/>
            <a:ext cx="3491392" cy="2747216"/>
          </a:xfrm>
          <a:prstGeom prst="rect">
            <a:avLst/>
          </a:prstGeom>
          <a:ln w="28575">
            <a:solidFill>
              <a:schemeClr val="accent2"/>
            </a:solidFill>
          </a:ln>
        </p:spPr>
      </p:pic>
      <p:pic>
        <p:nvPicPr>
          <p:cNvPr id="7" name="Picture 6" descr="A bathtub in a bathroom&#10;&#10;Description automatically generated with low confidence">
            <a:extLst>
              <a:ext uri="{FF2B5EF4-FFF2-40B4-BE49-F238E27FC236}">
                <a16:creationId xmlns:a16="http://schemas.microsoft.com/office/drawing/2014/main" id="{19C5EF88-5F7F-C2EF-ECEB-D934159D2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024" y="2382833"/>
            <a:ext cx="4120825" cy="2747427"/>
          </a:xfrm>
          <a:prstGeom prst="rect">
            <a:avLst/>
          </a:prstGeom>
          <a:ln w="28575">
            <a:solidFill>
              <a:schemeClr val="accent2"/>
            </a:solidFill>
          </a:ln>
        </p:spPr>
      </p:pic>
      <p:sp>
        <p:nvSpPr>
          <p:cNvPr id="9" name="TextBox 8">
            <a:extLst>
              <a:ext uri="{FF2B5EF4-FFF2-40B4-BE49-F238E27FC236}">
                <a16:creationId xmlns:a16="http://schemas.microsoft.com/office/drawing/2014/main" id="{C07C3A2A-0FD1-8CD8-6791-2A281A4EC933}"/>
              </a:ext>
            </a:extLst>
          </p:cNvPr>
          <p:cNvSpPr txBox="1"/>
          <p:nvPr/>
        </p:nvSpPr>
        <p:spPr>
          <a:xfrm>
            <a:off x="663151" y="5130049"/>
            <a:ext cx="3491392" cy="369332"/>
          </a:xfrm>
          <a:prstGeom prst="rect">
            <a:avLst/>
          </a:prstGeom>
          <a:noFill/>
        </p:spPr>
        <p:txBody>
          <a:bodyPr wrap="square">
            <a:spAutoFit/>
          </a:bodyPr>
          <a:lstStyle/>
          <a:p>
            <a:pPr algn="ctr"/>
            <a:r>
              <a:rPr lang="en-ZA" sz="1800" u="none" strike="noStrike" dirty="0">
                <a:effectLst/>
                <a:latin typeface="Roboto" panose="02000000000000000000" pitchFamily="2" charset="0"/>
              </a:rPr>
              <a:t>Picture 1</a:t>
            </a:r>
            <a:endParaRPr lang="en-US" dirty="0">
              <a:latin typeface="Roboto" panose="02000000000000000000" pitchFamily="2" charset="0"/>
            </a:endParaRPr>
          </a:p>
        </p:txBody>
      </p:sp>
      <p:sp>
        <p:nvSpPr>
          <p:cNvPr id="10" name="TextBox 9">
            <a:extLst>
              <a:ext uri="{FF2B5EF4-FFF2-40B4-BE49-F238E27FC236}">
                <a16:creationId xmlns:a16="http://schemas.microsoft.com/office/drawing/2014/main" id="{1C944E14-AC0D-3830-56D3-DAF21D5BCCD1}"/>
              </a:ext>
            </a:extLst>
          </p:cNvPr>
          <p:cNvSpPr txBox="1"/>
          <p:nvPr/>
        </p:nvSpPr>
        <p:spPr>
          <a:xfrm>
            <a:off x="4674740" y="5130049"/>
            <a:ext cx="3491392" cy="369332"/>
          </a:xfrm>
          <a:prstGeom prst="rect">
            <a:avLst/>
          </a:prstGeom>
          <a:noFill/>
        </p:spPr>
        <p:txBody>
          <a:bodyPr wrap="square">
            <a:spAutoFit/>
          </a:bodyPr>
          <a:lstStyle/>
          <a:p>
            <a:pPr algn="ctr"/>
            <a:r>
              <a:rPr lang="en-ZA" sz="1800" u="none" strike="noStrike" dirty="0">
                <a:effectLst/>
                <a:latin typeface="Roboto" panose="02000000000000000000" pitchFamily="2" charset="0"/>
              </a:rPr>
              <a:t>Picture 2</a:t>
            </a:r>
            <a:endParaRPr lang="en-US" dirty="0">
              <a:latin typeface="Roboto" panose="02000000000000000000" pitchFamily="2" charset="0"/>
            </a:endParaRPr>
          </a:p>
        </p:txBody>
      </p:sp>
      <p:sp>
        <p:nvSpPr>
          <p:cNvPr id="5" name="Title">
            <a:extLst>
              <a:ext uri="{FF2B5EF4-FFF2-40B4-BE49-F238E27FC236}">
                <a16:creationId xmlns:a16="http://schemas.microsoft.com/office/drawing/2014/main" id="{7FE00756-DBD5-C6E1-AF3D-5D7084C0EAC0}"/>
              </a:ext>
            </a:extLst>
          </p:cNvPr>
          <p:cNvSpPr txBox="1">
            <a:spLocks/>
          </p:cNvSpPr>
          <p:nvPr/>
        </p:nvSpPr>
        <p:spPr>
          <a:xfrm>
            <a:off x="202019" y="520597"/>
            <a:ext cx="8123274" cy="947272"/>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r>
              <a:rPr lang="en-ZA" sz="2800" b="1" dirty="0">
                <a:solidFill>
                  <a:schemeClr val="bg1"/>
                </a:solidFill>
                <a:latin typeface="Roboto" panose="02000000000000000000" pitchFamily="2" charset="0"/>
              </a:rPr>
              <a:t>Describe the pictures. Which is the most appealing to you?</a:t>
            </a:r>
            <a:endParaRPr lang="en-GB" sz="2800" b="1" dirty="0">
              <a:solidFill>
                <a:schemeClr val="bg1"/>
              </a:solidFill>
            </a:endParaRPr>
          </a:p>
        </p:txBody>
      </p:sp>
    </p:spTree>
    <p:extLst>
      <p:ext uri="{BB962C8B-B14F-4D97-AF65-F5344CB8AC3E}">
        <p14:creationId xmlns:p14="http://schemas.microsoft.com/office/powerpoint/2010/main" val="256954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C3A2A-0FD1-8CD8-6791-2A281A4EC933}"/>
              </a:ext>
            </a:extLst>
          </p:cNvPr>
          <p:cNvSpPr txBox="1"/>
          <p:nvPr/>
        </p:nvSpPr>
        <p:spPr>
          <a:xfrm>
            <a:off x="663151" y="5485057"/>
            <a:ext cx="3491392" cy="369332"/>
          </a:xfrm>
          <a:prstGeom prst="rect">
            <a:avLst/>
          </a:prstGeom>
          <a:noFill/>
        </p:spPr>
        <p:txBody>
          <a:bodyPr wrap="square">
            <a:spAutoFit/>
          </a:bodyPr>
          <a:lstStyle/>
          <a:p>
            <a:pPr algn="ctr"/>
            <a:r>
              <a:rPr lang="en-ZA" sz="1800" u="none" strike="noStrike" dirty="0">
                <a:effectLst/>
                <a:latin typeface="Roboto" panose="02000000000000000000" pitchFamily="2" charset="0"/>
              </a:rPr>
              <a:t>Picture 1</a:t>
            </a:r>
            <a:endParaRPr lang="en-US" dirty="0">
              <a:latin typeface="Roboto" panose="02000000000000000000" pitchFamily="2" charset="0"/>
            </a:endParaRPr>
          </a:p>
        </p:txBody>
      </p:sp>
      <p:sp>
        <p:nvSpPr>
          <p:cNvPr id="10" name="TextBox 9">
            <a:extLst>
              <a:ext uri="{FF2B5EF4-FFF2-40B4-BE49-F238E27FC236}">
                <a16:creationId xmlns:a16="http://schemas.microsoft.com/office/drawing/2014/main" id="{1C944E14-AC0D-3830-56D3-DAF21D5BCCD1}"/>
              </a:ext>
            </a:extLst>
          </p:cNvPr>
          <p:cNvSpPr txBox="1"/>
          <p:nvPr/>
        </p:nvSpPr>
        <p:spPr>
          <a:xfrm>
            <a:off x="4989459" y="5485057"/>
            <a:ext cx="3491392" cy="369332"/>
          </a:xfrm>
          <a:prstGeom prst="rect">
            <a:avLst/>
          </a:prstGeom>
          <a:noFill/>
        </p:spPr>
        <p:txBody>
          <a:bodyPr wrap="square">
            <a:spAutoFit/>
          </a:bodyPr>
          <a:lstStyle/>
          <a:p>
            <a:pPr algn="ctr"/>
            <a:r>
              <a:rPr lang="en-ZA" sz="1800" u="none" strike="noStrike" dirty="0">
                <a:effectLst/>
                <a:latin typeface="Roboto" panose="02000000000000000000" pitchFamily="2" charset="0"/>
              </a:rPr>
              <a:t>Picture 2</a:t>
            </a:r>
            <a:endParaRPr lang="en-US" dirty="0">
              <a:latin typeface="Roboto" panose="02000000000000000000" pitchFamily="2" charset="0"/>
            </a:endParaRPr>
          </a:p>
        </p:txBody>
      </p:sp>
      <p:pic>
        <p:nvPicPr>
          <p:cNvPr id="3" name="Picture 2" descr="A cup of coffee and some green leaves&#10;&#10;Description automatically generated with low confidence">
            <a:extLst>
              <a:ext uri="{FF2B5EF4-FFF2-40B4-BE49-F238E27FC236}">
                <a16:creationId xmlns:a16="http://schemas.microsoft.com/office/drawing/2014/main" id="{C371233A-B87D-9D75-2118-567B2EFE7FB0}"/>
              </a:ext>
            </a:extLst>
          </p:cNvPr>
          <p:cNvPicPr>
            <a:picLocks noChangeAspect="1"/>
          </p:cNvPicPr>
          <p:nvPr/>
        </p:nvPicPr>
        <p:blipFill rotWithShape="1">
          <a:blip r:embed="rId2">
            <a:extLst>
              <a:ext uri="{28A0092B-C50C-407E-A947-70E740481C1C}">
                <a14:useLocalDpi xmlns:a14="http://schemas.microsoft.com/office/drawing/2010/main" val="0"/>
              </a:ext>
            </a:extLst>
          </a:blip>
          <a:srcRect b="13846"/>
          <a:stretch/>
        </p:blipFill>
        <p:spPr>
          <a:xfrm>
            <a:off x="1026614" y="1912518"/>
            <a:ext cx="2764465" cy="3572539"/>
          </a:xfrm>
          <a:prstGeom prst="rect">
            <a:avLst/>
          </a:prstGeom>
          <a:ln w="28575">
            <a:solidFill>
              <a:schemeClr val="accent2"/>
            </a:solidFill>
          </a:ln>
        </p:spPr>
      </p:pic>
      <p:pic>
        <p:nvPicPr>
          <p:cNvPr id="6" name="Picture 5" descr="A bowl of fruit and yogurt with a spoon and a magazine&#10;&#10;Description automatically generated with medium confidence">
            <a:extLst>
              <a:ext uri="{FF2B5EF4-FFF2-40B4-BE49-F238E27FC236}">
                <a16:creationId xmlns:a16="http://schemas.microsoft.com/office/drawing/2014/main" id="{3AD627CA-9725-7BC9-CF85-504188E02825}"/>
              </a:ext>
            </a:extLst>
          </p:cNvPr>
          <p:cNvPicPr>
            <a:picLocks noChangeAspect="1"/>
          </p:cNvPicPr>
          <p:nvPr/>
        </p:nvPicPr>
        <p:blipFill rotWithShape="1">
          <a:blip r:embed="rId3">
            <a:extLst>
              <a:ext uri="{28A0092B-C50C-407E-A947-70E740481C1C}">
                <a14:useLocalDpi xmlns:a14="http://schemas.microsoft.com/office/drawing/2010/main" val="0"/>
              </a:ext>
            </a:extLst>
          </a:blip>
          <a:srcRect t="8494" b="5352"/>
          <a:stretch/>
        </p:blipFill>
        <p:spPr>
          <a:xfrm>
            <a:off x="5310392" y="1912518"/>
            <a:ext cx="2764465" cy="3572539"/>
          </a:xfrm>
          <a:prstGeom prst="rect">
            <a:avLst/>
          </a:prstGeom>
          <a:ln w="28575">
            <a:solidFill>
              <a:schemeClr val="accent2"/>
            </a:solidFill>
          </a:ln>
        </p:spPr>
      </p:pic>
      <p:sp>
        <p:nvSpPr>
          <p:cNvPr id="5" name="Title">
            <a:extLst>
              <a:ext uri="{FF2B5EF4-FFF2-40B4-BE49-F238E27FC236}">
                <a16:creationId xmlns:a16="http://schemas.microsoft.com/office/drawing/2014/main" id="{B44CA5F6-023C-6DAD-9B7E-0584E26FE6A6}"/>
              </a:ext>
            </a:extLst>
          </p:cNvPr>
          <p:cNvSpPr txBox="1">
            <a:spLocks/>
          </p:cNvSpPr>
          <p:nvPr/>
        </p:nvSpPr>
        <p:spPr>
          <a:xfrm>
            <a:off x="202019" y="520597"/>
            <a:ext cx="8123274" cy="947272"/>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r>
              <a:rPr lang="en-ZA" sz="2800" b="1" dirty="0">
                <a:solidFill>
                  <a:schemeClr val="bg1"/>
                </a:solidFill>
                <a:latin typeface="Roboto" panose="02000000000000000000" pitchFamily="2" charset="0"/>
              </a:rPr>
              <a:t>Describe the pictures. Which is the most appealing to you?</a:t>
            </a:r>
            <a:endParaRPr lang="en-GB" sz="2800" b="1" dirty="0">
              <a:solidFill>
                <a:schemeClr val="bg1"/>
              </a:solidFill>
            </a:endParaRPr>
          </a:p>
        </p:txBody>
      </p:sp>
    </p:spTree>
    <p:extLst>
      <p:ext uri="{BB962C8B-B14F-4D97-AF65-F5344CB8AC3E}">
        <p14:creationId xmlns:p14="http://schemas.microsoft.com/office/powerpoint/2010/main" val="292559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020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202019" y="637850"/>
            <a:ext cx="8123274" cy="758715"/>
          </a:xfrm>
          <a:prstGeom prst="roundRect">
            <a:avLst>
              <a:gd name="adj" fmla="val 0"/>
            </a:avLst>
          </a:prstGeom>
          <a:solidFill>
            <a:schemeClr val="accent2"/>
          </a:solidFill>
          <a:ln w="28575">
            <a:noFill/>
          </a:ln>
        </p:spPr>
        <p:txBody>
          <a:bodyPr/>
          <a:lstStyle/>
          <a:p>
            <a:pPr algn="ctr"/>
            <a:r>
              <a:rPr lang="en-ZA" sz="2800" b="1" dirty="0">
                <a:solidFill>
                  <a:schemeClr val="bg1"/>
                </a:solidFill>
                <a:latin typeface="Roboto" panose="02000000000000000000" pitchFamily="2" charset="0"/>
              </a:rPr>
              <a:t>Let’s talk about health</a:t>
            </a:r>
            <a:endParaRPr lang="en-GB" sz="2800" b="1" dirty="0">
              <a:solidFill>
                <a:schemeClr val="bg1"/>
              </a:solidFill>
              <a:latin typeface="Roboto" panose="02000000000000000000" pitchFamily="2" charset="0"/>
            </a:endParaRPr>
          </a:p>
        </p:txBody>
      </p:sp>
      <p:sp>
        <p:nvSpPr>
          <p:cNvPr id="3" name="Text Box"/>
          <p:cNvSpPr/>
          <p:nvPr/>
        </p:nvSpPr>
        <p:spPr>
          <a:xfrm>
            <a:off x="1989207" y="1629541"/>
            <a:ext cx="5156053" cy="49510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ZA" dirty="0">
                <a:latin typeface="Roboto" panose="02000000000000000000" pitchFamily="2" charset="0"/>
              </a:rPr>
              <a:t>What does health mean to you? </a:t>
            </a:r>
          </a:p>
        </p:txBody>
      </p:sp>
      <p:sp>
        <p:nvSpPr>
          <p:cNvPr id="2" name="Text Box">
            <a:extLst>
              <a:ext uri="{FF2B5EF4-FFF2-40B4-BE49-F238E27FC236}">
                <a16:creationId xmlns:a16="http://schemas.microsoft.com/office/drawing/2014/main" id="{27825444-E96A-1AD2-CF18-C99D270FFDE4}"/>
              </a:ext>
            </a:extLst>
          </p:cNvPr>
          <p:cNvSpPr/>
          <p:nvPr/>
        </p:nvSpPr>
        <p:spPr>
          <a:xfrm>
            <a:off x="1989207" y="2245142"/>
            <a:ext cx="5156053" cy="4951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ZA" dirty="0">
                <a:latin typeface="Roboto" panose="02000000000000000000" pitchFamily="2" charset="0"/>
              </a:rPr>
              <a:t>Who’s the healthiest person you know?</a:t>
            </a:r>
          </a:p>
        </p:txBody>
      </p:sp>
      <p:sp>
        <p:nvSpPr>
          <p:cNvPr id="4" name="Text Box">
            <a:extLst>
              <a:ext uri="{FF2B5EF4-FFF2-40B4-BE49-F238E27FC236}">
                <a16:creationId xmlns:a16="http://schemas.microsoft.com/office/drawing/2014/main" id="{4ED50159-FEBD-C41C-A400-706C125F4ABC}"/>
              </a:ext>
            </a:extLst>
          </p:cNvPr>
          <p:cNvSpPr/>
          <p:nvPr/>
        </p:nvSpPr>
        <p:spPr>
          <a:xfrm>
            <a:off x="1989207" y="2860744"/>
            <a:ext cx="5156053" cy="4951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ZA" dirty="0">
                <a:latin typeface="Roboto" panose="02000000000000000000" pitchFamily="2" charset="0"/>
              </a:rPr>
              <a:t>Do you think it’s important to look healthy? </a:t>
            </a:r>
          </a:p>
        </p:txBody>
      </p:sp>
      <p:pic>
        <p:nvPicPr>
          <p:cNvPr id="8" name="Picture 7" descr="A group of people hugging on a hill&#10;&#10;Description automatically generated with medium confidence">
            <a:extLst>
              <a:ext uri="{FF2B5EF4-FFF2-40B4-BE49-F238E27FC236}">
                <a16:creationId xmlns:a16="http://schemas.microsoft.com/office/drawing/2014/main" id="{E99A7E10-E812-D18F-7F74-25F685B38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29" y="3821612"/>
            <a:ext cx="3070364" cy="2046909"/>
          </a:xfrm>
          <a:prstGeom prst="rect">
            <a:avLst/>
          </a:prstGeom>
          <a:ln w="28575">
            <a:solidFill>
              <a:schemeClr val="accent2"/>
            </a:solidFill>
          </a:ln>
        </p:spPr>
      </p:pic>
      <p:pic>
        <p:nvPicPr>
          <p:cNvPr id="10" name="Picture 9" descr="A person running on a concrete surface&#10;&#10;Description automatically generated with low confidence">
            <a:extLst>
              <a:ext uri="{FF2B5EF4-FFF2-40B4-BE49-F238E27FC236}">
                <a16:creationId xmlns:a16="http://schemas.microsoft.com/office/drawing/2014/main" id="{B7685001-7AE6-1AE9-A0C8-477EE80393C4}"/>
              </a:ext>
            </a:extLst>
          </p:cNvPr>
          <p:cNvPicPr>
            <a:picLocks noChangeAspect="1"/>
          </p:cNvPicPr>
          <p:nvPr/>
        </p:nvPicPr>
        <p:blipFill rotWithShape="1">
          <a:blip r:embed="rId3">
            <a:extLst>
              <a:ext uri="{28A0092B-C50C-407E-A947-70E740481C1C}">
                <a14:useLocalDpi xmlns:a14="http://schemas.microsoft.com/office/drawing/2010/main" val="0"/>
              </a:ext>
            </a:extLst>
          </a:blip>
          <a:srcRect l="53812"/>
          <a:stretch/>
        </p:blipFill>
        <p:spPr>
          <a:xfrm>
            <a:off x="3721947" y="3617744"/>
            <a:ext cx="1690576" cy="2439193"/>
          </a:xfrm>
          <a:prstGeom prst="rect">
            <a:avLst/>
          </a:prstGeom>
          <a:ln w="28575">
            <a:solidFill>
              <a:schemeClr val="accent2"/>
            </a:solidFill>
          </a:ln>
        </p:spPr>
      </p:pic>
      <p:pic>
        <p:nvPicPr>
          <p:cNvPr id="12" name="Picture 11" descr="A picture containing clothing, person, outdoor, human face&#10;&#10;Description automatically generated">
            <a:extLst>
              <a:ext uri="{FF2B5EF4-FFF2-40B4-BE49-F238E27FC236}">
                <a16:creationId xmlns:a16="http://schemas.microsoft.com/office/drawing/2014/main" id="{E0E5E7F0-2860-A8E8-80F2-EEF60EC1C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2477" y="3821803"/>
            <a:ext cx="3070364" cy="2047905"/>
          </a:xfrm>
          <a:prstGeom prst="rect">
            <a:avLst/>
          </a:prstGeom>
          <a:ln w="28575">
            <a:solidFill>
              <a:schemeClr val="accent2"/>
            </a:solidFill>
          </a:ln>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1067378"/>
            <a:ext cx="7632700" cy="276999"/>
          </a:xfrm>
          <a:prstGeom prst="rect">
            <a:avLst/>
          </a:prstGeom>
        </p:spPr>
        <p:txBody>
          <a:bodyPr wrap="square" lIns="0" tIns="0" rIns="0" bIns="0">
            <a:spAutoFit/>
          </a:bodyPr>
          <a:lstStyle/>
          <a:p>
            <a:pPr marL="342900" indent="-342900">
              <a:buFont typeface="+mj-lt"/>
              <a:buAutoNum type="arabicPeriod"/>
            </a:pPr>
            <a:r>
              <a:rPr lang="en-ZA" dirty="0">
                <a:latin typeface="Roboto" panose="02000000000000000000" pitchFamily="2" charset="0"/>
              </a:rPr>
              <a:t>Have you ever felt burnt out before?</a:t>
            </a:r>
            <a:endParaRPr lang="en-GB" dirty="0">
              <a:latin typeface="Roboto" panose="02000000000000000000" pitchFamily="2" charset="0"/>
            </a:endParaRPr>
          </a:p>
        </p:txBody>
      </p:sp>
      <p:sp>
        <p:nvSpPr>
          <p:cNvPr id="2" name="Text">
            <a:extLst>
              <a:ext uri="{FF2B5EF4-FFF2-40B4-BE49-F238E27FC236}">
                <a16:creationId xmlns:a16="http://schemas.microsoft.com/office/drawing/2014/main" id="{C5E1CFE8-2E25-BD69-A3FA-FCB16F5484D9}"/>
              </a:ext>
            </a:extLst>
          </p:cNvPr>
          <p:cNvSpPr/>
          <p:nvPr/>
        </p:nvSpPr>
        <p:spPr>
          <a:xfrm>
            <a:off x="755650" y="1399988"/>
            <a:ext cx="7632700" cy="276999"/>
          </a:xfrm>
          <a:prstGeom prst="rect">
            <a:avLst/>
          </a:prstGeom>
        </p:spPr>
        <p:txBody>
          <a:bodyPr wrap="square" lIns="0" tIns="0" rIns="0" bIns="0">
            <a:spAutoFit/>
          </a:bodyPr>
          <a:lstStyle/>
          <a:p>
            <a:pPr marL="342900" indent="-342900" fontAlgn="base">
              <a:buFont typeface="+mj-lt"/>
              <a:buAutoNum type="arabicPeriod" startAt="2"/>
            </a:pPr>
            <a:r>
              <a:rPr lang="en-ZA" dirty="0">
                <a:latin typeface="Roboto" panose="02000000000000000000" pitchFamily="2" charset="0"/>
              </a:rPr>
              <a:t>How did you make yourself feel better?</a:t>
            </a:r>
          </a:p>
        </p:txBody>
      </p:sp>
      <p:sp>
        <p:nvSpPr>
          <p:cNvPr id="4" name="Text">
            <a:extLst>
              <a:ext uri="{FF2B5EF4-FFF2-40B4-BE49-F238E27FC236}">
                <a16:creationId xmlns:a16="http://schemas.microsoft.com/office/drawing/2014/main" id="{BB8096AA-1C2E-FE61-C703-51A5331EFCD0}"/>
              </a:ext>
            </a:extLst>
          </p:cNvPr>
          <p:cNvSpPr/>
          <p:nvPr/>
        </p:nvSpPr>
        <p:spPr>
          <a:xfrm>
            <a:off x="755650" y="1732598"/>
            <a:ext cx="7632700" cy="276999"/>
          </a:xfrm>
          <a:prstGeom prst="rect">
            <a:avLst/>
          </a:prstGeom>
        </p:spPr>
        <p:txBody>
          <a:bodyPr wrap="square" lIns="0" tIns="0" rIns="0" bIns="0">
            <a:spAutoFit/>
          </a:bodyPr>
          <a:lstStyle/>
          <a:p>
            <a:pPr marL="342900" indent="-342900" fontAlgn="base">
              <a:buFont typeface="+mj-lt"/>
              <a:buAutoNum type="arabicPeriod" startAt="3"/>
            </a:pPr>
            <a:r>
              <a:rPr lang="en-ZA" dirty="0">
                <a:latin typeface="Roboto" panose="02000000000000000000" pitchFamily="2" charset="0"/>
              </a:rPr>
              <a:t>What’s the difference between health and self-care?</a:t>
            </a:r>
          </a:p>
        </p:txBody>
      </p:sp>
      <p:sp>
        <p:nvSpPr>
          <p:cNvPr id="6" name="Text">
            <a:extLst>
              <a:ext uri="{FF2B5EF4-FFF2-40B4-BE49-F238E27FC236}">
                <a16:creationId xmlns:a16="http://schemas.microsoft.com/office/drawing/2014/main" id="{6190DA1D-C5B6-C410-396B-95F1D3FB89F0}"/>
              </a:ext>
            </a:extLst>
          </p:cNvPr>
          <p:cNvSpPr/>
          <p:nvPr/>
        </p:nvSpPr>
        <p:spPr>
          <a:xfrm>
            <a:off x="1084520" y="2065208"/>
            <a:ext cx="7303829" cy="830997"/>
          </a:xfrm>
          <a:prstGeom prst="rect">
            <a:avLst/>
          </a:prstGeom>
        </p:spPr>
        <p:txBody>
          <a:bodyPr wrap="square" lIns="0" tIns="0" rIns="0" bIns="0">
            <a:spAutoFit/>
          </a:bodyPr>
          <a:lstStyle/>
          <a:p>
            <a:pPr fontAlgn="base"/>
            <a:r>
              <a:rPr lang="en-ZA" b="1" dirty="0">
                <a:solidFill>
                  <a:schemeClr val="accent4">
                    <a:lumMod val="75000"/>
                  </a:schemeClr>
                </a:solidFill>
                <a:latin typeface="Roboto" panose="02000000000000000000" pitchFamily="2" charset="0"/>
              </a:rPr>
              <a:t>Self-care is doing things that are relaxing and help you feel good, even if it’s not always healthy. Self care can also include watching an episode of your favourite TV show, or eating your favourite dessert.  </a:t>
            </a:r>
          </a:p>
        </p:txBody>
      </p:sp>
      <p:pic>
        <p:nvPicPr>
          <p:cNvPr id="10" name="Picture 9" descr="A picture containing person, clothing, thigh, knee&#10;&#10;Description automatically generated">
            <a:extLst>
              <a:ext uri="{FF2B5EF4-FFF2-40B4-BE49-F238E27FC236}">
                <a16:creationId xmlns:a16="http://schemas.microsoft.com/office/drawing/2014/main" id="{5E3C003B-41EF-E543-D608-FB1CAA900EDC}"/>
              </a:ext>
            </a:extLst>
          </p:cNvPr>
          <p:cNvPicPr>
            <a:picLocks noChangeAspect="1"/>
          </p:cNvPicPr>
          <p:nvPr/>
        </p:nvPicPr>
        <p:blipFill rotWithShape="1">
          <a:blip r:embed="rId2">
            <a:extLst>
              <a:ext uri="{28A0092B-C50C-407E-A947-70E740481C1C}">
                <a14:useLocalDpi xmlns:a14="http://schemas.microsoft.com/office/drawing/2010/main" val="0"/>
              </a:ext>
            </a:extLst>
          </a:blip>
          <a:srcRect t="310" b="10337"/>
          <a:stretch/>
        </p:blipFill>
        <p:spPr>
          <a:xfrm>
            <a:off x="3614180" y="3175650"/>
            <a:ext cx="2244508" cy="3008320"/>
          </a:xfrm>
          <a:prstGeom prst="rect">
            <a:avLst/>
          </a:prstGeom>
          <a:ln w="28575">
            <a:solidFill>
              <a:schemeClr val="accent2"/>
            </a:solidFill>
          </a:ln>
        </p:spPr>
      </p:pic>
    </p:spTree>
    <p:extLst>
      <p:ext uri="{BB962C8B-B14F-4D97-AF65-F5344CB8AC3E}">
        <p14:creationId xmlns:p14="http://schemas.microsoft.com/office/powerpoint/2010/main" val="352236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604F54FE-379F-F158-05E6-1D4FE270F63D}"/>
              </a:ext>
            </a:extLst>
          </p:cNvPr>
          <p:cNvSpPr txBox="1">
            <a:spLocks/>
          </p:cNvSpPr>
          <p:nvPr/>
        </p:nvSpPr>
        <p:spPr>
          <a:xfrm>
            <a:off x="202019" y="637850"/>
            <a:ext cx="8123274" cy="758715"/>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pPr algn="ctr"/>
            <a:r>
              <a:rPr lang="en-ZA" sz="2800" b="1" dirty="0">
                <a:solidFill>
                  <a:schemeClr val="bg1"/>
                </a:solidFill>
              </a:rPr>
              <a:t>Self-care</a:t>
            </a:r>
            <a:endParaRPr lang="en-GB" sz="2800" b="1" dirty="0">
              <a:solidFill>
                <a:schemeClr val="bg1"/>
              </a:solidFill>
            </a:endParaRPr>
          </a:p>
        </p:txBody>
      </p:sp>
      <p:sp>
        <p:nvSpPr>
          <p:cNvPr id="2" name="Text Box">
            <a:extLst>
              <a:ext uri="{FF2B5EF4-FFF2-40B4-BE49-F238E27FC236}">
                <a16:creationId xmlns:a16="http://schemas.microsoft.com/office/drawing/2014/main" id="{8D2A861A-A3CF-C095-950B-35A850111422}"/>
              </a:ext>
            </a:extLst>
          </p:cNvPr>
          <p:cNvSpPr/>
          <p:nvPr/>
        </p:nvSpPr>
        <p:spPr>
          <a:xfrm>
            <a:off x="855921" y="1538264"/>
            <a:ext cx="7432158" cy="7721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fontAlgn="base"/>
            <a:r>
              <a:rPr lang="en-ZA" dirty="0">
                <a:solidFill>
                  <a:schemeClr val="tx1"/>
                </a:solidFill>
                <a:latin typeface="Roboto" panose="02000000000000000000" pitchFamily="2" charset="0"/>
              </a:rPr>
              <a:t>Self-care can be different for each person. What does it mean for you? What makes you feel like you’re taking care of your mind and body?</a:t>
            </a:r>
          </a:p>
        </p:txBody>
      </p:sp>
      <p:sp>
        <p:nvSpPr>
          <p:cNvPr id="4" name="Text Box">
            <a:extLst>
              <a:ext uri="{FF2B5EF4-FFF2-40B4-BE49-F238E27FC236}">
                <a16:creationId xmlns:a16="http://schemas.microsoft.com/office/drawing/2014/main" id="{B69E47A9-1F39-A60F-150E-D62A8E41EEFC}"/>
              </a:ext>
            </a:extLst>
          </p:cNvPr>
          <p:cNvSpPr/>
          <p:nvPr/>
        </p:nvSpPr>
        <p:spPr>
          <a:xfrm>
            <a:off x="855921" y="2430865"/>
            <a:ext cx="7432158" cy="4951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fontAlgn="base"/>
            <a:r>
              <a:rPr lang="en-ZA" dirty="0">
                <a:solidFill>
                  <a:schemeClr val="tx1"/>
                </a:solidFill>
                <a:latin typeface="Roboto" panose="02000000000000000000" pitchFamily="2" charset="0"/>
              </a:rPr>
              <a:t>Are there any self-care routines that don’t work for you? </a:t>
            </a:r>
          </a:p>
        </p:txBody>
      </p:sp>
      <p:sp>
        <p:nvSpPr>
          <p:cNvPr id="6" name="Text Box">
            <a:extLst>
              <a:ext uri="{FF2B5EF4-FFF2-40B4-BE49-F238E27FC236}">
                <a16:creationId xmlns:a16="http://schemas.microsoft.com/office/drawing/2014/main" id="{7FEEE888-BCAC-71C7-4A56-FC8DD5DB92AE}"/>
              </a:ext>
            </a:extLst>
          </p:cNvPr>
          <p:cNvSpPr/>
          <p:nvPr/>
        </p:nvSpPr>
        <p:spPr>
          <a:xfrm>
            <a:off x="855921" y="3046467"/>
            <a:ext cx="7432158" cy="49510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fontAlgn="base"/>
            <a:r>
              <a:rPr lang="en-ZA" dirty="0">
                <a:solidFill>
                  <a:schemeClr val="tx1"/>
                </a:solidFill>
                <a:latin typeface="Roboto" panose="02000000000000000000" pitchFamily="2" charset="0"/>
              </a:rPr>
              <a:t>Do you have self-care routines that are different from your friends’? </a:t>
            </a:r>
          </a:p>
        </p:txBody>
      </p:sp>
      <p:pic>
        <p:nvPicPr>
          <p:cNvPr id="8" name="Picture 7" descr="A person sitting on a window seat holding a cup of coffee&#10;&#10;Description automatically generated with low confidence">
            <a:extLst>
              <a:ext uri="{FF2B5EF4-FFF2-40B4-BE49-F238E27FC236}">
                <a16:creationId xmlns:a16="http://schemas.microsoft.com/office/drawing/2014/main" id="{A3F43CF9-7DD5-A53B-4941-FA613DF89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961" y="3683275"/>
            <a:ext cx="3812077" cy="2589939"/>
          </a:xfrm>
          <a:prstGeom prst="rect">
            <a:avLst/>
          </a:prstGeom>
          <a:ln w="28575">
            <a:solidFill>
              <a:schemeClr val="accent2"/>
            </a:solidFill>
          </a:ln>
        </p:spPr>
      </p:pic>
    </p:spTree>
    <p:extLst>
      <p:ext uri="{BB962C8B-B14F-4D97-AF65-F5344CB8AC3E}">
        <p14:creationId xmlns:p14="http://schemas.microsoft.com/office/powerpoint/2010/main" val="26378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E7CD5C4-328A-2EFD-E7BB-BD1DDDE4BF00}"/>
              </a:ext>
            </a:extLst>
          </p:cNvPr>
          <p:cNvSpPr txBox="1">
            <a:spLocks/>
          </p:cNvSpPr>
          <p:nvPr/>
        </p:nvSpPr>
        <p:spPr>
          <a:xfrm>
            <a:off x="202019" y="520597"/>
            <a:ext cx="8123274" cy="947272"/>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r>
              <a:rPr lang="en-ZA" sz="2800" b="1" dirty="0">
                <a:solidFill>
                  <a:schemeClr val="bg1"/>
                </a:solidFill>
              </a:rPr>
              <a:t>What are some examples of self-care?</a:t>
            </a:r>
          </a:p>
          <a:p>
            <a:r>
              <a:rPr lang="en-ZA" sz="2800" b="1" dirty="0">
                <a:solidFill>
                  <a:schemeClr val="bg1"/>
                </a:solidFill>
              </a:rPr>
              <a:t>Guess the picture</a:t>
            </a:r>
            <a:endParaRPr lang="en-GB" sz="2800" b="1" dirty="0">
              <a:solidFill>
                <a:schemeClr val="bg1"/>
              </a:solidFill>
            </a:endParaRPr>
          </a:p>
        </p:txBody>
      </p:sp>
      <p:pic>
        <p:nvPicPr>
          <p:cNvPr id="4" name="Picture 3" descr="A person sitting on a yoga mat with her hands together&#10;&#10;Description automatically generated with low confidence">
            <a:extLst>
              <a:ext uri="{FF2B5EF4-FFF2-40B4-BE49-F238E27FC236}">
                <a16:creationId xmlns:a16="http://schemas.microsoft.com/office/drawing/2014/main" id="{96FCD6DD-C264-189B-6B8C-83E3F6B31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546" y="1786776"/>
            <a:ext cx="1521274" cy="1521274"/>
          </a:xfrm>
          <a:prstGeom prst="rect">
            <a:avLst/>
          </a:prstGeom>
          <a:ln w="28575">
            <a:solidFill>
              <a:schemeClr val="accent2"/>
            </a:solidFill>
          </a:ln>
        </p:spPr>
      </p:pic>
      <p:pic>
        <p:nvPicPr>
          <p:cNvPr id="7" name="Picture 6" descr="A picture containing person, nail, toe, vein&#10;&#10;Description automatically generated">
            <a:extLst>
              <a:ext uri="{FF2B5EF4-FFF2-40B4-BE49-F238E27FC236}">
                <a16:creationId xmlns:a16="http://schemas.microsoft.com/office/drawing/2014/main" id="{084F4AAE-AEED-1636-7FBB-27F5917C7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443" y="1882208"/>
            <a:ext cx="2139139" cy="1425201"/>
          </a:xfrm>
          <a:prstGeom prst="rect">
            <a:avLst/>
          </a:prstGeom>
          <a:ln w="28575">
            <a:solidFill>
              <a:schemeClr val="accent2"/>
            </a:solidFill>
          </a:ln>
        </p:spPr>
      </p:pic>
      <p:pic>
        <p:nvPicPr>
          <p:cNvPr id="9" name="Picture 8" descr="A person getting a facial mask&#10;&#10;Description automatically generated with low confidence">
            <a:extLst>
              <a:ext uri="{FF2B5EF4-FFF2-40B4-BE49-F238E27FC236}">
                <a16:creationId xmlns:a16="http://schemas.microsoft.com/office/drawing/2014/main" id="{F8845010-1B69-A7F6-5EFE-1B950D466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132" y="2011862"/>
            <a:ext cx="1943321" cy="1295547"/>
          </a:xfrm>
          <a:prstGeom prst="rect">
            <a:avLst/>
          </a:prstGeom>
          <a:ln w="28575">
            <a:solidFill>
              <a:schemeClr val="accent2"/>
            </a:solidFill>
          </a:ln>
        </p:spPr>
      </p:pic>
      <p:pic>
        <p:nvPicPr>
          <p:cNvPr id="11" name="Picture 10" descr="A person in a bubble bath&#10;&#10;Description automatically generated with medium confidence">
            <a:extLst>
              <a:ext uri="{FF2B5EF4-FFF2-40B4-BE49-F238E27FC236}">
                <a16:creationId xmlns:a16="http://schemas.microsoft.com/office/drawing/2014/main" id="{76030F56-300B-513A-2175-23D5BF213ECE}"/>
              </a:ext>
            </a:extLst>
          </p:cNvPr>
          <p:cNvPicPr>
            <a:picLocks noChangeAspect="1"/>
          </p:cNvPicPr>
          <p:nvPr/>
        </p:nvPicPr>
        <p:blipFill rotWithShape="1">
          <a:blip r:embed="rId5">
            <a:extLst>
              <a:ext uri="{28A0092B-C50C-407E-A947-70E740481C1C}">
                <a14:useLocalDpi xmlns:a14="http://schemas.microsoft.com/office/drawing/2010/main" val="0"/>
              </a:ext>
            </a:extLst>
          </a:blip>
          <a:srcRect t="9583" b="18879"/>
          <a:stretch/>
        </p:blipFill>
        <p:spPr>
          <a:xfrm>
            <a:off x="2519370" y="1587919"/>
            <a:ext cx="1347523" cy="1720131"/>
          </a:xfrm>
          <a:prstGeom prst="rect">
            <a:avLst/>
          </a:prstGeom>
          <a:ln w="28575">
            <a:solidFill>
              <a:schemeClr val="accent2"/>
            </a:solidFill>
          </a:ln>
        </p:spPr>
      </p:pic>
      <p:pic>
        <p:nvPicPr>
          <p:cNvPr id="13" name="Picture 12" descr="A person stretching on a bed&#10;&#10;Description automatically generated with medium confidence">
            <a:extLst>
              <a:ext uri="{FF2B5EF4-FFF2-40B4-BE49-F238E27FC236}">
                <a16:creationId xmlns:a16="http://schemas.microsoft.com/office/drawing/2014/main" id="{0AE63396-F0AA-7B1F-2A2A-D57B25BCD50B}"/>
              </a:ext>
            </a:extLst>
          </p:cNvPr>
          <p:cNvPicPr>
            <a:picLocks noChangeAspect="1"/>
          </p:cNvPicPr>
          <p:nvPr/>
        </p:nvPicPr>
        <p:blipFill rotWithShape="1">
          <a:blip r:embed="rId6">
            <a:extLst>
              <a:ext uri="{28A0092B-C50C-407E-A947-70E740481C1C}">
                <a14:useLocalDpi xmlns:a14="http://schemas.microsoft.com/office/drawing/2010/main" val="0"/>
              </a:ext>
            </a:extLst>
          </a:blip>
          <a:srcRect l="10406" t="9718" r="23728"/>
          <a:stretch/>
        </p:blipFill>
        <p:spPr>
          <a:xfrm>
            <a:off x="907981" y="4159471"/>
            <a:ext cx="1374257" cy="1488074"/>
          </a:xfrm>
          <a:prstGeom prst="rect">
            <a:avLst/>
          </a:prstGeom>
          <a:ln w="28575">
            <a:solidFill>
              <a:schemeClr val="accent2"/>
            </a:solidFill>
          </a:ln>
        </p:spPr>
      </p:pic>
      <p:pic>
        <p:nvPicPr>
          <p:cNvPr id="15" name="Picture 14" descr="A picture containing clothing, person, tree, outdoor&#10;&#10;Description automatically generated">
            <a:extLst>
              <a:ext uri="{FF2B5EF4-FFF2-40B4-BE49-F238E27FC236}">
                <a16:creationId xmlns:a16="http://schemas.microsoft.com/office/drawing/2014/main" id="{6DFD8C89-C486-851F-5A1C-03241943ECD1}"/>
              </a:ext>
            </a:extLst>
          </p:cNvPr>
          <p:cNvPicPr>
            <a:picLocks noChangeAspect="1"/>
          </p:cNvPicPr>
          <p:nvPr/>
        </p:nvPicPr>
        <p:blipFill rotWithShape="1">
          <a:blip r:embed="rId7">
            <a:extLst>
              <a:ext uri="{28A0092B-C50C-407E-A947-70E740481C1C}">
                <a14:useLocalDpi xmlns:a14="http://schemas.microsoft.com/office/drawing/2010/main" val="0"/>
              </a:ext>
            </a:extLst>
          </a:blip>
          <a:srcRect l="17485" t="7616" r="21959" b="1224"/>
          <a:stretch/>
        </p:blipFill>
        <p:spPr>
          <a:xfrm>
            <a:off x="6688477" y="4103481"/>
            <a:ext cx="1538012" cy="1544064"/>
          </a:xfrm>
          <a:prstGeom prst="rect">
            <a:avLst/>
          </a:prstGeom>
          <a:ln w="28575">
            <a:solidFill>
              <a:schemeClr val="accent2"/>
            </a:solidFill>
          </a:ln>
        </p:spPr>
      </p:pic>
      <p:pic>
        <p:nvPicPr>
          <p:cNvPr id="17" name="Picture 16" descr="A hand holding a phone&#10;&#10;Description automatically generated with medium confidence">
            <a:extLst>
              <a:ext uri="{FF2B5EF4-FFF2-40B4-BE49-F238E27FC236}">
                <a16:creationId xmlns:a16="http://schemas.microsoft.com/office/drawing/2014/main" id="{24B0574F-EADB-E13D-1F02-30A71B5DCF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2297" y="4275512"/>
            <a:ext cx="2058050" cy="1372033"/>
          </a:xfrm>
          <a:prstGeom prst="rect">
            <a:avLst/>
          </a:prstGeom>
          <a:ln w="28575">
            <a:solidFill>
              <a:schemeClr val="accent2"/>
            </a:solidFill>
          </a:ln>
        </p:spPr>
      </p:pic>
      <p:pic>
        <p:nvPicPr>
          <p:cNvPr id="19" name="Picture 18" descr="A picture containing person, office supplies, whiteboard, clothing&#10;&#10;Description automatically generated">
            <a:extLst>
              <a:ext uri="{FF2B5EF4-FFF2-40B4-BE49-F238E27FC236}">
                <a16:creationId xmlns:a16="http://schemas.microsoft.com/office/drawing/2014/main" id="{16B826A9-8E26-08A9-3199-B0A0F638A638}"/>
              </a:ext>
            </a:extLst>
          </p:cNvPr>
          <p:cNvPicPr>
            <a:picLocks noChangeAspect="1"/>
          </p:cNvPicPr>
          <p:nvPr/>
        </p:nvPicPr>
        <p:blipFill rotWithShape="1">
          <a:blip r:embed="rId9">
            <a:extLst>
              <a:ext uri="{28A0092B-C50C-407E-A947-70E740481C1C}">
                <a14:useLocalDpi xmlns:a14="http://schemas.microsoft.com/office/drawing/2010/main" val="0"/>
              </a:ext>
            </a:extLst>
          </a:blip>
          <a:srcRect t="33078"/>
          <a:stretch/>
        </p:blipFill>
        <p:spPr>
          <a:xfrm>
            <a:off x="4880406" y="4103481"/>
            <a:ext cx="1538012" cy="1544064"/>
          </a:xfrm>
          <a:prstGeom prst="rect">
            <a:avLst/>
          </a:prstGeom>
          <a:ln w="28575">
            <a:solidFill>
              <a:schemeClr val="accent2"/>
            </a:solidFill>
          </a:ln>
        </p:spPr>
      </p:pic>
      <p:sp>
        <p:nvSpPr>
          <p:cNvPr id="24" name="TextBox 23">
            <a:extLst>
              <a:ext uri="{FF2B5EF4-FFF2-40B4-BE49-F238E27FC236}">
                <a16:creationId xmlns:a16="http://schemas.microsoft.com/office/drawing/2014/main" id="{B9D15551-7107-0F29-896C-B5E548D56493}"/>
              </a:ext>
            </a:extLst>
          </p:cNvPr>
          <p:cNvSpPr txBox="1"/>
          <p:nvPr/>
        </p:nvSpPr>
        <p:spPr>
          <a:xfrm>
            <a:off x="875054" y="3307409"/>
            <a:ext cx="1374257" cy="369332"/>
          </a:xfrm>
          <a:prstGeom prst="rect">
            <a:avLst/>
          </a:prstGeom>
          <a:noFill/>
        </p:spPr>
        <p:txBody>
          <a:bodyPr wrap="square">
            <a:spAutoFit/>
          </a:bodyPr>
          <a:lstStyle/>
          <a:p>
            <a:pPr algn="ctr"/>
            <a:r>
              <a:rPr lang="en-ZA" sz="1800" u="none" strike="noStrike" dirty="0">
                <a:solidFill>
                  <a:srgbClr val="000000"/>
                </a:solidFill>
                <a:effectLst/>
                <a:latin typeface="Roboto" panose="02000000000000000000" pitchFamily="2" charset="0"/>
              </a:rPr>
              <a:t>Meditation</a:t>
            </a:r>
            <a:endParaRPr lang="en-US" dirty="0">
              <a:latin typeface="Roboto" panose="02000000000000000000" pitchFamily="2" charset="0"/>
            </a:endParaRPr>
          </a:p>
        </p:txBody>
      </p:sp>
      <p:sp>
        <p:nvSpPr>
          <p:cNvPr id="25" name="TextBox 24">
            <a:extLst>
              <a:ext uri="{FF2B5EF4-FFF2-40B4-BE49-F238E27FC236}">
                <a16:creationId xmlns:a16="http://schemas.microsoft.com/office/drawing/2014/main" id="{DF74C2CE-B4B0-DE9C-F76F-2E29420E8D2B}"/>
              </a:ext>
            </a:extLst>
          </p:cNvPr>
          <p:cNvSpPr txBox="1"/>
          <p:nvPr/>
        </p:nvSpPr>
        <p:spPr>
          <a:xfrm>
            <a:off x="2424125" y="3307409"/>
            <a:ext cx="1538012" cy="646331"/>
          </a:xfrm>
          <a:prstGeom prst="rect">
            <a:avLst/>
          </a:prstGeom>
          <a:noFill/>
        </p:spPr>
        <p:txBody>
          <a:bodyPr wrap="square">
            <a:spAutoFit/>
          </a:bodyPr>
          <a:lstStyle/>
          <a:p>
            <a:pPr algn="ctr"/>
            <a:r>
              <a:rPr lang="en-ZA" sz="1800" u="none" strike="noStrike" dirty="0">
                <a:solidFill>
                  <a:srgbClr val="000000"/>
                </a:solidFill>
                <a:effectLst/>
                <a:latin typeface="Roboto" panose="02000000000000000000" pitchFamily="2" charset="0"/>
              </a:rPr>
              <a:t>Taking a bubble bath</a:t>
            </a:r>
            <a:endParaRPr lang="en-US" dirty="0">
              <a:latin typeface="Roboto" panose="02000000000000000000" pitchFamily="2" charset="0"/>
            </a:endParaRPr>
          </a:p>
        </p:txBody>
      </p:sp>
      <p:sp>
        <p:nvSpPr>
          <p:cNvPr id="26" name="TextBox 25">
            <a:extLst>
              <a:ext uri="{FF2B5EF4-FFF2-40B4-BE49-F238E27FC236}">
                <a16:creationId xmlns:a16="http://schemas.microsoft.com/office/drawing/2014/main" id="{D19AA407-2A07-EBEE-9462-FB325BB885C0}"/>
              </a:ext>
            </a:extLst>
          </p:cNvPr>
          <p:cNvSpPr txBox="1"/>
          <p:nvPr/>
        </p:nvSpPr>
        <p:spPr>
          <a:xfrm>
            <a:off x="4461641" y="3307409"/>
            <a:ext cx="1374257" cy="369332"/>
          </a:xfrm>
          <a:prstGeom prst="rect">
            <a:avLst/>
          </a:prstGeom>
          <a:noFill/>
        </p:spPr>
        <p:txBody>
          <a:bodyPr wrap="square">
            <a:spAutoFit/>
          </a:bodyPr>
          <a:lstStyle/>
          <a:p>
            <a:pPr algn="ctr"/>
            <a:r>
              <a:rPr lang="en-ZA" sz="1800" u="none" strike="noStrike" dirty="0">
                <a:solidFill>
                  <a:srgbClr val="000000"/>
                </a:solidFill>
                <a:effectLst/>
                <a:latin typeface="Roboto" panose="02000000000000000000" pitchFamily="2" charset="0"/>
              </a:rPr>
              <a:t>A massage</a:t>
            </a:r>
            <a:endParaRPr lang="en-US" dirty="0">
              <a:latin typeface="Roboto" panose="02000000000000000000" pitchFamily="2" charset="0"/>
            </a:endParaRPr>
          </a:p>
        </p:txBody>
      </p:sp>
      <p:sp>
        <p:nvSpPr>
          <p:cNvPr id="27" name="TextBox 26">
            <a:extLst>
              <a:ext uri="{FF2B5EF4-FFF2-40B4-BE49-F238E27FC236}">
                <a16:creationId xmlns:a16="http://schemas.microsoft.com/office/drawing/2014/main" id="{30A46A53-4F26-F1B2-3B71-65CFDD82F27F}"/>
              </a:ext>
            </a:extLst>
          </p:cNvPr>
          <p:cNvSpPr txBox="1"/>
          <p:nvPr/>
        </p:nvSpPr>
        <p:spPr>
          <a:xfrm>
            <a:off x="6399132" y="3307409"/>
            <a:ext cx="1943321" cy="369332"/>
          </a:xfrm>
          <a:prstGeom prst="rect">
            <a:avLst/>
          </a:prstGeom>
          <a:noFill/>
        </p:spPr>
        <p:txBody>
          <a:bodyPr wrap="square">
            <a:spAutoFit/>
          </a:bodyPr>
          <a:lstStyle/>
          <a:p>
            <a:pPr algn="ctr" rtl="0">
              <a:spcBef>
                <a:spcPts val="0"/>
              </a:spcBef>
              <a:spcAft>
                <a:spcPts val="0"/>
              </a:spcAft>
            </a:pPr>
            <a:r>
              <a:rPr lang="en-ZA" sz="1800" u="none" strike="noStrike" dirty="0">
                <a:solidFill>
                  <a:srgbClr val="000000"/>
                </a:solidFill>
                <a:effectLst/>
                <a:latin typeface="Roboto" panose="02000000000000000000" pitchFamily="2" charset="0"/>
              </a:rPr>
              <a:t>A face mask</a:t>
            </a:r>
            <a:endParaRPr lang="en-ZA" dirty="0">
              <a:effectLst/>
              <a:latin typeface="Roboto" panose="02000000000000000000" pitchFamily="2" charset="0"/>
            </a:endParaRPr>
          </a:p>
        </p:txBody>
      </p:sp>
      <p:sp>
        <p:nvSpPr>
          <p:cNvPr id="28" name="TextBox 27">
            <a:extLst>
              <a:ext uri="{FF2B5EF4-FFF2-40B4-BE49-F238E27FC236}">
                <a16:creationId xmlns:a16="http://schemas.microsoft.com/office/drawing/2014/main" id="{0E65B2DC-6C12-A69F-DC89-436C957251D0}"/>
              </a:ext>
            </a:extLst>
          </p:cNvPr>
          <p:cNvSpPr txBox="1"/>
          <p:nvPr/>
        </p:nvSpPr>
        <p:spPr>
          <a:xfrm>
            <a:off x="917510" y="5647545"/>
            <a:ext cx="1364727" cy="646331"/>
          </a:xfrm>
          <a:prstGeom prst="rect">
            <a:avLst/>
          </a:prstGeom>
          <a:noFill/>
        </p:spPr>
        <p:txBody>
          <a:bodyPr wrap="square">
            <a:spAutoFit/>
          </a:bodyPr>
          <a:lstStyle/>
          <a:p>
            <a:pPr algn="ctr"/>
            <a:r>
              <a:rPr lang="en-ZA" sz="1800" u="none" strike="noStrike" dirty="0">
                <a:solidFill>
                  <a:srgbClr val="000000"/>
                </a:solidFill>
                <a:effectLst/>
                <a:latin typeface="Roboto" panose="02000000000000000000" pitchFamily="2" charset="0"/>
              </a:rPr>
              <a:t>Getting good sleep</a:t>
            </a:r>
            <a:endParaRPr lang="en-US" dirty="0">
              <a:latin typeface="Roboto" panose="02000000000000000000" pitchFamily="2" charset="0"/>
            </a:endParaRPr>
          </a:p>
        </p:txBody>
      </p:sp>
      <p:sp>
        <p:nvSpPr>
          <p:cNvPr id="29" name="TextBox 28">
            <a:extLst>
              <a:ext uri="{FF2B5EF4-FFF2-40B4-BE49-F238E27FC236}">
                <a16:creationId xmlns:a16="http://schemas.microsoft.com/office/drawing/2014/main" id="{83AB9295-724C-9464-0C98-B25A56DDEBBE}"/>
              </a:ext>
            </a:extLst>
          </p:cNvPr>
          <p:cNvSpPr txBox="1"/>
          <p:nvPr/>
        </p:nvSpPr>
        <p:spPr>
          <a:xfrm>
            <a:off x="2552296" y="5647545"/>
            <a:ext cx="2058050" cy="646331"/>
          </a:xfrm>
          <a:prstGeom prst="rect">
            <a:avLst/>
          </a:prstGeom>
          <a:noFill/>
        </p:spPr>
        <p:txBody>
          <a:bodyPr wrap="square">
            <a:spAutoFit/>
          </a:bodyPr>
          <a:lstStyle/>
          <a:p>
            <a:pPr algn="ctr"/>
            <a:r>
              <a:rPr lang="en-ZA" sz="1800" u="none" strike="noStrike" dirty="0">
                <a:solidFill>
                  <a:srgbClr val="000000"/>
                </a:solidFill>
                <a:effectLst/>
                <a:latin typeface="Roboto" panose="02000000000000000000" pitchFamily="2" charset="0"/>
              </a:rPr>
              <a:t>Taking a digital break</a:t>
            </a:r>
            <a:endParaRPr lang="en-US" dirty="0">
              <a:latin typeface="Roboto" panose="02000000000000000000" pitchFamily="2" charset="0"/>
            </a:endParaRPr>
          </a:p>
        </p:txBody>
      </p:sp>
      <p:sp>
        <p:nvSpPr>
          <p:cNvPr id="30" name="TextBox 29">
            <a:extLst>
              <a:ext uri="{FF2B5EF4-FFF2-40B4-BE49-F238E27FC236}">
                <a16:creationId xmlns:a16="http://schemas.microsoft.com/office/drawing/2014/main" id="{C18EAA96-EC68-6DA2-5F63-9BF15C017BE8}"/>
              </a:ext>
            </a:extLst>
          </p:cNvPr>
          <p:cNvSpPr txBox="1"/>
          <p:nvPr/>
        </p:nvSpPr>
        <p:spPr>
          <a:xfrm>
            <a:off x="4774367" y="5647545"/>
            <a:ext cx="1750090" cy="646331"/>
          </a:xfrm>
          <a:prstGeom prst="rect">
            <a:avLst/>
          </a:prstGeom>
          <a:noFill/>
        </p:spPr>
        <p:txBody>
          <a:bodyPr wrap="square">
            <a:spAutoFit/>
          </a:bodyPr>
          <a:lstStyle/>
          <a:p>
            <a:pPr algn="ctr"/>
            <a:r>
              <a:rPr lang="en-ZA" sz="1800" u="none" strike="noStrike" dirty="0">
                <a:solidFill>
                  <a:srgbClr val="000000"/>
                </a:solidFill>
                <a:effectLst/>
                <a:latin typeface="Roboto" panose="02000000000000000000" pitchFamily="2" charset="0"/>
              </a:rPr>
              <a:t>Taking time for your hobbies</a:t>
            </a:r>
            <a:endParaRPr lang="en-US" dirty="0">
              <a:latin typeface="Roboto" panose="02000000000000000000" pitchFamily="2" charset="0"/>
            </a:endParaRPr>
          </a:p>
        </p:txBody>
      </p:sp>
      <p:sp>
        <p:nvSpPr>
          <p:cNvPr id="31" name="TextBox 30">
            <a:extLst>
              <a:ext uri="{FF2B5EF4-FFF2-40B4-BE49-F238E27FC236}">
                <a16:creationId xmlns:a16="http://schemas.microsoft.com/office/drawing/2014/main" id="{A4395A98-09E1-44FD-CB94-CCD039D6FEE6}"/>
              </a:ext>
            </a:extLst>
          </p:cNvPr>
          <p:cNvSpPr txBox="1"/>
          <p:nvPr/>
        </p:nvSpPr>
        <p:spPr>
          <a:xfrm>
            <a:off x="6630495" y="5647545"/>
            <a:ext cx="1653976" cy="646331"/>
          </a:xfrm>
          <a:prstGeom prst="rect">
            <a:avLst/>
          </a:prstGeom>
          <a:noFill/>
        </p:spPr>
        <p:txBody>
          <a:bodyPr wrap="square">
            <a:spAutoFit/>
          </a:bodyPr>
          <a:lstStyle/>
          <a:p>
            <a:pPr algn="ctr"/>
            <a:r>
              <a:rPr lang="en-ZA" sz="1800" u="none" strike="noStrike" dirty="0">
                <a:solidFill>
                  <a:srgbClr val="000000"/>
                </a:solidFill>
                <a:effectLst/>
                <a:latin typeface="Roboto" panose="02000000000000000000" pitchFamily="2" charset="0"/>
              </a:rPr>
              <a:t>Spending time in nature</a:t>
            </a:r>
            <a:endParaRPr lang="en-US" dirty="0">
              <a:latin typeface="Roboto" panose="02000000000000000000" pitchFamily="2" charset="0"/>
            </a:endParaRPr>
          </a:p>
        </p:txBody>
      </p:sp>
    </p:spTree>
    <p:extLst>
      <p:ext uri="{BB962C8B-B14F-4D97-AF65-F5344CB8AC3E}">
        <p14:creationId xmlns:p14="http://schemas.microsoft.com/office/powerpoint/2010/main" val="102189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P spid="25" grpId="0"/>
      <p:bldP spid="26"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F94424D-8D54-F32D-8D60-D16CA518E157}"/>
              </a:ext>
            </a:extLst>
          </p:cNvPr>
          <p:cNvSpPr txBox="1">
            <a:spLocks/>
          </p:cNvSpPr>
          <p:nvPr/>
        </p:nvSpPr>
        <p:spPr>
          <a:xfrm>
            <a:off x="202019" y="637850"/>
            <a:ext cx="8123274" cy="758715"/>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pPr algn="ctr"/>
            <a:r>
              <a:rPr lang="en-ZA" sz="2800" b="1" dirty="0">
                <a:solidFill>
                  <a:schemeClr val="bg1"/>
                </a:solidFill>
              </a:rPr>
              <a:t>Are these self care methods?</a:t>
            </a:r>
            <a:endParaRPr lang="en-GB" sz="2800" b="1" dirty="0">
              <a:solidFill>
                <a:schemeClr val="bg1"/>
              </a:solidFill>
            </a:endParaRPr>
          </a:p>
        </p:txBody>
      </p:sp>
      <p:pic>
        <p:nvPicPr>
          <p:cNvPr id="4" name="Picture 3" descr="A person lying on a couch&#10;&#10;Description automatically generated with medium confidence">
            <a:extLst>
              <a:ext uri="{FF2B5EF4-FFF2-40B4-BE49-F238E27FC236}">
                <a16:creationId xmlns:a16="http://schemas.microsoft.com/office/drawing/2014/main" id="{8BE8F139-2861-8833-8DC6-3DAA462F4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299" y="2382833"/>
            <a:ext cx="4120825" cy="2747215"/>
          </a:xfrm>
          <a:prstGeom prst="rect">
            <a:avLst/>
          </a:prstGeom>
          <a:ln w="28575">
            <a:solidFill>
              <a:schemeClr val="accent2"/>
            </a:solidFill>
          </a:ln>
        </p:spPr>
      </p:pic>
      <p:pic>
        <p:nvPicPr>
          <p:cNvPr id="7" name="Picture 6" descr="A person and a dog hiking in the mountains&#10;&#10;Description automatically generated with low confidence">
            <a:extLst>
              <a:ext uri="{FF2B5EF4-FFF2-40B4-BE49-F238E27FC236}">
                <a16:creationId xmlns:a16="http://schemas.microsoft.com/office/drawing/2014/main" id="{E9C4231A-070B-16CD-9938-9CF75FD5A6B4}"/>
              </a:ext>
            </a:extLst>
          </p:cNvPr>
          <p:cNvPicPr>
            <a:picLocks noChangeAspect="1"/>
          </p:cNvPicPr>
          <p:nvPr/>
        </p:nvPicPr>
        <p:blipFill rotWithShape="1">
          <a:blip r:embed="rId3">
            <a:extLst>
              <a:ext uri="{28A0092B-C50C-407E-A947-70E740481C1C}">
                <a14:useLocalDpi xmlns:a14="http://schemas.microsoft.com/office/drawing/2010/main" val="0"/>
              </a:ext>
            </a:extLst>
          </a:blip>
          <a:srcRect t="48233" b="1"/>
          <a:stretch/>
        </p:blipFill>
        <p:spPr>
          <a:xfrm>
            <a:off x="661876" y="2382833"/>
            <a:ext cx="3537984" cy="2747215"/>
          </a:xfrm>
          <a:prstGeom prst="rect">
            <a:avLst/>
          </a:prstGeom>
          <a:ln w="28575">
            <a:solidFill>
              <a:schemeClr val="accent2"/>
            </a:solidFill>
          </a:ln>
        </p:spPr>
      </p:pic>
    </p:spTree>
    <p:extLst>
      <p:ext uri="{BB962C8B-B14F-4D97-AF65-F5344CB8AC3E}">
        <p14:creationId xmlns:p14="http://schemas.microsoft.com/office/powerpoint/2010/main" val="112370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7EC088-A758-4F88-EBCE-8C788D86A631}"/>
              </a:ext>
            </a:extLst>
          </p:cNvPr>
          <p:cNvSpPr txBox="1">
            <a:spLocks/>
          </p:cNvSpPr>
          <p:nvPr/>
        </p:nvSpPr>
        <p:spPr>
          <a:xfrm>
            <a:off x="202019" y="520597"/>
            <a:ext cx="8123274" cy="947272"/>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r>
              <a:rPr lang="en-ZA" sz="2800" b="1" dirty="0">
                <a:solidFill>
                  <a:schemeClr val="bg1"/>
                </a:solidFill>
              </a:rPr>
              <a:t>Complete the sentences with the appropriate vocabulary.</a:t>
            </a:r>
            <a:endParaRPr lang="en-GB" sz="2800" b="1" dirty="0">
              <a:solidFill>
                <a:schemeClr val="bg1"/>
              </a:solidFill>
            </a:endParaRPr>
          </a:p>
        </p:txBody>
      </p:sp>
      <p:sp>
        <p:nvSpPr>
          <p:cNvPr id="5" name="Text"/>
          <p:cNvSpPr/>
          <p:nvPr/>
        </p:nvSpPr>
        <p:spPr>
          <a:xfrm>
            <a:off x="755650" y="3117700"/>
            <a:ext cx="7632700" cy="1661993"/>
          </a:xfrm>
          <a:prstGeom prst="rect">
            <a:avLst/>
          </a:prstGeom>
        </p:spPr>
        <p:txBody>
          <a:bodyPr wrap="square" lIns="0" tIns="0" rIns="0" bIns="0">
            <a:spAutoFit/>
          </a:bodyPr>
          <a:lstStyle/>
          <a:p>
            <a:pPr fontAlgn="base"/>
            <a:r>
              <a:rPr lang="en-ZA" dirty="0">
                <a:latin typeface="Roboto" panose="02000000000000000000" pitchFamily="2" charset="0"/>
              </a:rPr>
              <a:t>When I’m feeling down or upset about something, I like to </a:t>
            </a:r>
            <a:r>
              <a:rPr lang="en-ZA" dirty="0">
                <a:latin typeface="Arial" panose="020B0604020202020204" pitchFamily="34" charset="0"/>
                <a:cs typeface="Arial" panose="020B0604020202020204" pitchFamily="34" charset="0"/>
              </a:rPr>
              <a:t>____________.</a:t>
            </a:r>
            <a:r>
              <a:rPr lang="en-ZA" dirty="0">
                <a:latin typeface="Roboto" panose="02000000000000000000" pitchFamily="2" charset="0"/>
              </a:rPr>
              <a:t> Moving my body helps me take my mind off the stressors in my life. If that doesn’t work, I’ll probably run myself a </a:t>
            </a:r>
            <a:r>
              <a:rPr lang="en-ZA" dirty="0">
                <a:latin typeface="Arial" panose="020B0604020202020204" pitchFamily="34" charset="0"/>
                <a:cs typeface="Arial" panose="020B0604020202020204" pitchFamily="34" charset="0"/>
              </a:rPr>
              <a:t>__________________</a:t>
            </a:r>
            <a:r>
              <a:rPr lang="en-ZA" dirty="0">
                <a:latin typeface="Roboto" panose="02000000000000000000" pitchFamily="2" charset="0"/>
              </a:rPr>
              <a:t> or </a:t>
            </a:r>
            <a:r>
              <a:rPr lang="en-ZA" dirty="0">
                <a:latin typeface="Arial" panose="020B0604020202020204" pitchFamily="34" charset="0"/>
                <a:cs typeface="Arial" panose="020B0604020202020204" pitchFamily="34" charset="0"/>
              </a:rPr>
              <a:t>____________,</a:t>
            </a:r>
            <a:r>
              <a:rPr lang="en-ZA" dirty="0">
                <a:latin typeface="Roboto" panose="02000000000000000000" pitchFamily="2" charset="0"/>
              </a:rPr>
              <a:t> like painting or knitting. </a:t>
            </a:r>
            <a:br>
              <a:rPr lang="en-ZA" dirty="0">
                <a:latin typeface="Roboto" panose="02000000000000000000" pitchFamily="2" charset="0"/>
              </a:rPr>
            </a:br>
            <a:r>
              <a:rPr lang="en-ZA" dirty="0">
                <a:latin typeface="Roboto" panose="02000000000000000000" pitchFamily="2" charset="0"/>
              </a:rPr>
              <a:t>If I really want to treat myself, I’ll go to a spa and book a </a:t>
            </a:r>
            <a:r>
              <a:rPr lang="en-ZA" dirty="0">
                <a:latin typeface="Arial" panose="020B0604020202020204" pitchFamily="34" charset="0"/>
                <a:cs typeface="Arial" panose="020B0604020202020204" pitchFamily="34" charset="0"/>
              </a:rPr>
              <a:t>_______________.</a:t>
            </a:r>
            <a:r>
              <a:rPr lang="en-ZA" dirty="0">
                <a:latin typeface="Roboto" panose="02000000000000000000" pitchFamily="2" charset="0"/>
              </a:rPr>
              <a:t> When I’m feeling burnt out, I like to be alone.</a:t>
            </a:r>
          </a:p>
        </p:txBody>
      </p:sp>
      <p:sp>
        <p:nvSpPr>
          <p:cNvPr id="4" name="Text">
            <a:hlinkClick r:id="rId2" action="ppaction://hlinksldjump"/>
            <a:extLst>
              <a:ext uri="{FF2B5EF4-FFF2-40B4-BE49-F238E27FC236}">
                <a16:creationId xmlns:a16="http://schemas.microsoft.com/office/drawing/2014/main" id="{DA1652C6-786C-2F84-0EDA-2DBC169E676C}"/>
              </a:ext>
            </a:extLst>
          </p:cNvPr>
          <p:cNvSpPr/>
          <p:nvPr/>
        </p:nvSpPr>
        <p:spPr>
          <a:xfrm>
            <a:off x="3652287" y="5749615"/>
            <a:ext cx="1829895" cy="495108"/>
          </a:xfrm>
          <a:prstGeom prst="rect">
            <a:avLst/>
          </a:prstGeom>
          <a:solidFill>
            <a:schemeClr val="accent4">
              <a:lumMod val="50000"/>
            </a:schemeClr>
          </a:solidFill>
          <a:ln w="28575">
            <a:solidFill>
              <a:schemeClr val="accent4">
                <a:lumMod val="40000"/>
                <a:lumOff val="60000"/>
              </a:schemeClr>
            </a:solidFill>
          </a:ln>
        </p:spPr>
        <p:txBody>
          <a:bodyPr wrap="square" lIns="108000" tIns="108000" rIns="108000" bIns="108000">
            <a:spAutoFit/>
          </a:bodyPr>
          <a:lstStyle/>
          <a:p>
            <a:pPr algn="ctr" rtl="0">
              <a:spcBef>
                <a:spcPts val="0"/>
              </a:spcBef>
              <a:spcAft>
                <a:spcPts val="0"/>
              </a:spcAft>
            </a:pPr>
            <a:r>
              <a:rPr lang="en-ZA" dirty="0">
                <a:solidFill>
                  <a:schemeClr val="bg1"/>
                </a:solidFill>
                <a:latin typeface="Roboto" panose="02000000000000000000" pitchFamily="2" charset="0"/>
              </a:rPr>
              <a:t>Reveal Answer</a:t>
            </a:r>
            <a:endParaRPr lang="en-ZA" sz="1800" u="none" strike="noStrike" dirty="0">
              <a:solidFill>
                <a:schemeClr val="bg1"/>
              </a:solidFill>
              <a:effectLst/>
              <a:latin typeface="Roboto" panose="02000000000000000000" pitchFamily="2" charset="0"/>
            </a:endParaRPr>
          </a:p>
        </p:txBody>
      </p:sp>
      <p:sp>
        <p:nvSpPr>
          <p:cNvPr id="7" name="TextBox 6">
            <a:extLst>
              <a:ext uri="{FF2B5EF4-FFF2-40B4-BE49-F238E27FC236}">
                <a16:creationId xmlns:a16="http://schemas.microsoft.com/office/drawing/2014/main" id="{A8AC3816-8603-6C86-EEBD-C83055F2A6DD}"/>
              </a:ext>
            </a:extLst>
          </p:cNvPr>
          <p:cNvSpPr txBox="1"/>
          <p:nvPr/>
        </p:nvSpPr>
        <p:spPr>
          <a:xfrm>
            <a:off x="755650" y="1683141"/>
            <a:ext cx="7632700" cy="520310"/>
          </a:xfrm>
          <a:prstGeom prst="rect">
            <a:avLst/>
          </a:prstGeom>
          <a:solidFill>
            <a:schemeClr val="accent4">
              <a:lumMod val="75000"/>
            </a:schemeClr>
          </a:solidFill>
          <a:ln>
            <a:noFill/>
          </a:ln>
        </p:spPr>
        <p:txBody>
          <a:bodyPr wrap="square" numCol="4" anchor="ctr">
            <a:noAutofit/>
          </a:bodyPr>
          <a:lstStyle/>
          <a:p>
            <a:pPr algn="ctr" fontAlgn="t"/>
            <a:r>
              <a:rPr lang="en-ZA" dirty="0">
                <a:solidFill>
                  <a:schemeClr val="bg1"/>
                </a:solidFill>
                <a:latin typeface="Roboto" panose="02000000000000000000" pitchFamily="2" charset="0"/>
              </a:rPr>
              <a:t>do yoga</a:t>
            </a:r>
          </a:p>
          <a:p>
            <a:pPr algn="ctr" fontAlgn="t"/>
            <a:r>
              <a:rPr lang="en-ZA" dirty="0">
                <a:solidFill>
                  <a:schemeClr val="bg1"/>
                </a:solidFill>
                <a:latin typeface="Roboto" panose="02000000000000000000" pitchFamily="2" charset="0"/>
              </a:rPr>
              <a:t>do a hobby</a:t>
            </a:r>
          </a:p>
          <a:p>
            <a:pPr algn="ctr" fontAlgn="t"/>
            <a:r>
              <a:rPr lang="en-ZA" dirty="0">
                <a:solidFill>
                  <a:schemeClr val="bg1"/>
                </a:solidFill>
                <a:latin typeface="Roboto" panose="02000000000000000000" pitchFamily="2" charset="0"/>
              </a:rPr>
              <a:t>a bubble bath </a:t>
            </a:r>
          </a:p>
          <a:p>
            <a:pPr algn="ctr" fontAlgn="t"/>
            <a:r>
              <a:rPr lang="en-ZA" dirty="0">
                <a:solidFill>
                  <a:schemeClr val="bg1"/>
                </a:solidFill>
                <a:latin typeface="Roboto" panose="02000000000000000000" pitchFamily="2" charset="0"/>
              </a:rPr>
              <a:t>massage</a:t>
            </a:r>
            <a:endParaRPr lang="en-ZA" dirty="0">
              <a:solidFill>
                <a:schemeClr val="bg1"/>
              </a:solidFill>
              <a:effectLst/>
              <a:latin typeface="Roboto" panose="02000000000000000000" pitchFamily="2" charset="0"/>
            </a:endParaRPr>
          </a:p>
        </p:txBody>
      </p:sp>
    </p:spTree>
    <p:extLst>
      <p:ext uri="{BB962C8B-B14F-4D97-AF65-F5344CB8AC3E}">
        <p14:creationId xmlns:p14="http://schemas.microsoft.com/office/powerpoint/2010/main" val="264302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cNvSpPr/>
          <p:nvPr/>
        </p:nvSpPr>
        <p:spPr>
          <a:xfrm>
            <a:off x="755650" y="3117700"/>
            <a:ext cx="7632700" cy="1661993"/>
          </a:xfrm>
          <a:prstGeom prst="rect">
            <a:avLst/>
          </a:prstGeom>
        </p:spPr>
        <p:txBody>
          <a:bodyPr wrap="square" lIns="0" tIns="0" rIns="0" bIns="0">
            <a:spAutoFit/>
          </a:bodyPr>
          <a:lstStyle/>
          <a:p>
            <a:pPr fontAlgn="base"/>
            <a:r>
              <a:rPr lang="en-ZA" dirty="0">
                <a:latin typeface="Roboto" panose="02000000000000000000" pitchFamily="2" charset="0"/>
              </a:rPr>
              <a:t>When I’m feeling down or upset about something, I like to </a:t>
            </a:r>
            <a:r>
              <a:rPr lang="en-ZA" b="1" dirty="0">
                <a:solidFill>
                  <a:schemeClr val="accent4">
                    <a:lumMod val="75000"/>
                  </a:schemeClr>
                </a:solidFill>
                <a:latin typeface="Roboto" panose="02000000000000000000" pitchFamily="2" charset="0"/>
              </a:rPr>
              <a:t>do yoga</a:t>
            </a:r>
            <a:r>
              <a:rPr lang="en-ZA" dirty="0">
                <a:latin typeface="Roboto" panose="02000000000000000000" pitchFamily="2" charset="0"/>
              </a:rPr>
              <a:t>. Moving my body helps me take my mind off the stressors in my life. If that doesn’t work, I’ll probably run myself </a:t>
            </a:r>
            <a:r>
              <a:rPr lang="en-ZA" b="1" dirty="0">
                <a:solidFill>
                  <a:schemeClr val="accent4">
                    <a:lumMod val="75000"/>
                  </a:schemeClr>
                </a:solidFill>
                <a:latin typeface="Roboto" panose="02000000000000000000" pitchFamily="2" charset="0"/>
              </a:rPr>
              <a:t>a bubble bath </a:t>
            </a:r>
            <a:r>
              <a:rPr lang="en-ZA" dirty="0">
                <a:latin typeface="Roboto" panose="02000000000000000000" pitchFamily="2" charset="0"/>
              </a:rPr>
              <a:t>or </a:t>
            </a:r>
            <a:r>
              <a:rPr lang="en-ZA" b="1" dirty="0">
                <a:solidFill>
                  <a:schemeClr val="accent4">
                    <a:lumMod val="75000"/>
                  </a:schemeClr>
                </a:solidFill>
                <a:latin typeface="Roboto" panose="02000000000000000000" pitchFamily="2" charset="0"/>
              </a:rPr>
              <a:t>do a hobby</a:t>
            </a:r>
            <a:r>
              <a:rPr lang="en-ZA" dirty="0">
                <a:latin typeface="Roboto" panose="02000000000000000000" pitchFamily="2" charset="0"/>
              </a:rPr>
              <a:t>, like painting or knitting. </a:t>
            </a:r>
            <a:br>
              <a:rPr lang="en-ZA" dirty="0">
                <a:latin typeface="Roboto" panose="02000000000000000000" pitchFamily="2" charset="0"/>
              </a:rPr>
            </a:br>
            <a:r>
              <a:rPr lang="en-ZA" dirty="0">
                <a:latin typeface="Roboto" panose="02000000000000000000" pitchFamily="2" charset="0"/>
              </a:rPr>
              <a:t>If I really want to treat myself, I’ll go to a spa and book a </a:t>
            </a:r>
            <a:r>
              <a:rPr lang="en-ZA" b="1" dirty="0">
                <a:solidFill>
                  <a:schemeClr val="accent4">
                    <a:lumMod val="75000"/>
                  </a:schemeClr>
                </a:solidFill>
                <a:latin typeface="Roboto" panose="02000000000000000000" pitchFamily="2" charset="0"/>
              </a:rPr>
              <a:t>massage</a:t>
            </a:r>
            <a:r>
              <a:rPr lang="en-ZA" dirty="0">
                <a:latin typeface="Roboto" panose="02000000000000000000" pitchFamily="2" charset="0"/>
              </a:rPr>
              <a:t>. When I’m feeling burnt out, I like to be alone.  </a:t>
            </a:r>
          </a:p>
        </p:txBody>
      </p:sp>
      <p:sp>
        <p:nvSpPr>
          <p:cNvPr id="2" name="TextBox 1">
            <a:extLst>
              <a:ext uri="{FF2B5EF4-FFF2-40B4-BE49-F238E27FC236}">
                <a16:creationId xmlns:a16="http://schemas.microsoft.com/office/drawing/2014/main" id="{E57DF08B-55EB-D82C-8A47-BAA9CD53CCB6}"/>
              </a:ext>
            </a:extLst>
          </p:cNvPr>
          <p:cNvSpPr txBox="1"/>
          <p:nvPr/>
        </p:nvSpPr>
        <p:spPr>
          <a:xfrm>
            <a:off x="755650" y="1683141"/>
            <a:ext cx="7632700" cy="520310"/>
          </a:xfrm>
          <a:prstGeom prst="rect">
            <a:avLst/>
          </a:prstGeom>
          <a:solidFill>
            <a:schemeClr val="accent4">
              <a:lumMod val="75000"/>
            </a:schemeClr>
          </a:solidFill>
          <a:ln>
            <a:noFill/>
          </a:ln>
        </p:spPr>
        <p:txBody>
          <a:bodyPr wrap="square" numCol="4" anchor="ctr">
            <a:noAutofit/>
          </a:bodyPr>
          <a:lstStyle/>
          <a:p>
            <a:pPr algn="ctr" fontAlgn="t"/>
            <a:r>
              <a:rPr lang="en-ZA" dirty="0">
                <a:solidFill>
                  <a:schemeClr val="bg1"/>
                </a:solidFill>
                <a:latin typeface="Roboto" panose="02000000000000000000" pitchFamily="2" charset="0"/>
              </a:rPr>
              <a:t>do yoga</a:t>
            </a:r>
          </a:p>
          <a:p>
            <a:pPr algn="ctr" fontAlgn="t"/>
            <a:r>
              <a:rPr lang="en-ZA" dirty="0">
                <a:solidFill>
                  <a:schemeClr val="bg1"/>
                </a:solidFill>
                <a:latin typeface="Roboto" panose="02000000000000000000" pitchFamily="2" charset="0"/>
              </a:rPr>
              <a:t>do a hobby</a:t>
            </a:r>
          </a:p>
          <a:p>
            <a:pPr algn="ctr" fontAlgn="t"/>
            <a:r>
              <a:rPr lang="en-ZA" dirty="0">
                <a:solidFill>
                  <a:schemeClr val="bg1"/>
                </a:solidFill>
                <a:latin typeface="Roboto" panose="02000000000000000000" pitchFamily="2" charset="0"/>
              </a:rPr>
              <a:t>a bubble bath </a:t>
            </a:r>
          </a:p>
          <a:p>
            <a:pPr algn="ctr" fontAlgn="t"/>
            <a:r>
              <a:rPr lang="en-ZA" dirty="0">
                <a:solidFill>
                  <a:schemeClr val="bg1"/>
                </a:solidFill>
                <a:latin typeface="Roboto" panose="02000000000000000000" pitchFamily="2" charset="0"/>
              </a:rPr>
              <a:t>massage</a:t>
            </a:r>
            <a:endParaRPr lang="en-ZA" dirty="0">
              <a:solidFill>
                <a:schemeClr val="bg1"/>
              </a:solidFill>
              <a:effectLst/>
              <a:latin typeface="Roboto" panose="02000000000000000000" pitchFamily="2" charset="0"/>
            </a:endParaRPr>
          </a:p>
        </p:txBody>
      </p:sp>
      <p:sp>
        <p:nvSpPr>
          <p:cNvPr id="6" name="Title">
            <a:extLst>
              <a:ext uri="{FF2B5EF4-FFF2-40B4-BE49-F238E27FC236}">
                <a16:creationId xmlns:a16="http://schemas.microsoft.com/office/drawing/2014/main" id="{48A5D34D-A460-414A-3227-FC2AEB0D742C}"/>
              </a:ext>
            </a:extLst>
          </p:cNvPr>
          <p:cNvSpPr txBox="1">
            <a:spLocks/>
          </p:cNvSpPr>
          <p:nvPr/>
        </p:nvSpPr>
        <p:spPr>
          <a:xfrm>
            <a:off x="202019" y="520597"/>
            <a:ext cx="8123274" cy="947272"/>
          </a:xfrm>
          <a:prstGeom prst="roundRect">
            <a:avLst>
              <a:gd name="adj" fmla="val 0"/>
            </a:avLst>
          </a:prstGeom>
          <a:solidFill>
            <a:schemeClr val="accent2"/>
          </a:solidFill>
          <a:ln w="28575">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0" i="0" kern="1200">
                <a:solidFill>
                  <a:srgbClr val="1C1C1C"/>
                </a:solidFill>
                <a:latin typeface="Roboto" panose="02000000000000000000" pitchFamily="2" charset="0"/>
                <a:ea typeface="+mj-ea"/>
                <a:cs typeface="+mj-cs"/>
              </a:defRPr>
            </a:lvl1pPr>
          </a:lstStyle>
          <a:p>
            <a:r>
              <a:rPr lang="en-ZA" sz="2800" b="1" dirty="0">
                <a:solidFill>
                  <a:schemeClr val="bg1"/>
                </a:solidFill>
              </a:rPr>
              <a:t>Complete the sentences with the appropriate vocabulary.</a:t>
            </a:r>
            <a:endParaRPr lang="en-GB" sz="2800" b="1" dirty="0">
              <a:solidFill>
                <a:schemeClr val="bg1"/>
              </a:solidFill>
            </a:endParaRPr>
          </a:p>
        </p:txBody>
      </p:sp>
    </p:spTree>
    <p:extLst>
      <p:ext uri="{BB962C8B-B14F-4D97-AF65-F5344CB8AC3E}">
        <p14:creationId xmlns:p14="http://schemas.microsoft.com/office/powerpoint/2010/main" val="67821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3B1C08F5-5315-487F-9B55-50747BA125B9}" vid="{591DCDC8-B5CB-40D9-895D-BF0BE3276CC9}"/>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B1C08F5-5315-487F-9B55-50747BA125B9}" vid="{CC6DB3A1-B424-437D-9AB2-DB05A7DEA7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147</TotalTime>
  <Words>899</Words>
  <Application>Microsoft Macintosh PowerPoint</Application>
  <PresentationFormat>On-screen Show (4:3)</PresentationFormat>
  <Paragraphs>73</Paragraphs>
  <Slides>18</Slides>
  <Notes>0</Notes>
  <HiddenSlides>3</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Calibri</vt:lpstr>
      <vt:lpstr>Twinkl</vt:lpstr>
      <vt:lpstr>Roboto</vt:lpstr>
      <vt:lpstr>Arial</vt:lpstr>
      <vt:lpstr>Slide Layouts</vt:lpstr>
      <vt:lpstr>Disclaimers/Guidance</vt:lpstr>
      <vt:lpstr>PowerPoint Presentation</vt:lpstr>
      <vt:lpstr>PowerPoint Presentation</vt:lpstr>
      <vt:lpstr>Let’s talk about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Twinkl Twinkl</cp:lastModifiedBy>
  <cp:revision>121</cp:revision>
  <dcterms:created xsi:type="dcterms:W3CDTF">2023-06-06T12:34:36Z</dcterms:created>
  <dcterms:modified xsi:type="dcterms:W3CDTF">2023-06-12T13:28:10Z</dcterms:modified>
</cp:coreProperties>
</file>