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4"/>
  </p:notesMasterIdLst>
  <p:handoutMasterIdLst>
    <p:handoutMasterId r:id="rId25"/>
  </p:handoutMasterIdLst>
  <p:sldIdLst>
    <p:sldId id="268" r:id="rId3"/>
    <p:sldId id="272" r:id="rId4"/>
    <p:sldId id="264" r:id="rId5"/>
    <p:sldId id="273" r:id="rId6"/>
    <p:sldId id="275" r:id="rId7"/>
    <p:sldId id="274"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70"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Twinkl" panose="02000000000000000000"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3"/>
    <a:srgbClr val="F08215"/>
    <a:srgbClr val="FFFFFF"/>
    <a:srgbClr val="BC0105"/>
    <a:srgbClr val="21A6F9"/>
    <a:srgbClr val="4DB1E3"/>
    <a:srgbClr val="E34192"/>
    <a:srgbClr val="18A0DB"/>
    <a:srgbClr val="DE1E5A"/>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2" autoAdjust="0"/>
    <p:restoredTop sz="96098"/>
  </p:normalViewPr>
  <p:slideViewPr>
    <p:cSldViewPr snapToGrid="0" showGuides="1">
      <p:cViewPr varScale="1">
        <p:scale>
          <a:sx n="78" d="100"/>
          <a:sy n="78" d="100"/>
        </p:scale>
        <p:origin x="1387"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29/08/2023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m/resources/esl-resources/browse-by-level-esl-efl-resources/elementary-a2-browse-by-level-esl-efl-resource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m/resources/esl-resources/browse-by-level-esl-efl-resources/elementary-a2-browse-by-level-esl-efl-resources"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29184" y="6023278"/>
            <a:ext cx="1051029" cy="643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8" name="Title 5"/>
          <p:cNvSpPr>
            <a:spLocks noGrp="1"/>
          </p:cNvSpPr>
          <p:nvPr>
            <p:ph type="title"/>
          </p:nvPr>
        </p:nvSpPr>
        <p:spPr>
          <a:xfrm>
            <a:off x="727216" y="170296"/>
            <a:ext cx="7680038" cy="994306"/>
          </a:xfrm>
          <a:prstGeom prst="roundRect">
            <a:avLst>
              <a:gd name="adj" fmla="val 9641"/>
            </a:avLst>
          </a:prstGeom>
          <a:solidFill>
            <a:srgbClr val="F08215"/>
          </a:solidFill>
        </p:spPr>
        <p:txBody>
          <a:bodyPr>
            <a:noAutofit/>
          </a:bodyPr>
          <a:lstStyle>
            <a:lvl1pPr>
              <a:defRPr sz="3600">
                <a:solidFill>
                  <a:schemeClr val="bg1"/>
                </a:solidFill>
                <a:effectLst>
                  <a:outerShdw dist="63500" dir="5400000" algn="ctr" rotWithShape="0">
                    <a:srgbClr val="E94E13"/>
                  </a:outerShdw>
                </a:effectLst>
                <a:latin typeface="Roboto" panose="02000000000000000000" pitchFamily="2" charset="0"/>
                <a:ea typeface="Roboto" panose="02000000000000000000"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atin typeface="Roboto" panose="02000000000000000000" pitchFamily="2" charset="0"/>
              </a:defRPr>
            </a:lvl1pPr>
            <a:lvl2pPr>
              <a:defRPr>
                <a:latin typeface="Roboto" panose="02000000000000000000" pitchFamily="2" charset="0"/>
              </a:defRPr>
            </a:lvl2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atin typeface="Roboto" panose="02000000000000000000" pitchFamily="2" charset="0"/>
              </a:defRPr>
            </a:lvl1pPr>
            <a:lvl2pPr>
              <a:defRPr>
                <a:latin typeface="Roboto" panose="02000000000000000000" pitchFamily="2" charset="0"/>
              </a:defRPr>
            </a:lvl2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161084" y="6023279"/>
            <a:ext cx="1019130" cy="6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oboto" panose="02000000000000000000" pitchFamily="2" charset="0"/>
            </a:endParaRPr>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864615"/>
            <a:chOff x="743837" y="1344834"/>
            <a:chExt cx="7644513" cy="2864615"/>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191291" cy="2739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Disclaimer</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590655"/>
            </a:xfrm>
            <a:prstGeom prst="rect">
              <a:avLst/>
            </a:prstGeom>
            <a:noFill/>
            <a:ln w="19050">
              <a:solidFill>
                <a:schemeClr val="accent6">
                  <a:lumMod val="75000"/>
                </a:schemeClr>
              </a:solidFill>
            </a:ln>
          </p:spPr>
          <p:txBody>
            <a:bodyPr wrap="square" lIns="216000" tIns="216000" rIns="216000" bIns="216000">
              <a:spAutoFit/>
            </a:bodyPr>
            <a:lstStyle/>
            <a:p>
              <a:pPr rtl="0">
                <a:spcBef>
                  <a:spcPts val="0"/>
                </a:spcBef>
                <a:spcAft>
                  <a:spcPts val="0"/>
                </a:spcAft>
              </a:pPr>
              <a:r>
                <a:rPr lang="en-ZA" sz="1400" b="0" i="0" u="none" strike="noStrike" dirty="0">
                  <a:solidFill>
                    <a:srgbClr val="000000"/>
                  </a:solidFill>
                  <a:effectLst/>
                  <a:latin typeface="Roboto" panose="02000000000000000000" pitchFamily="2" charset="0"/>
                  <a:ea typeface="Roboto" panose="02000000000000000000" pitchFamily="2" charset="0"/>
                </a:rPr>
                <a:t>This resource has been made for the purpose of teaching English language learners. We </a:t>
              </a:r>
              <a:endParaRPr lang="en-ZA" sz="1400" b="0" dirty="0">
                <a:effectLst/>
                <a:latin typeface="Roboto" panose="02000000000000000000" pitchFamily="2" charset="0"/>
                <a:ea typeface="Roboto" panose="02000000000000000000" pitchFamily="2" charset="0"/>
              </a:endParaRPr>
            </a:p>
            <a:p>
              <a:pPr rtl="0">
                <a:spcBef>
                  <a:spcPts val="0"/>
                </a:spcBef>
                <a:spcAft>
                  <a:spcPts val="0"/>
                </a:spcAft>
              </a:pPr>
              <a:r>
                <a:rPr lang="en-ZA" sz="1400" b="0" i="0" u="none" strike="noStrike" dirty="0">
                  <a:solidFill>
                    <a:srgbClr val="000000"/>
                  </a:solidFill>
                  <a:effectLst/>
                  <a:latin typeface="Roboto" panose="02000000000000000000" pitchFamily="2" charset="0"/>
                  <a:ea typeface="Roboto" panose="02000000000000000000" pitchFamily="2" charset="0"/>
                </a:rPr>
                <a:t>know that students can be learning English in many different places, in many different ways and at age, so we try to keep these resources as general as possible. </a:t>
              </a:r>
              <a:endParaRPr lang="en-ZA" sz="1400" b="0" dirty="0">
                <a:effectLst/>
                <a:latin typeface="Roboto" panose="02000000000000000000" pitchFamily="2" charset="0"/>
                <a:ea typeface="Roboto" panose="02000000000000000000" pitchFamily="2" charset="0"/>
              </a:endParaRPr>
            </a:p>
            <a:p>
              <a:pPr rtl="0">
                <a:spcBef>
                  <a:spcPts val="0"/>
                </a:spcBef>
                <a:spcAft>
                  <a:spcPts val="0"/>
                </a:spcAft>
              </a:pPr>
              <a:br>
                <a:rPr lang="en-ZA" sz="1400" b="0" dirty="0">
                  <a:effectLst/>
                  <a:latin typeface="Roboto" panose="02000000000000000000" pitchFamily="2" charset="0"/>
                  <a:ea typeface="Roboto" panose="02000000000000000000" pitchFamily="2" charset="0"/>
                </a:rPr>
              </a:br>
              <a:r>
                <a:rPr lang="en-ZA" sz="1400" b="0" i="0" u="none" strike="noStrike" dirty="0">
                  <a:solidFill>
                    <a:srgbClr val="000000"/>
                  </a:solidFill>
                  <a:effectLst/>
                  <a:latin typeface="Roboto" panose="02000000000000000000" pitchFamily="2" charset="0"/>
                  <a:ea typeface="Roboto" panose="02000000000000000000" pitchFamily="2" charset="0"/>
                </a:rPr>
                <a:t>There are many acronyms associated with English language teaching. These include (but are not limited to) ELT, TEFL, EFL, ELL, EAL and ESOL. While the term ESL may not fully represent the linguistic backgrounds of all students, it is the most widely recognised term for English language teaching globally.  Therefore, we use the term ‘ESL’ in the names of our resources to make them easy to find but they are suitable for any student learning to speak English. </a:t>
              </a:r>
              <a:endParaRPr lang="en-ZA" sz="1400" b="0" dirty="0">
                <a:effectLst/>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chemeClr val="accent6">
                    <a:lumMod val="75000"/>
                  </a:schemeClr>
                </a:solidFill>
                <a:latin typeface="Roboto" panose="02000000000000000000" pitchFamily="2" charset="0"/>
                <a:ea typeface="Roboto" panose="02000000000000000000" pitchFamily="2" charset="0"/>
              </a:rPr>
              <a:t>ESL Acronym</a:t>
            </a:r>
            <a:endParaRPr lang="en-GB" sz="2800" b="1" dirty="0">
              <a:solidFill>
                <a:schemeClr val="accent6">
                  <a:lumMod val="75000"/>
                </a:schemeClr>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Roboto" panose="02000000000000000000" pitchFamily="2"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dirty="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933033"/>
            <a:ext cx="7632700" cy="553998"/>
          </a:xfrm>
          <a:prstGeom prst="rect">
            <a:avLst/>
          </a:prstGeom>
        </p:spPr>
        <p:txBody>
          <a:bodyPr wrap="square" lIns="0" tIns="0" rIns="0" bIns="0">
            <a:spAutoFit/>
          </a:bodyPr>
          <a:lstStyle/>
          <a:p>
            <a:pPr algn="ctr"/>
            <a:r>
              <a:rPr lang="en-ZA" dirty="0">
                <a:latin typeface="Roboto" panose="02000000000000000000" pitchFamily="2" charset="0"/>
              </a:rPr>
              <a:t>Somchai and </a:t>
            </a:r>
            <a:r>
              <a:rPr lang="en-ZA" dirty="0" err="1">
                <a:latin typeface="Roboto" panose="02000000000000000000" pitchFamily="2" charset="0"/>
              </a:rPr>
              <a:t>Malee</a:t>
            </a:r>
            <a:r>
              <a:rPr lang="en-ZA" dirty="0">
                <a:latin typeface="Roboto" panose="02000000000000000000" pitchFamily="2" charset="0"/>
              </a:rPr>
              <a:t> are meeting for the first time. They are talking about their hobbies.</a:t>
            </a:r>
          </a:p>
        </p:txBody>
      </p:sp>
      <p:pic>
        <p:nvPicPr>
          <p:cNvPr id="9" name="Picture 8" descr="Two people sitting at a table with food and drinks&#10;&#10;Description automatically generated with medium confidence">
            <a:extLst>
              <a:ext uri="{FF2B5EF4-FFF2-40B4-BE49-F238E27FC236}">
                <a16:creationId xmlns:a16="http://schemas.microsoft.com/office/drawing/2014/main" id="{63F37C75-549C-584A-BDC3-4FE18884B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463" y="1754723"/>
            <a:ext cx="6433073" cy="4283354"/>
          </a:xfrm>
          <a:prstGeom prst="rect">
            <a:avLst/>
          </a:prstGeom>
        </p:spPr>
      </p:pic>
    </p:spTree>
    <p:extLst>
      <p:ext uri="{BB962C8B-B14F-4D97-AF65-F5344CB8AC3E}">
        <p14:creationId xmlns:p14="http://schemas.microsoft.com/office/powerpoint/2010/main" val="7722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750283"/>
            <a:ext cx="7632700" cy="276999"/>
          </a:xfrm>
          <a:prstGeom prst="rect">
            <a:avLst/>
          </a:prstGeom>
        </p:spPr>
        <p:txBody>
          <a:bodyPr wrap="square" lIns="0" tIns="0" rIns="0" bIns="0">
            <a:spAutoFit/>
          </a:bodyPr>
          <a:lstStyle/>
          <a:p>
            <a:r>
              <a:rPr lang="en-ZA" dirty="0">
                <a:solidFill>
                  <a:schemeClr val="accent4">
                    <a:lumMod val="75000"/>
                  </a:schemeClr>
                </a:solidFill>
                <a:latin typeface="Roboto" panose="02000000000000000000" pitchFamily="2" charset="0"/>
              </a:rPr>
              <a:t>What are your hobbies?</a:t>
            </a:r>
          </a:p>
        </p:txBody>
      </p:sp>
      <p:pic>
        <p:nvPicPr>
          <p:cNvPr id="9" name="Picture 8" descr="Two people sitting at a table with food and drinks&#10;&#10;Description automatically generated with medium confidence">
            <a:extLst>
              <a:ext uri="{FF2B5EF4-FFF2-40B4-BE49-F238E27FC236}">
                <a16:creationId xmlns:a16="http://schemas.microsoft.com/office/drawing/2014/main" id="{63F37C75-549C-584A-BDC3-4FE18884B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465" y="3759000"/>
            <a:ext cx="3791535" cy="2524530"/>
          </a:xfrm>
          <a:prstGeom prst="rect">
            <a:avLst/>
          </a:prstGeom>
        </p:spPr>
      </p:pic>
      <p:sp>
        <p:nvSpPr>
          <p:cNvPr id="2" name="Text">
            <a:extLst>
              <a:ext uri="{FF2B5EF4-FFF2-40B4-BE49-F238E27FC236}">
                <a16:creationId xmlns:a16="http://schemas.microsoft.com/office/drawing/2014/main" id="{3FCCD838-549C-2E3C-C528-6F0A943AAECA}"/>
              </a:ext>
            </a:extLst>
          </p:cNvPr>
          <p:cNvSpPr/>
          <p:nvPr/>
        </p:nvSpPr>
        <p:spPr>
          <a:xfrm>
            <a:off x="3205778" y="1145157"/>
            <a:ext cx="5182571" cy="830997"/>
          </a:xfrm>
          <a:prstGeom prst="rect">
            <a:avLst/>
          </a:prstGeom>
        </p:spPr>
        <p:txBody>
          <a:bodyPr wrap="square" lIns="0" tIns="0" rIns="0" bIns="0">
            <a:spAutoFit/>
          </a:bodyPr>
          <a:lstStyle/>
          <a:p>
            <a:r>
              <a:rPr lang="en-ZA" b="1" dirty="0">
                <a:solidFill>
                  <a:srgbClr val="E94E13"/>
                </a:solidFill>
                <a:latin typeface="Roboto" panose="02000000000000000000" pitchFamily="2" charset="0"/>
              </a:rPr>
              <a:t>Hmm, I have many! I like taking photographs, watching TV dramas, and learning English! How about you?</a:t>
            </a:r>
          </a:p>
        </p:txBody>
      </p:sp>
      <p:sp>
        <p:nvSpPr>
          <p:cNvPr id="3" name="Text">
            <a:extLst>
              <a:ext uri="{FF2B5EF4-FFF2-40B4-BE49-F238E27FC236}">
                <a16:creationId xmlns:a16="http://schemas.microsoft.com/office/drawing/2014/main" id="{85B3F8F3-B209-7A4C-6E2A-6C2D6F692FA5}"/>
              </a:ext>
            </a:extLst>
          </p:cNvPr>
          <p:cNvSpPr/>
          <p:nvPr/>
        </p:nvSpPr>
        <p:spPr>
          <a:xfrm>
            <a:off x="755650" y="2415253"/>
            <a:ext cx="7632700" cy="830997"/>
          </a:xfrm>
          <a:prstGeom prst="rect">
            <a:avLst/>
          </a:prstGeom>
        </p:spPr>
        <p:txBody>
          <a:bodyPr wrap="square" lIns="0" tIns="0" rIns="0" bIns="0">
            <a:spAutoFit/>
          </a:bodyPr>
          <a:lstStyle/>
          <a:p>
            <a:r>
              <a:rPr lang="en-ZA" dirty="0">
                <a:solidFill>
                  <a:schemeClr val="accent4">
                    <a:lumMod val="75000"/>
                  </a:schemeClr>
                </a:solidFill>
                <a:latin typeface="Roboto" panose="02000000000000000000" pitchFamily="2" charset="0"/>
              </a:rPr>
              <a:t>Well, I don’t really like taking photographs. I like watching TV dramas though! And I quite like learning languages. I like learning English, and learning Japanese is fun too.</a:t>
            </a:r>
          </a:p>
        </p:txBody>
      </p:sp>
      <p:sp>
        <p:nvSpPr>
          <p:cNvPr id="4" name="Text">
            <a:extLst>
              <a:ext uri="{FF2B5EF4-FFF2-40B4-BE49-F238E27FC236}">
                <a16:creationId xmlns:a16="http://schemas.microsoft.com/office/drawing/2014/main" id="{2F6905D7-BCF9-4FA1-4E00-7AFF4375EA75}"/>
              </a:ext>
            </a:extLst>
          </p:cNvPr>
          <p:cNvSpPr/>
          <p:nvPr/>
        </p:nvSpPr>
        <p:spPr>
          <a:xfrm>
            <a:off x="3205778" y="3364125"/>
            <a:ext cx="5182572" cy="276999"/>
          </a:xfrm>
          <a:prstGeom prst="rect">
            <a:avLst/>
          </a:prstGeom>
        </p:spPr>
        <p:txBody>
          <a:bodyPr wrap="square" lIns="0" tIns="0" rIns="0" bIns="0">
            <a:spAutoFit/>
          </a:bodyPr>
          <a:lstStyle/>
          <a:p>
            <a:r>
              <a:rPr lang="en-ZA" b="1" dirty="0">
                <a:solidFill>
                  <a:srgbClr val="E94E13"/>
                </a:solidFill>
                <a:latin typeface="Roboto" panose="02000000000000000000" pitchFamily="2" charset="0"/>
              </a:rPr>
              <a:t>Oh, I see! I really enjoy learning Japanese too. </a:t>
            </a:r>
          </a:p>
        </p:txBody>
      </p:sp>
      <p:sp>
        <p:nvSpPr>
          <p:cNvPr id="7" name="TextBox 6">
            <a:extLst>
              <a:ext uri="{FF2B5EF4-FFF2-40B4-BE49-F238E27FC236}">
                <a16:creationId xmlns:a16="http://schemas.microsoft.com/office/drawing/2014/main" id="{1275D3A9-2EE9-6D13-F203-0DEE87D3CF18}"/>
              </a:ext>
            </a:extLst>
          </p:cNvPr>
          <p:cNvSpPr txBox="1"/>
          <p:nvPr/>
        </p:nvSpPr>
        <p:spPr>
          <a:xfrm>
            <a:off x="1169582" y="5738385"/>
            <a:ext cx="1095154" cy="369332"/>
          </a:xfrm>
          <a:prstGeom prst="rect">
            <a:avLst/>
          </a:prstGeom>
          <a:solidFill>
            <a:srgbClr val="FFFFFF">
              <a:alpha val="63137"/>
            </a:srgbClr>
          </a:solidFill>
        </p:spPr>
        <p:txBody>
          <a:bodyPr wrap="square">
            <a:spAutoFit/>
          </a:bodyPr>
          <a:lstStyle/>
          <a:p>
            <a:pPr algn="ctr"/>
            <a:r>
              <a:rPr lang="en-ZA" b="1" dirty="0">
                <a:ln w="6350">
                  <a:solidFill>
                    <a:schemeClr val="tx1"/>
                  </a:solidFill>
                </a:ln>
                <a:solidFill>
                  <a:schemeClr val="accent4"/>
                </a:solidFill>
                <a:latin typeface="Roboto" panose="02000000000000000000" pitchFamily="2" charset="0"/>
              </a:rPr>
              <a:t>Somchai</a:t>
            </a:r>
            <a:endParaRPr lang="en-US" b="1" dirty="0">
              <a:ln w="6350">
                <a:solidFill>
                  <a:schemeClr val="tx1"/>
                </a:solidFill>
              </a:ln>
              <a:solidFill>
                <a:schemeClr val="accent4"/>
              </a:solidFill>
              <a:latin typeface="Roboto" panose="02000000000000000000" pitchFamily="2" charset="0"/>
            </a:endParaRPr>
          </a:p>
        </p:txBody>
      </p:sp>
      <p:sp>
        <p:nvSpPr>
          <p:cNvPr id="8" name="TextBox 7">
            <a:extLst>
              <a:ext uri="{FF2B5EF4-FFF2-40B4-BE49-F238E27FC236}">
                <a16:creationId xmlns:a16="http://schemas.microsoft.com/office/drawing/2014/main" id="{206830CD-6FC1-9C2D-0E14-D3024B45A3C3}"/>
              </a:ext>
            </a:extLst>
          </p:cNvPr>
          <p:cNvSpPr txBox="1"/>
          <p:nvPr/>
        </p:nvSpPr>
        <p:spPr>
          <a:xfrm>
            <a:off x="2700731" y="4033002"/>
            <a:ext cx="1031359" cy="369332"/>
          </a:xfrm>
          <a:prstGeom prst="rect">
            <a:avLst/>
          </a:prstGeom>
          <a:solidFill>
            <a:srgbClr val="FFFFFF">
              <a:alpha val="63137"/>
            </a:srgbClr>
          </a:solidFill>
        </p:spPr>
        <p:txBody>
          <a:bodyPr wrap="square">
            <a:spAutoFit/>
          </a:bodyPr>
          <a:lstStyle/>
          <a:p>
            <a:pPr algn="ctr"/>
            <a:r>
              <a:rPr lang="en-ZA" b="1" dirty="0" err="1">
                <a:ln w="6350">
                  <a:solidFill>
                    <a:schemeClr val="tx1"/>
                  </a:solidFill>
                </a:ln>
                <a:solidFill>
                  <a:schemeClr val="accent2"/>
                </a:solidFill>
                <a:latin typeface="Roboto" panose="02000000000000000000" pitchFamily="2" charset="0"/>
              </a:rPr>
              <a:t>Malee</a:t>
            </a:r>
            <a:endParaRPr lang="en-US" b="1" dirty="0">
              <a:ln w="6350">
                <a:solidFill>
                  <a:schemeClr val="tx1"/>
                </a:solidFill>
              </a:ln>
              <a:solidFill>
                <a:schemeClr val="accent2"/>
              </a:solidFill>
              <a:latin typeface="Roboto" panose="02000000000000000000" pitchFamily="2" charset="0"/>
            </a:endParaRPr>
          </a:p>
        </p:txBody>
      </p:sp>
    </p:spTree>
    <p:extLst>
      <p:ext uri="{BB962C8B-B14F-4D97-AF65-F5344CB8AC3E}">
        <p14:creationId xmlns:p14="http://schemas.microsoft.com/office/powerpoint/2010/main" val="5164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348531"/>
            <a:ext cx="7632700" cy="276999"/>
          </a:xfrm>
          <a:prstGeom prst="rect">
            <a:avLst/>
          </a:prstGeom>
        </p:spPr>
        <p:txBody>
          <a:bodyPr wrap="square" lIns="0" tIns="0" rIns="0" bIns="0">
            <a:spAutoFit/>
          </a:bodyPr>
          <a:lstStyle/>
          <a:p>
            <a:r>
              <a:rPr lang="en-ZA" dirty="0">
                <a:latin typeface="Roboto" panose="02000000000000000000" pitchFamily="2" charset="0"/>
              </a:rPr>
              <a:t>What are your hobbies?</a:t>
            </a:r>
          </a:p>
        </p:txBody>
      </p:sp>
      <p:sp>
        <p:nvSpPr>
          <p:cNvPr id="2" name="Text">
            <a:extLst>
              <a:ext uri="{FF2B5EF4-FFF2-40B4-BE49-F238E27FC236}">
                <a16:creationId xmlns:a16="http://schemas.microsoft.com/office/drawing/2014/main" id="{3FCCD838-549C-2E3C-C528-6F0A943AAECA}"/>
              </a:ext>
            </a:extLst>
          </p:cNvPr>
          <p:cNvSpPr/>
          <p:nvPr/>
        </p:nvSpPr>
        <p:spPr>
          <a:xfrm>
            <a:off x="3205778" y="1743405"/>
            <a:ext cx="5182571" cy="830997"/>
          </a:xfrm>
          <a:prstGeom prst="rect">
            <a:avLst/>
          </a:prstGeom>
        </p:spPr>
        <p:txBody>
          <a:bodyPr wrap="square" lIns="0" tIns="0" rIns="0" bIns="0">
            <a:spAutoFit/>
          </a:bodyPr>
          <a:lstStyle/>
          <a:p>
            <a:r>
              <a:rPr lang="en-ZA" b="1" dirty="0">
                <a:latin typeface="Roboto" panose="02000000000000000000" pitchFamily="2" charset="0"/>
              </a:rPr>
              <a:t>Hmm, I have many! I like </a:t>
            </a:r>
            <a:r>
              <a:rPr lang="en-ZA" b="1" dirty="0">
                <a:latin typeface="Arial" panose="020B0604020202020204" pitchFamily="34" charset="0"/>
                <a:cs typeface="Arial" panose="020B0604020202020204" pitchFamily="34" charset="0"/>
              </a:rPr>
              <a:t>_____</a:t>
            </a:r>
            <a:r>
              <a:rPr lang="en-ZA" b="1" dirty="0">
                <a:latin typeface="Roboto" panose="02000000000000000000" pitchFamily="2" charset="0"/>
              </a:rPr>
              <a:t> photographs, </a:t>
            </a:r>
            <a:r>
              <a:rPr lang="en-ZA" b="1" dirty="0">
                <a:latin typeface="Arial" panose="020B0604020202020204" pitchFamily="34" charset="0"/>
                <a:cs typeface="Arial" panose="020B0604020202020204" pitchFamily="34" charset="0"/>
              </a:rPr>
              <a:t>______</a:t>
            </a:r>
            <a:r>
              <a:rPr lang="en-ZA" b="1" dirty="0">
                <a:latin typeface="Roboto" panose="02000000000000000000" pitchFamily="2" charset="0"/>
              </a:rPr>
              <a:t> TV dramas, and </a:t>
            </a:r>
            <a:r>
              <a:rPr lang="en-ZA" b="1" dirty="0">
                <a:latin typeface="Arial" panose="020B0604020202020204" pitchFamily="34" charset="0"/>
                <a:cs typeface="Arial" panose="020B0604020202020204" pitchFamily="34" charset="0"/>
              </a:rPr>
              <a:t>_______</a:t>
            </a:r>
            <a:r>
              <a:rPr lang="en-ZA" b="1" dirty="0">
                <a:latin typeface="Roboto" panose="02000000000000000000" pitchFamily="2" charset="0"/>
              </a:rPr>
              <a:t> English! How about you?</a:t>
            </a:r>
          </a:p>
        </p:txBody>
      </p:sp>
      <p:sp>
        <p:nvSpPr>
          <p:cNvPr id="3" name="Text">
            <a:extLst>
              <a:ext uri="{FF2B5EF4-FFF2-40B4-BE49-F238E27FC236}">
                <a16:creationId xmlns:a16="http://schemas.microsoft.com/office/drawing/2014/main" id="{85B3F8F3-B209-7A4C-6E2A-6C2D6F692FA5}"/>
              </a:ext>
            </a:extLst>
          </p:cNvPr>
          <p:cNvSpPr/>
          <p:nvPr/>
        </p:nvSpPr>
        <p:spPr>
          <a:xfrm>
            <a:off x="755650" y="3013501"/>
            <a:ext cx="7632700" cy="830997"/>
          </a:xfrm>
          <a:prstGeom prst="rect">
            <a:avLst/>
          </a:prstGeom>
        </p:spPr>
        <p:txBody>
          <a:bodyPr wrap="square" lIns="0" tIns="0" rIns="0" bIns="0">
            <a:spAutoFit/>
          </a:bodyPr>
          <a:lstStyle/>
          <a:p>
            <a:r>
              <a:rPr lang="en-ZA" dirty="0">
                <a:latin typeface="Roboto" panose="02000000000000000000" pitchFamily="2" charset="0"/>
              </a:rPr>
              <a:t>Well, I don’t really like </a:t>
            </a:r>
            <a:r>
              <a:rPr lang="en-ZA" dirty="0">
                <a:latin typeface="Arial" panose="020B0604020202020204" pitchFamily="34" charset="0"/>
                <a:cs typeface="Arial" panose="020B0604020202020204" pitchFamily="34" charset="0"/>
              </a:rPr>
              <a:t>_____</a:t>
            </a:r>
            <a:r>
              <a:rPr lang="en-ZA" dirty="0">
                <a:latin typeface="Roboto" panose="02000000000000000000" pitchFamily="2" charset="0"/>
              </a:rPr>
              <a:t> photographs. I like </a:t>
            </a:r>
            <a:r>
              <a:rPr lang="en-ZA" dirty="0">
                <a:latin typeface="Arial" panose="020B0604020202020204" pitchFamily="34" charset="0"/>
                <a:cs typeface="Arial" panose="020B0604020202020204" pitchFamily="34" charset="0"/>
              </a:rPr>
              <a:t>_______</a:t>
            </a:r>
            <a:r>
              <a:rPr lang="en-ZA" dirty="0">
                <a:latin typeface="Roboto" panose="02000000000000000000" pitchFamily="2" charset="0"/>
              </a:rPr>
              <a:t> TV dramas though! And I quite like </a:t>
            </a:r>
            <a:r>
              <a:rPr lang="en-ZA" dirty="0">
                <a:latin typeface="Arial" panose="020B0604020202020204" pitchFamily="34" charset="0"/>
                <a:cs typeface="Arial" panose="020B0604020202020204" pitchFamily="34" charset="0"/>
              </a:rPr>
              <a:t>______</a:t>
            </a:r>
            <a:r>
              <a:rPr lang="en-ZA" dirty="0">
                <a:latin typeface="Roboto" panose="02000000000000000000" pitchFamily="2" charset="0"/>
              </a:rPr>
              <a:t> languages. I like </a:t>
            </a:r>
            <a:r>
              <a:rPr lang="en-ZA" dirty="0">
                <a:latin typeface="Arial" panose="020B0604020202020204" pitchFamily="34" charset="0"/>
                <a:cs typeface="Arial" panose="020B0604020202020204" pitchFamily="34" charset="0"/>
              </a:rPr>
              <a:t>_____</a:t>
            </a:r>
            <a:r>
              <a:rPr lang="en-ZA" dirty="0">
                <a:latin typeface="Roboto" panose="02000000000000000000" pitchFamily="2" charset="0"/>
              </a:rPr>
              <a:t> English, and </a:t>
            </a:r>
            <a:r>
              <a:rPr lang="en-ZA" dirty="0">
                <a:latin typeface="Arial" panose="020B0604020202020204" pitchFamily="34" charset="0"/>
                <a:cs typeface="Arial" panose="020B0604020202020204" pitchFamily="34" charset="0"/>
              </a:rPr>
              <a:t>_______</a:t>
            </a:r>
            <a:r>
              <a:rPr lang="en-ZA" dirty="0">
                <a:latin typeface="Roboto" panose="02000000000000000000" pitchFamily="2" charset="0"/>
              </a:rPr>
              <a:t> Japanese is fun too.</a:t>
            </a:r>
          </a:p>
        </p:txBody>
      </p:sp>
      <p:sp>
        <p:nvSpPr>
          <p:cNvPr id="4" name="Text">
            <a:extLst>
              <a:ext uri="{FF2B5EF4-FFF2-40B4-BE49-F238E27FC236}">
                <a16:creationId xmlns:a16="http://schemas.microsoft.com/office/drawing/2014/main" id="{2F6905D7-BCF9-4FA1-4E00-7AFF4375EA75}"/>
              </a:ext>
            </a:extLst>
          </p:cNvPr>
          <p:cNvSpPr/>
          <p:nvPr/>
        </p:nvSpPr>
        <p:spPr>
          <a:xfrm>
            <a:off x="3205778" y="3962373"/>
            <a:ext cx="5182572" cy="276999"/>
          </a:xfrm>
          <a:prstGeom prst="rect">
            <a:avLst/>
          </a:prstGeom>
        </p:spPr>
        <p:txBody>
          <a:bodyPr wrap="square" lIns="0" tIns="0" rIns="0" bIns="0">
            <a:spAutoFit/>
          </a:bodyPr>
          <a:lstStyle/>
          <a:p>
            <a:r>
              <a:rPr lang="en-ZA" b="1" dirty="0">
                <a:latin typeface="Roboto" panose="02000000000000000000" pitchFamily="2" charset="0"/>
              </a:rPr>
              <a:t>Oh, I see! I really enjoy  </a:t>
            </a:r>
            <a:r>
              <a:rPr lang="en-ZA" b="1" dirty="0">
                <a:latin typeface="Arial" panose="020B0604020202020204" pitchFamily="34" charset="0"/>
                <a:cs typeface="Arial" panose="020B0604020202020204" pitchFamily="34" charset="0"/>
              </a:rPr>
              <a:t>________</a:t>
            </a:r>
            <a:r>
              <a:rPr lang="en-ZA" b="1" dirty="0">
                <a:latin typeface="Roboto" panose="02000000000000000000" pitchFamily="2" charset="0"/>
              </a:rPr>
              <a:t> Japanese too. </a:t>
            </a:r>
          </a:p>
        </p:txBody>
      </p:sp>
      <p:sp>
        <p:nvSpPr>
          <p:cNvPr id="14" name="Text">
            <a:extLst>
              <a:ext uri="{FF2B5EF4-FFF2-40B4-BE49-F238E27FC236}">
                <a16:creationId xmlns:a16="http://schemas.microsoft.com/office/drawing/2014/main" id="{6B05E450-CB1B-7947-5992-3AE68E53125E}"/>
              </a:ext>
            </a:extLst>
          </p:cNvPr>
          <p:cNvSpPr/>
          <p:nvPr/>
        </p:nvSpPr>
        <p:spPr>
          <a:xfrm>
            <a:off x="755650" y="750283"/>
            <a:ext cx="7632700" cy="276999"/>
          </a:xfrm>
          <a:prstGeom prst="rect">
            <a:avLst/>
          </a:prstGeom>
        </p:spPr>
        <p:txBody>
          <a:bodyPr wrap="square" lIns="0" tIns="0" rIns="0" bIns="0">
            <a:spAutoFit/>
          </a:bodyPr>
          <a:lstStyle/>
          <a:p>
            <a:r>
              <a:rPr lang="en-ZA" dirty="0">
                <a:latin typeface="Roboto" panose="02000000000000000000" pitchFamily="2" charset="0"/>
              </a:rPr>
              <a:t>With your partner or teacher, practise the conversation.</a:t>
            </a:r>
          </a:p>
        </p:txBody>
      </p:sp>
    </p:spTree>
    <p:extLst>
      <p:ext uri="{BB962C8B-B14F-4D97-AF65-F5344CB8AC3E}">
        <p14:creationId xmlns:p14="http://schemas.microsoft.com/office/powerpoint/2010/main" val="8065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705889"/>
            <a:ext cx="7632700" cy="495108"/>
          </a:xfrm>
          <a:prstGeom prst="rect">
            <a:avLst/>
          </a:prstGeom>
          <a:solidFill>
            <a:schemeClr val="accent2">
              <a:lumMod val="40000"/>
              <a:lumOff val="60000"/>
            </a:schemeClr>
          </a:solidFill>
        </p:spPr>
        <p:txBody>
          <a:bodyPr wrap="square" lIns="108000" tIns="108000" rIns="108000" bIns="108000">
            <a:spAutoFit/>
          </a:bodyPr>
          <a:lstStyle/>
          <a:p>
            <a:pPr algn="ctr"/>
            <a:r>
              <a:rPr lang="en-ZA" dirty="0">
                <a:latin typeface="Roboto" panose="02000000000000000000" pitchFamily="2" charset="0"/>
              </a:rPr>
              <a:t>In English, we can use -</a:t>
            </a:r>
            <a:r>
              <a:rPr lang="en-ZA" dirty="0" err="1">
                <a:latin typeface="Roboto" panose="02000000000000000000" pitchFamily="2" charset="0"/>
              </a:rPr>
              <a:t>ing</a:t>
            </a:r>
            <a:r>
              <a:rPr lang="en-ZA" dirty="0">
                <a:latin typeface="Roboto" panose="02000000000000000000" pitchFamily="2" charset="0"/>
              </a:rPr>
              <a:t> verbs like nouns. These are called ‘gerunds’.</a:t>
            </a:r>
            <a:endParaRPr lang="en-ZA" sz="1600" dirty="0">
              <a:latin typeface="Roboto" panose="02000000000000000000" pitchFamily="2" charset="0"/>
            </a:endParaRPr>
          </a:p>
        </p:txBody>
      </p:sp>
      <p:sp>
        <p:nvSpPr>
          <p:cNvPr id="3" name="Text">
            <a:extLst>
              <a:ext uri="{FF2B5EF4-FFF2-40B4-BE49-F238E27FC236}">
                <a16:creationId xmlns:a16="http://schemas.microsoft.com/office/drawing/2014/main" id="{44CE96BA-0620-2B91-6038-3323CC6B2607}"/>
              </a:ext>
            </a:extLst>
          </p:cNvPr>
          <p:cNvSpPr/>
          <p:nvPr/>
        </p:nvSpPr>
        <p:spPr>
          <a:xfrm>
            <a:off x="755650" y="2375518"/>
            <a:ext cx="7632700" cy="553998"/>
          </a:xfrm>
          <a:prstGeom prst="rect">
            <a:avLst/>
          </a:prstGeom>
        </p:spPr>
        <p:txBody>
          <a:bodyPr wrap="square" lIns="0" tIns="0" rIns="0" bIns="0">
            <a:spAutoFit/>
          </a:bodyPr>
          <a:lstStyle/>
          <a:p>
            <a:r>
              <a:rPr lang="en-ZA" dirty="0">
                <a:latin typeface="Roboto" panose="02000000000000000000" pitchFamily="2" charset="0"/>
              </a:rPr>
              <a:t>We can use gerunds when talking about likes and dislikes, the same way we do with nouns:</a:t>
            </a:r>
            <a:endParaRPr lang="en-ZA" sz="1600" dirty="0">
              <a:latin typeface="Roboto" panose="02000000000000000000" pitchFamily="2" charset="0"/>
            </a:endParaRPr>
          </a:p>
        </p:txBody>
      </p:sp>
      <p:sp>
        <p:nvSpPr>
          <p:cNvPr id="4" name="Text">
            <a:extLst>
              <a:ext uri="{FF2B5EF4-FFF2-40B4-BE49-F238E27FC236}">
                <a16:creationId xmlns:a16="http://schemas.microsoft.com/office/drawing/2014/main" id="{75F394F7-EDFB-A622-EF8D-C07776D7C1B9}"/>
              </a:ext>
            </a:extLst>
          </p:cNvPr>
          <p:cNvSpPr/>
          <p:nvPr/>
        </p:nvSpPr>
        <p:spPr>
          <a:xfrm>
            <a:off x="755650" y="3424624"/>
            <a:ext cx="3816350" cy="1384995"/>
          </a:xfrm>
          <a:prstGeom prst="rect">
            <a:avLst/>
          </a:prstGeom>
        </p:spPr>
        <p:txBody>
          <a:bodyPr wrap="square" lIns="0" tIns="0" rIns="0" bIns="0">
            <a:spAutoFit/>
          </a:bodyPr>
          <a:lstStyle/>
          <a:p>
            <a:r>
              <a:rPr lang="en-ZA" dirty="0">
                <a:latin typeface="Roboto" panose="02000000000000000000" pitchFamily="2" charset="0"/>
              </a:rPr>
              <a:t>I like </a:t>
            </a:r>
            <a:r>
              <a:rPr lang="en-ZA" b="1" dirty="0">
                <a:latin typeface="Roboto" panose="02000000000000000000" pitchFamily="2" charset="0"/>
              </a:rPr>
              <a:t>apples</a:t>
            </a:r>
            <a:r>
              <a:rPr lang="en-ZA" dirty="0">
                <a:latin typeface="Roboto" panose="02000000000000000000" pitchFamily="2" charset="0"/>
              </a:rPr>
              <a:t>.</a:t>
            </a:r>
          </a:p>
          <a:p>
            <a:r>
              <a:rPr lang="en-ZA" dirty="0">
                <a:latin typeface="Roboto" panose="02000000000000000000" pitchFamily="2" charset="0"/>
              </a:rPr>
              <a:t>I like </a:t>
            </a:r>
            <a:r>
              <a:rPr lang="en-ZA" b="1" dirty="0">
                <a:latin typeface="Roboto" panose="02000000000000000000" pitchFamily="2" charset="0"/>
              </a:rPr>
              <a:t>eating apples</a:t>
            </a:r>
            <a:r>
              <a:rPr lang="en-ZA" dirty="0">
                <a:latin typeface="Roboto" panose="02000000000000000000" pitchFamily="2" charset="0"/>
              </a:rPr>
              <a:t>.</a:t>
            </a:r>
          </a:p>
          <a:p>
            <a:br>
              <a:rPr lang="en-ZA" dirty="0">
                <a:latin typeface="Roboto" panose="02000000000000000000" pitchFamily="2" charset="0"/>
              </a:rPr>
            </a:br>
            <a:r>
              <a:rPr lang="en-ZA" dirty="0">
                <a:latin typeface="Roboto" panose="02000000000000000000" pitchFamily="2" charset="0"/>
              </a:rPr>
              <a:t>I like </a:t>
            </a:r>
            <a:r>
              <a:rPr lang="en-ZA" b="1" dirty="0">
                <a:latin typeface="Roboto" panose="02000000000000000000" pitchFamily="2" charset="0"/>
              </a:rPr>
              <a:t>football</a:t>
            </a:r>
            <a:r>
              <a:rPr lang="en-ZA" dirty="0">
                <a:latin typeface="Roboto" panose="02000000000000000000" pitchFamily="2" charset="0"/>
              </a:rPr>
              <a:t>.</a:t>
            </a:r>
          </a:p>
          <a:p>
            <a:r>
              <a:rPr lang="en-ZA" dirty="0">
                <a:latin typeface="Roboto" panose="02000000000000000000" pitchFamily="2" charset="0"/>
              </a:rPr>
              <a:t>I like </a:t>
            </a:r>
            <a:r>
              <a:rPr lang="en-ZA" b="1" dirty="0">
                <a:latin typeface="Roboto" panose="02000000000000000000" pitchFamily="2" charset="0"/>
              </a:rPr>
              <a:t>playing football.</a:t>
            </a:r>
            <a:endParaRPr lang="en-ZA" dirty="0">
              <a:latin typeface="Roboto" panose="02000000000000000000" pitchFamily="2" charset="0"/>
            </a:endParaRPr>
          </a:p>
        </p:txBody>
      </p:sp>
      <p:sp>
        <p:nvSpPr>
          <p:cNvPr id="6" name="Text">
            <a:extLst>
              <a:ext uri="{FF2B5EF4-FFF2-40B4-BE49-F238E27FC236}">
                <a16:creationId xmlns:a16="http://schemas.microsoft.com/office/drawing/2014/main" id="{FA924F6C-95D0-96DB-A185-25614EE74A6E}"/>
              </a:ext>
            </a:extLst>
          </p:cNvPr>
          <p:cNvSpPr/>
          <p:nvPr/>
        </p:nvSpPr>
        <p:spPr>
          <a:xfrm>
            <a:off x="4572000" y="3424624"/>
            <a:ext cx="3816350" cy="1384995"/>
          </a:xfrm>
          <a:prstGeom prst="rect">
            <a:avLst/>
          </a:prstGeom>
        </p:spPr>
        <p:txBody>
          <a:bodyPr wrap="square" lIns="0" tIns="0" rIns="0" bIns="0">
            <a:spAutoFit/>
          </a:bodyPr>
          <a:lstStyle/>
          <a:p>
            <a:r>
              <a:rPr lang="en-ZA" b="1" dirty="0">
                <a:latin typeface="Roboto" panose="02000000000000000000" pitchFamily="2" charset="0"/>
              </a:rPr>
              <a:t>Movies</a:t>
            </a:r>
            <a:r>
              <a:rPr lang="en-ZA" dirty="0">
                <a:latin typeface="Roboto" panose="02000000000000000000" pitchFamily="2" charset="0"/>
              </a:rPr>
              <a:t> are fun.</a:t>
            </a:r>
          </a:p>
          <a:p>
            <a:r>
              <a:rPr lang="en-ZA" b="1" dirty="0">
                <a:latin typeface="Roboto" panose="02000000000000000000" pitchFamily="2" charset="0"/>
              </a:rPr>
              <a:t>Watching movies</a:t>
            </a:r>
            <a:r>
              <a:rPr lang="en-ZA" dirty="0">
                <a:latin typeface="Roboto" panose="02000000000000000000" pitchFamily="2" charset="0"/>
              </a:rPr>
              <a:t> is fun.</a:t>
            </a:r>
          </a:p>
          <a:p>
            <a:br>
              <a:rPr lang="en-ZA" dirty="0">
                <a:latin typeface="Roboto" panose="02000000000000000000" pitchFamily="2" charset="0"/>
              </a:rPr>
            </a:br>
            <a:r>
              <a:rPr lang="en-ZA" b="1" dirty="0">
                <a:latin typeface="Roboto" panose="02000000000000000000" pitchFamily="2" charset="0"/>
              </a:rPr>
              <a:t>Books</a:t>
            </a:r>
            <a:r>
              <a:rPr lang="en-ZA" dirty="0">
                <a:latin typeface="Roboto" panose="02000000000000000000" pitchFamily="2" charset="0"/>
              </a:rPr>
              <a:t> are boring.</a:t>
            </a:r>
          </a:p>
          <a:p>
            <a:r>
              <a:rPr lang="en-ZA" b="1" dirty="0">
                <a:latin typeface="Roboto" panose="02000000000000000000" pitchFamily="2" charset="0"/>
              </a:rPr>
              <a:t>Reading books</a:t>
            </a:r>
            <a:r>
              <a:rPr lang="en-ZA" dirty="0">
                <a:latin typeface="Roboto" panose="02000000000000000000" pitchFamily="2" charset="0"/>
              </a:rPr>
              <a:t> is boring.</a:t>
            </a:r>
          </a:p>
        </p:txBody>
      </p:sp>
      <p:sp>
        <p:nvSpPr>
          <p:cNvPr id="7" name="Text">
            <a:extLst>
              <a:ext uri="{FF2B5EF4-FFF2-40B4-BE49-F238E27FC236}">
                <a16:creationId xmlns:a16="http://schemas.microsoft.com/office/drawing/2014/main" id="{08B01CAB-3F63-2323-7FDE-2FC65D40E842}"/>
              </a:ext>
            </a:extLst>
          </p:cNvPr>
          <p:cNvSpPr/>
          <p:nvPr/>
        </p:nvSpPr>
        <p:spPr>
          <a:xfrm>
            <a:off x="755650" y="5480940"/>
            <a:ext cx="7632700" cy="553998"/>
          </a:xfrm>
          <a:prstGeom prst="rect">
            <a:avLst/>
          </a:prstGeom>
        </p:spPr>
        <p:txBody>
          <a:bodyPr wrap="square" lIns="0" tIns="0" rIns="0" bIns="0">
            <a:spAutoFit/>
          </a:bodyPr>
          <a:lstStyle/>
          <a:p>
            <a:r>
              <a:rPr lang="en-ZA" b="1" dirty="0">
                <a:solidFill>
                  <a:schemeClr val="accent2">
                    <a:lumMod val="75000"/>
                  </a:schemeClr>
                </a:solidFill>
                <a:latin typeface="Roboto" panose="02000000000000000000" pitchFamily="2" charset="0"/>
              </a:rPr>
              <a:t>Grammar tip: </a:t>
            </a:r>
            <a:r>
              <a:rPr lang="en-ZA" dirty="0">
                <a:latin typeface="Roboto" panose="02000000000000000000" pitchFamily="2" charset="0"/>
              </a:rPr>
              <a:t>We use ‘is’ with the gerund, even if the object has an ‘s’. So we say ‘Eating apples </a:t>
            </a:r>
            <a:r>
              <a:rPr lang="en-ZA" b="1" dirty="0">
                <a:latin typeface="Roboto" panose="02000000000000000000" pitchFamily="2" charset="0"/>
              </a:rPr>
              <a:t>is</a:t>
            </a:r>
            <a:r>
              <a:rPr lang="en-ZA" dirty="0">
                <a:latin typeface="Roboto" panose="02000000000000000000" pitchFamily="2" charset="0"/>
              </a:rPr>
              <a:t> healthy.’</a:t>
            </a:r>
          </a:p>
        </p:txBody>
      </p:sp>
      <p:sp>
        <p:nvSpPr>
          <p:cNvPr id="8" name="Title 7">
            <a:extLst>
              <a:ext uri="{FF2B5EF4-FFF2-40B4-BE49-F238E27FC236}">
                <a16:creationId xmlns:a16="http://schemas.microsoft.com/office/drawing/2014/main" id="{EEAF86B4-8001-82FA-AF94-6580FD76C3C7}"/>
              </a:ext>
            </a:extLst>
          </p:cNvPr>
          <p:cNvSpPr>
            <a:spLocks noGrp="1"/>
          </p:cNvSpPr>
          <p:nvPr>
            <p:ph type="title"/>
          </p:nvPr>
        </p:nvSpPr>
        <p:spPr/>
        <p:txBody>
          <a:bodyPr/>
          <a:lstStyle/>
          <a:p>
            <a:r>
              <a:rPr lang="es-ES" dirty="0" err="1"/>
              <a:t>Grammar</a:t>
            </a:r>
            <a:r>
              <a:rPr lang="es-ES" dirty="0"/>
              <a:t> Time</a:t>
            </a:r>
          </a:p>
        </p:txBody>
      </p:sp>
    </p:spTree>
    <p:extLst>
      <p:ext uri="{BB962C8B-B14F-4D97-AF65-F5344CB8AC3E}">
        <p14:creationId xmlns:p14="http://schemas.microsoft.com/office/powerpoint/2010/main" val="35567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44CE96BA-0620-2B91-6038-3323CC6B2607}"/>
              </a:ext>
            </a:extLst>
          </p:cNvPr>
          <p:cNvSpPr/>
          <p:nvPr/>
        </p:nvSpPr>
        <p:spPr>
          <a:xfrm>
            <a:off x="755650" y="2381665"/>
            <a:ext cx="7632700" cy="2215991"/>
          </a:xfrm>
          <a:prstGeom prst="rect">
            <a:avLst/>
          </a:prstGeom>
        </p:spPr>
        <p:txBody>
          <a:bodyPr wrap="square" lIns="0" tIns="0" rIns="0" bIns="0">
            <a:spAutoFit/>
          </a:bodyPr>
          <a:lstStyle/>
          <a:p>
            <a:r>
              <a:rPr lang="en-ZA" dirty="0">
                <a:latin typeface="Roboto" panose="02000000000000000000" pitchFamily="2" charset="0"/>
              </a:rPr>
              <a:t>It would be unusual to say ‘I like watching’ or ‘Taking is fun’. We would say ‘I like </a:t>
            </a:r>
            <a:r>
              <a:rPr lang="en-ZA" b="1" dirty="0">
                <a:latin typeface="Roboto" panose="02000000000000000000" pitchFamily="2" charset="0"/>
              </a:rPr>
              <a:t>watching movies/TV/theatre</a:t>
            </a:r>
            <a:r>
              <a:rPr lang="en-ZA" dirty="0">
                <a:latin typeface="Roboto" panose="02000000000000000000" pitchFamily="2" charset="0"/>
              </a:rPr>
              <a:t>’ and ‘</a:t>
            </a:r>
            <a:r>
              <a:rPr lang="en-ZA" b="1" dirty="0">
                <a:latin typeface="Roboto" panose="02000000000000000000" pitchFamily="2" charset="0"/>
              </a:rPr>
              <a:t>Taking photographs</a:t>
            </a:r>
            <a:r>
              <a:rPr lang="en-ZA" dirty="0">
                <a:latin typeface="Roboto" panose="02000000000000000000" pitchFamily="2" charset="0"/>
              </a:rPr>
              <a:t> is fun’.</a:t>
            </a:r>
          </a:p>
          <a:p>
            <a:br>
              <a:rPr lang="en-ZA" dirty="0">
                <a:latin typeface="Roboto" panose="02000000000000000000" pitchFamily="2" charset="0"/>
              </a:rPr>
            </a:br>
            <a:r>
              <a:rPr lang="en-ZA" dirty="0">
                <a:latin typeface="Roboto" panose="02000000000000000000" pitchFamily="2" charset="0"/>
              </a:rPr>
              <a:t>Other gerunds, like running or swimming, don’t need an object:</a:t>
            </a:r>
          </a:p>
          <a:p>
            <a:br>
              <a:rPr lang="en-ZA" dirty="0">
                <a:latin typeface="Roboto" panose="02000000000000000000" pitchFamily="2" charset="0"/>
              </a:rPr>
            </a:br>
            <a:r>
              <a:rPr lang="en-ZA" i="1" dirty="0">
                <a:latin typeface="Roboto" panose="02000000000000000000" pitchFamily="2" charset="0"/>
              </a:rPr>
              <a:t>I love </a:t>
            </a:r>
            <a:r>
              <a:rPr lang="en-ZA" b="1" i="1" dirty="0">
                <a:latin typeface="Roboto" panose="02000000000000000000" pitchFamily="2" charset="0"/>
              </a:rPr>
              <a:t>running</a:t>
            </a:r>
            <a:r>
              <a:rPr lang="en-ZA" i="1" dirty="0">
                <a:latin typeface="Roboto" panose="02000000000000000000" pitchFamily="2" charset="0"/>
              </a:rPr>
              <a:t>.</a:t>
            </a:r>
            <a:endParaRPr lang="en-ZA" dirty="0">
              <a:latin typeface="Roboto" panose="02000000000000000000" pitchFamily="2" charset="0"/>
            </a:endParaRPr>
          </a:p>
          <a:p>
            <a:br>
              <a:rPr lang="en-ZA" dirty="0">
                <a:latin typeface="Roboto" panose="02000000000000000000" pitchFamily="2" charset="0"/>
              </a:rPr>
            </a:br>
            <a:r>
              <a:rPr lang="en-ZA" b="1" i="1" dirty="0">
                <a:latin typeface="Roboto" panose="02000000000000000000" pitchFamily="2" charset="0"/>
              </a:rPr>
              <a:t>Swimming</a:t>
            </a:r>
            <a:r>
              <a:rPr lang="en-ZA" i="1" dirty="0">
                <a:latin typeface="Roboto" panose="02000000000000000000" pitchFamily="2" charset="0"/>
              </a:rPr>
              <a:t> is difficult.</a:t>
            </a:r>
            <a:endParaRPr lang="en-ZA" dirty="0">
              <a:latin typeface="Roboto" panose="02000000000000000000" pitchFamily="2" charset="0"/>
            </a:endParaRPr>
          </a:p>
        </p:txBody>
      </p:sp>
      <p:sp>
        <p:nvSpPr>
          <p:cNvPr id="4" name="TextBox 3">
            <a:extLst>
              <a:ext uri="{FF2B5EF4-FFF2-40B4-BE49-F238E27FC236}">
                <a16:creationId xmlns:a16="http://schemas.microsoft.com/office/drawing/2014/main" id="{1500C7E8-7506-ADB8-68A9-ABB29985999E}"/>
              </a:ext>
            </a:extLst>
          </p:cNvPr>
          <p:cNvSpPr txBox="1"/>
          <p:nvPr/>
        </p:nvSpPr>
        <p:spPr>
          <a:xfrm>
            <a:off x="755650" y="1458335"/>
            <a:ext cx="7632700" cy="422405"/>
          </a:xfrm>
          <a:prstGeom prst="rect">
            <a:avLst/>
          </a:prstGeom>
          <a:solidFill>
            <a:schemeClr val="accent2">
              <a:lumMod val="40000"/>
              <a:lumOff val="60000"/>
            </a:schemeClr>
          </a:solidFill>
        </p:spPr>
        <p:txBody>
          <a:bodyPr wrap="square" lIns="108000" tIns="72000" rIns="108000" bIns="72000">
            <a:spAutoFit/>
          </a:bodyPr>
          <a:lstStyle/>
          <a:p>
            <a:r>
              <a:rPr lang="en-ZA" dirty="0">
                <a:latin typeface="Roboto" panose="02000000000000000000" pitchFamily="2" charset="0"/>
              </a:rPr>
              <a:t>Some gerunds are usually used with an </a:t>
            </a:r>
            <a:r>
              <a:rPr lang="en-ZA" b="1" dirty="0">
                <a:latin typeface="Roboto" panose="02000000000000000000" pitchFamily="2" charset="0"/>
              </a:rPr>
              <a:t>object</a:t>
            </a:r>
            <a:r>
              <a:rPr lang="en-ZA" dirty="0">
                <a:latin typeface="Roboto" panose="02000000000000000000" pitchFamily="2" charset="0"/>
              </a:rPr>
              <a:t>.</a:t>
            </a:r>
          </a:p>
        </p:txBody>
      </p:sp>
      <p:sp>
        <p:nvSpPr>
          <p:cNvPr id="5" name="Title 4">
            <a:extLst>
              <a:ext uri="{FF2B5EF4-FFF2-40B4-BE49-F238E27FC236}">
                <a16:creationId xmlns:a16="http://schemas.microsoft.com/office/drawing/2014/main" id="{85691AC4-4000-7319-0832-67FE4C8A1518}"/>
              </a:ext>
            </a:extLst>
          </p:cNvPr>
          <p:cNvSpPr>
            <a:spLocks noGrp="1"/>
          </p:cNvSpPr>
          <p:nvPr>
            <p:ph type="title"/>
          </p:nvPr>
        </p:nvSpPr>
        <p:spPr/>
        <p:txBody>
          <a:bodyPr/>
          <a:lstStyle/>
          <a:p>
            <a:r>
              <a:rPr lang="es-ES" dirty="0" err="1"/>
              <a:t>Grammar</a:t>
            </a:r>
            <a:r>
              <a:rPr lang="es-ES" dirty="0"/>
              <a:t> Time</a:t>
            </a:r>
          </a:p>
        </p:txBody>
      </p:sp>
    </p:spTree>
    <p:extLst>
      <p:ext uri="{BB962C8B-B14F-4D97-AF65-F5344CB8AC3E}">
        <p14:creationId xmlns:p14="http://schemas.microsoft.com/office/powerpoint/2010/main" val="22501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44CE96BA-0620-2B91-6038-3323CC6B2607}"/>
              </a:ext>
            </a:extLst>
          </p:cNvPr>
          <p:cNvSpPr/>
          <p:nvPr/>
        </p:nvSpPr>
        <p:spPr>
          <a:xfrm>
            <a:off x="755650" y="1506904"/>
            <a:ext cx="7632700" cy="276999"/>
          </a:xfrm>
          <a:prstGeom prst="rect">
            <a:avLst/>
          </a:prstGeom>
        </p:spPr>
        <p:txBody>
          <a:bodyPr wrap="square" lIns="0" tIns="0" rIns="0" bIns="0">
            <a:spAutoFit/>
          </a:bodyPr>
          <a:lstStyle/>
          <a:p>
            <a:r>
              <a:rPr lang="en-ZA" dirty="0">
                <a:latin typeface="Roboto" panose="02000000000000000000" pitchFamily="2" charset="0"/>
              </a:rPr>
              <a:t>Look at the prompts below. Turn them into sentences with the gerund.</a:t>
            </a:r>
          </a:p>
        </p:txBody>
      </p:sp>
      <p:sp>
        <p:nvSpPr>
          <p:cNvPr id="4" name="Text Box">
            <a:hlinkClick r:id="rId2" action="ppaction://hlinksldjump"/>
            <a:extLst>
              <a:ext uri="{FF2B5EF4-FFF2-40B4-BE49-F238E27FC236}">
                <a16:creationId xmlns:a16="http://schemas.microsoft.com/office/drawing/2014/main" id="{E4676A35-6E24-7041-245A-E7772896E370}"/>
              </a:ext>
            </a:extLst>
          </p:cNvPr>
          <p:cNvSpPr/>
          <p:nvPr/>
        </p:nvSpPr>
        <p:spPr>
          <a:xfrm>
            <a:off x="3659522" y="5633248"/>
            <a:ext cx="1815426" cy="495108"/>
          </a:xfrm>
          <a:prstGeom prst="rect">
            <a:avLst/>
          </a:prstGeom>
          <a:solidFill>
            <a:schemeClr val="accent4">
              <a:lumMod val="75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Roboto" panose="02000000000000000000" pitchFamily="2" charset="0"/>
              </a:rPr>
              <a:t>Reveal Answer</a:t>
            </a:r>
          </a:p>
        </p:txBody>
      </p:sp>
      <p:sp>
        <p:nvSpPr>
          <p:cNvPr id="5" name="Text">
            <a:extLst>
              <a:ext uri="{FF2B5EF4-FFF2-40B4-BE49-F238E27FC236}">
                <a16:creationId xmlns:a16="http://schemas.microsoft.com/office/drawing/2014/main" id="{F2C7423C-9C8D-ED1A-9ADB-E7094C53C240}"/>
              </a:ext>
            </a:extLst>
          </p:cNvPr>
          <p:cNvSpPr/>
          <p:nvPr/>
        </p:nvSpPr>
        <p:spPr>
          <a:xfrm>
            <a:off x="670590" y="2340464"/>
            <a:ext cx="3816350" cy="2492990"/>
          </a:xfrm>
          <a:prstGeom prst="rect">
            <a:avLst/>
          </a:prstGeom>
        </p:spPr>
        <p:txBody>
          <a:bodyPr wrap="square" lIns="0" tIns="0" rIns="0" bIns="0">
            <a:spAutoFit/>
          </a:bodyPr>
          <a:lstStyle/>
          <a:p>
            <a:r>
              <a:rPr lang="en-ZA" dirty="0">
                <a:latin typeface="Roboto" panose="02000000000000000000" pitchFamily="2" charset="0"/>
              </a:rPr>
              <a:t>I/like/watch/TV</a:t>
            </a:r>
          </a:p>
          <a:p>
            <a:br>
              <a:rPr lang="en-ZA" dirty="0">
                <a:latin typeface="Roboto" panose="02000000000000000000" pitchFamily="2" charset="0"/>
              </a:rPr>
            </a:br>
            <a:r>
              <a:rPr lang="en-ZA" dirty="0">
                <a:latin typeface="Roboto" panose="02000000000000000000" pitchFamily="2" charset="0"/>
              </a:rPr>
              <a:t>She/not/like/swim</a:t>
            </a:r>
          </a:p>
          <a:p>
            <a:br>
              <a:rPr lang="en-ZA" dirty="0">
                <a:latin typeface="Roboto" panose="02000000000000000000" pitchFamily="2" charset="0"/>
              </a:rPr>
            </a:br>
            <a:r>
              <a:rPr lang="en-ZA" dirty="0">
                <a:latin typeface="Roboto" panose="02000000000000000000" pitchFamily="2" charset="0"/>
              </a:rPr>
              <a:t>My sister/love/take/photos</a:t>
            </a:r>
          </a:p>
          <a:p>
            <a:br>
              <a:rPr lang="en-ZA" dirty="0">
                <a:latin typeface="Roboto" panose="02000000000000000000" pitchFamily="2" charset="0"/>
              </a:rPr>
            </a:br>
            <a:r>
              <a:rPr lang="en-ZA" dirty="0">
                <a:latin typeface="Roboto" panose="02000000000000000000" pitchFamily="2" charset="0"/>
              </a:rPr>
              <a:t>They/really like/cook/Chinese food</a:t>
            </a:r>
          </a:p>
          <a:p>
            <a:endParaRPr lang="en-ZA" dirty="0">
              <a:latin typeface="Roboto" panose="02000000000000000000" pitchFamily="2" charset="0"/>
            </a:endParaRPr>
          </a:p>
          <a:p>
            <a:r>
              <a:rPr lang="en-ZA" dirty="0">
                <a:latin typeface="Roboto" panose="02000000000000000000" pitchFamily="2" charset="0"/>
              </a:rPr>
              <a:t>Read/books/boring</a:t>
            </a:r>
          </a:p>
        </p:txBody>
      </p:sp>
      <p:sp>
        <p:nvSpPr>
          <p:cNvPr id="6" name="Title 5">
            <a:extLst>
              <a:ext uri="{FF2B5EF4-FFF2-40B4-BE49-F238E27FC236}">
                <a16:creationId xmlns:a16="http://schemas.microsoft.com/office/drawing/2014/main" id="{49BA99A8-AFF5-2424-CFA5-147FBE5A8CDD}"/>
              </a:ext>
            </a:extLst>
          </p:cNvPr>
          <p:cNvSpPr>
            <a:spLocks noGrp="1"/>
          </p:cNvSpPr>
          <p:nvPr>
            <p:ph type="title"/>
          </p:nvPr>
        </p:nvSpPr>
        <p:spPr/>
        <p:txBody>
          <a:bodyPr/>
          <a:lstStyle/>
          <a:p>
            <a:r>
              <a:rPr lang="es-ES" dirty="0" err="1"/>
              <a:t>Grammar</a:t>
            </a:r>
            <a:r>
              <a:rPr lang="es-ES" dirty="0"/>
              <a:t> Time</a:t>
            </a:r>
          </a:p>
        </p:txBody>
      </p:sp>
    </p:spTree>
    <p:extLst>
      <p:ext uri="{BB962C8B-B14F-4D97-AF65-F5344CB8AC3E}">
        <p14:creationId xmlns:p14="http://schemas.microsoft.com/office/powerpoint/2010/main" val="10444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9BE6EB92-D9FB-C02D-BC3A-7BA8FCE35503}"/>
              </a:ext>
            </a:extLst>
          </p:cNvPr>
          <p:cNvSpPr/>
          <p:nvPr/>
        </p:nvSpPr>
        <p:spPr>
          <a:xfrm>
            <a:off x="670590" y="2340464"/>
            <a:ext cx="3816350" cy="2492990"/>
          </a:xfrm>
          <a:prstGeom prst="rect">
            <a:avLst/>
          </a:prstGeom>
        </p:spPr>
        <p:txBody>
          <a:bodyPr wrap="square" lIns="0" tIns="0" rIns="0" bIns="0">
            <a:spAutoFit/>
          </a:bodyPr>
          <a:lstStyle/>
          <a:p>
            <a:r>
              <a:rPr lang="en-ZA" dirty="0">
                <a:latin typeface="Roboto" panose="02000000000000000000" pitchFamily="2" charset="0"/>
              </a:rPr>
              <a:t>I/like/watch/TV</a:t>
            </a:r>
          </a:p>
          <a:p>
            <a:br>
              <a:rPr lang="en-ZA" dirty="0">
                <a:latin typeface="Roboto" panose="02000000000000000000" pitchFamily="2" charset="0"/>
              </a:rPr>
            </a:br>
            <a:r>
              <a:rPr lang="en-ZA" dirty="0">
                <a:latin typeface="Roboto" panose="02000000000000000000" pitchFamily="2" charset="0"/>
              </a:rPr>
              <a:t>She/not/like/swim</a:t>
            </a:r>
          </a:p>
          <a:p>
            <a:br>
              <a:rPr lang="en-ZA" dirty="0">
                <a:latin typeface="Roboto" panose="02000000000000000000" pitchFamily="2" charset="0"/>
              </a:rPr>
            </a:br>
            <a:r>
              <a:rPr lang="en-ZA" dirty="0">
                <a:latin typeface="Roboto" panose="02000000000000000000" pitchFamily="2" charset="0"/>
              </a:rPr>
              <a:t>My sister/love/take/photos</a:t>
            </a:r>
          </a:p>
          <a:p>
            <a:br>
              <a:rPr lang="en-ZA" dirty="0">
                <a:latin typeface="Roboto" panose="02000000000000000000" pitchFamily="2" charset="0"/>
              </a:rPr>
            </a:br>
            <a:r>
              <a:rPr lang="en-ZA" dirty="0">
                <a:latin typeface="Roboto" panose="02000000000000000000" pitchFamily="2" charset="0"/>
              </a:rPr>
              <a:t>They/really like/cook/Chinese food</a:t>
            </a:r>
          </a:p>
          <a:p>
            <a:endParaRPr lang="en-ZA" dirty="0">
              <a:latin typeface="Roboto" panose="02000000000000000000" pitchFamily="2" charset="0"/>
            </a:endParaRPr>
          </a:p>
          <a:p>
            <a:r>
              <a:rPr lang="en-ZA" dirty="0">
                <a:latin typeface="Roboto" panose="02000000000000000000" pitchFamily="2" charset="0"/>
              </a:rPr>
              <a:t>Read/books/boring</a:t>
            </a:r>
          </a:p>
        </p:txBody>
      </p:sp>
      <p:sp>
        <p:nvSpPr>
          <p:cNvPr id="6" name="Text">
            <a:extLst>
              <a:ext uri="{FF2B5EF4-FFF2-40B4-BE49-F238E27FC236}">
                <a16:creationId xmlns:a16="http://schemas.microsoft.com/office/drawing/2014/main" id="{50F92A8B-0D8D-FA79-2ED6-3F38D679A34E}"/>
              </a:ext>
            </a:extLst>
          </p:cNvPr>
          <p:cNvSpPr/>
          <p:nvPr/>
        </p:nvSpPr>
        <p:spPr>
          <a:xfrm>
            <a:off x="4482174" y="2340464"/>
            <a:ext cx="4034505" cy="2492990"/>
          </a:xfrm>
          <a:prstGeom prst="rect">
            <a:avLst/>
          </a:prstGeom>
        </p:spPr>
        <p:txBody>
          <a:bodyPr wrap="square" lIns="0" tIns="0" rIns="0" bIns="0">
            <a:spAutoFit/>
          </a:bodyPr>
          <a:lstStyle/>
          <a:p>
            <a:r>
              <a:rPr lang="en-ZA" b="1" dirty="0">
                <a:latin typeface="Roboto" panose="02000000000000000000" pitchFamily="2" charset="0"/>
              </a:rPr>
              <a:t>I like watching TV.</a:t>
            </a:r>
          </a:p>
          <a:p>
            <a:br>
              <a:rPr lang="en-ZA" dirty="0">
                <a:latin typeface="Roboto" panose="02000000000000000000" pitchFamily="2" charset="0"/>
              </a:rPr>
            </a:br>
            <a:r>
              <a:rPr lang="en-ZA" b="1" dirty="0">
                <a:latin typeface="Roboto" panose="02000000000000000000" pitchFamily="2" charset="0"/>
              </a:rPr>
              <a:t>She doesn’t like swimming.</a:t>
            </a:r>
            <a:endParaRPr lang="en-ZA" dirty="0">
              <a:latin typeface="Roboto" panose="02000000000000000000" pitchFamily="2" charset="0"/>
            </a:endParaRPr>
          </a:p>
          <a:p>
            <a:br>
              <a:rPr lang="en-ZA" dirty="0">
                <a:latin typeface="Roboto" panose="02000000000000000000" pitchFamily="2" charset="0"/>
              </a:rPr>
            </a:br>
            <a:r>
              <a:rPr lang="en-ZA" b="1" dirty="0">
                <a:latin typeface="Roboto" panose="02000000000000000000" pitchFamily="2" charset="0"/>
              </a:rPr>
              <a:t>My sister loves taking photos.</a:t>
            </a:r>
            <a:endParaRPr lang="en-ZA" dirty="0">
              <a:latin typeface="Roboto" panose="02000000000000000000" pitchFamily="2" charset="0"/>
            </a:endParaRPr>
          </a:p>
          <a:p>
            <a:br>
              <a:rPr lang="en-ZA" dirty="0">
                <a:latin typeface="Roboto" panose="02000000000000000000" pitchFamily="2" charset="0"/>
              </a:rPr>
            </a:br>
            <a:r>
              <a:rPr lang="en-ZA" b="1" dirty="0">
                <a:latin typeface="Roboto" panose="02000000000000000000" pitchFamily="2" charset="0"/>
              </a:rPr>
              <a:t>They really like cooking Chinese food.</a:t>
            </a:r>
            <a:endParaRPr lang="en-ZA" dirty="0">
              <a:latin typeface="Roboto" panose="02000000000000000000" pitchFamily="2" charset="0"/>
            </a:endParaRPr>
          </a:p>
          <a:p>
            <a:endParaRPr lang="en-ZA" dirty="0">
              <a:latin typeface="Roboto" panose="02000000000000000000" pitchFamily="2" charset="0"/>
            </a:endParaRPr>
          </a:p>
          <a:p>
            <a:r>
              <a:rPr lang="en-ZA" b="1" dirty="0">
                <a:latin typeface="Roboto" panose="02000000000000000000" pitchFamily="2" charset="0"/>
              </a:rPr>
              <a:t>Reading books is boring.</a:t>
            </a:r>
          </a:p>
        </p:txBody>
      </p:sp>
      <p:sp>
        <p:nvSpPr>
          <p:cNvPr id="3" name="Title 2">
            <a:extLst>
              <a:ext uri="{FF2B5EF4-FFF2-40B4-BE49-F238E27FC236}">
                <a16:creationId xmlns:a16="http://schemas.microsoft.com/office/drawing/2014/main" id="{9794D0B6-686B-6A28-E20C-6F2BBE564B0B}"/>
              </a:ext>
            </a:extLst>
          </p:cNvPr>
          <p:cNvSpPr>
            <a:spLocks noGrp="1"/>
          </p:cNvSpPr>
          <p:nvPr>
            <p:ph type="title"/>
          </p:nvPr>
        </p:nvSpPr>
        <p:spPr/>
        <p:txBody>
          <a:bodyPr/>
          <a:lstStyle/>
          <a:p>
            <a:r>
              <a:rPr lang="es-ES" dirty="0" err="1"/>
              <a:t>Grammar</a:t>
            </a:r>
            <a:r>
              <a:rPr lang="es-ES" dirty="0"/>
              <a:t> Time</a:t>
            </a:r>
          </a:p>
        </p:txBody>
      </p:sp>
    </p:spTree>
    <p:extLst>
      <p:ext uri="{BB962C8B-B14F-4D97-AF65-F5344CB8AC3E}">
        <p14:creationId xmlns:p14="http://schemas.microsoft.com/office/powerpoint/2010/main" val="29121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44CE96BA-0620-2B91-6038-3323CC6B2607}"/>
              </a:ext>
            </a:extLst>
          </p:cNvPr>
          <p:cNvSpPr/>
          <p:nvPr/>
        </p:nvSpPr>
        <p:spPr>
          <a:xfrm>
            <a:off x="755650" y="2598003"/>
            <a:ext cx="7632700" cy="1661993"/>
          </a:xfrm>
          <a:prstGeom prst="rect">
            <a:avLst/>
          </a:prstGeom>
        </p:spPr>
        <p:txBody>
          <a:bodyPr wrap="square" lIns="0" tIns="0" rIns="0" bIns="0">
            <a:spAutoFit/>
          </a:bodyPr>
          <a:lstStyle/>
          <a:p>
            <a:r>
              <a:rPr lang="en-ZA" dirty="0">
                <a:latin typeface="Roboto" panose="02000000000000000000" pitchFamily="2" charset="0"/>
              </a:rPr>
              <a:t>You are going to talk about your hobbies with your partner or teacher.</a:t>
            </a:r>
          </a:p>
          <a:p>
            <a:br>
              <a:rPr lang="en-ZA" dirty="0">
                <a:latin typeface="Roboto" panose="02000000000000000000" pitchFamily="2" charset="0"/>
              </a:rPr>
            </a:br>
            <a:br>
              <a:rPr lang="en-ZA" dirty="0">
                <a:latin typeface="Roboto" panose="02000000000000000000" pitchFamily="2" charset="0"/>
              </a:rPr>
            </a:br>
            <a:r>
              <a:rPr lang="en-ZA" dirty="0">
                <a:latin typeface="Roboto" panose="02000000000000000000" pitchFamily="2" charset="0"/>
              </a:rPr>
              <a:t>For a few minutes, write down some of the things you like and don’t like doing.</a:t>
            </a:r>
          </a:p>
          <a:p>
            <a:endParaRPr lang="en-ZA" dirty="0">
              <a:latin typeface="Roboto" panose="02000000000000000000" pitchFamily="2" charset="0"/>
            </a:endParaRPr>
          </a:p>
        </p:txBody>
      </p:sp>
      <p:sp>
        <p:nvSpPr>
          <p:cNvPr id="4" name="Title 3">
            <a:extLst>
              <a:ext uri="{FF2B5EF4-FFF2-40B4-BE49-F238E27FC236}">
                <a16:creationId xmlns:a16="http://schemas.microsoft.com/office/drawing/2014/main" id="{FC942F16-EA83-61A5-4ADE-7B9B62A8F251}"/>
              </a:ext>
            </a:extLst>
          </p:cNvPr>
          <p:cNvSpPr>
            <a:spLocks noGrp="1"/>
          </p:cNvSpPr>
          <p:nvPr>
            <p:ph type="title"/>
          </p:nvPr>
        </p:nvSpPr>
        <p:spPr/>
        <p:txBody>
          <a:bodyPr/>
          <a:lstStyle/>
          <a:p>
            <a:r>
              <a:rPr lang="es-ES" dirty="0" err="1"/>
              <a:t>Talking</a:t>
            </a:r>
            <a:r>
              <a:rPr lang="es-ES" dirty="0"/>
              <a:t> Time</a:t>
            </a:r>
          </a:p>
        </p:txBody>
      </p:sp>
    </p:spTree>
    <p:extLst>
      <p:ext uri="{BB962C8B-B14F-4D97-AF65-F5344CB8AC3E}">
        <p14:creationId xmlns:p14="http://schemas.microsoft.com/office/powerpoint/2010/main" val="15767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44CE96BA-0620-2B91-6038-3323CC6B2607}"/>
              </a:ext>
            </a:extLst>
          </p:cNvPr>
          <p:cNvSpPr/>
          <p:nvPr/>
        </p:nvSpPr>
        <p:spPr>
          <a:xfrm>
            <a:off x="755650" y="1458335"/>
            <a:ext cx="7632700" cy="553998"/>
          </a:xfrm>
          <a:prstGeom prst="rect">
            <a:avLst/>
          </a:prstGeom>
        </p:spPr>
        <p:txBody>
          <a:bodyPr wrap="square" lIns="0" tIns="0" rIns="0" bIns="0">
            <a:spAutoFit/>
          </a:bodyPr>
          <a:lstStyle/>
          <a:p>
            <a:r>
              <a:rPr lang="en-ZA" dirty="0">
                <a:latin typeface="Roboto" panose="02000000000000000000" pitchFamily="2" charset="0"/>
              </a:rPr>
              <a:t>With your partner, pretend you are meeting for the first time. You want to find out what they like and don’t like.</a:t>
            </a:r>
          </a:p>
        </p:txBody>
      </p:sp>
      <p:sp>
        <p:nvSpPr>
          <p:cNvPr id="4" name="Text Box">
            <a:extLst>
              <a:ext uri="{FF2B5EF4-FFF2-40B4-BE49-F238E27FC236}">
                <a16:creationId xmlns:a16="http://schemas.microsoft.com/office/drawing/2014/main" id="{F7F28759-7385-5C8D-D25E-01103448885D}"/>
              </a:ext>
            </a:extLst>
          </p:cNvPr>
          <p:cNvSpPr/>
          <p:nvPr/>
        </p:nvSpPr>
        <p:spPr>
          <a:xfrm flipH="1">
            <a:off x="1237130" y="2834353"/>
            <a:ext cx="2381414" cy="495108"/>
          </a:xfrm>
          <a:prstGeom prst="wedgeRectCallout">
            <a:avLst>
              <a:gd name="adj1" fmla="val 48859"/>
              <a:gd name="adj2" fmla="val 100191"/>
            </a:avLst>
          </a:prstGeom>
          <a:solidFill>
            <a:schemeClr val="accent4">
              <a:lumMod val="60000"/>
              <a:lumOff val="4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dirty="0">
                <a:solidFill>
                  <a:schemeClr val="tx1"/>
                </a:solidFill>
                <a:latin typeface="Roboto" panose="02000000000000000000" pitchFamily="2" charset="0"/>
              </a:rPr>
              <a:t>I don’t really enjoy…</a:t>
            </a:r>
          </a:p>
        </p:txBody>
      </p:sp>
      <p:sp>
        <p:nvSpPr>
          <p:cNvPr id="5" name="Text Box">
            <a:extLst>
              <a:ext uri="{FF2B5EF4-FFF2-40B4-BE49-F238E27FC236}">
                <a16:creationId xmlns:a16="http://schemas.microsoft.com/office/drawing/2014/main" id="{1A3143C0-4E04-DBCD-A8C8-2DDCAFB180E9}"/>
              </a:ext>
            </a:extLst>
          </p:cNvPr>
          <p:cNvSpPr/>
          <p:nvPr/>
        </p:nvSpPr>
        <p:spPr>
          <a:xfrm>
            <a:off x="5525457" y="2837186"/>
            <a:ext cx="1949240" cy="495108"/>
          </a:xfrm>
          <a:prstGeom prst="wedgeRectCallout">
            <a:avLst>
              <a:gd name="adj1" fmla="val 48859"/>
              <a:gd name="adj2" fmla="val 100191"/>
            </a:avLst>
          </a:prstGeom>
          <a:solidFill>
            <a:schemeClr val="accent4">
              <a:lumMod val="60000"/>
              <a:lumOff val="4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dirty="0">
                <a:solidFill>
                  <a:schemeClr val="tx1"/>
                </a:solidFill>
                <a:latin typeface="Roboto" panose="02000000000000000000" pitchFamily="2" charset="0"/>
              </a:rPr>
              <a:t>Do you like…</a:t>
            </a:r>
          </a:p>
        </p:txBody>
      </p:sp>
      <p:sp>
        <p:nvSpPr>
          <p:cNvPr id="8" name="Text Box">
            <a:extLst>
              <a:ext uri="{FF2B5EF4-FFF2-40B4-BE49-F238E27FC236}">
                <a16:creationId xmlns:a16="http://schemas.microsoft.com/office/drawing/2014/main" id="{AA01331C-E742-F8FD-51A5-5DEAA4C67766}"/>
              </a:ext>
            </a:extLst>
          </p:cNvPr>
          <p:cNvSpPr/>
          <p:nvPr/>
        </p:nvSpPr>
        <p:spPr>
          <a:xfrm>
            <a:off x="3576217" y="4603599"/>
            <a:ext cx="1949240" cy="495108"/>
          </a:xfrm>
          <a:prstGeom prst="wedgeRectCallout">
            <a:avLst>
              <a:gd name="adj1" fmla="val 21816"/>
              <a:gd name="adj2" fmla="val 100191"/>
            </a:avLst>
          </a:prstGeom>
          <a:solidFill>
            <a:schemeClr val="accent4">
              <a:lumMod val="60000"/>
              <a:lumOff val="4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dirty="0">
                <a:solidFill>
                  <a:schemeClr val="tx1"/>
                </a:solidFill>
                <a:latin typeface="Arial" panose="020B0604020202020204" pitchFamily="34" charset="0"/>
                <a:cs typeface="Arial" panose="020B0604020202020204" pitchFamily="34" charset="0"/>
              </a:rPr>
              <a:t>______</a:t>
            </a:r>
            <a:r>
              <a:rPr lang="en-ZA" dirty="0">
                <a:solidFill>
                  <a:schemeClr val="tx1"/>
                </a:solidFill>
                <a:latin typeface="Roboto" panose="02000000000000000000" pitchFamily="2" charset="0"/>
              </a:rPr>
              <a:t> is fun.</a:t>
            </a:r>
          </a:p>
        </p:txBody>
      </p:sp>
      <p:sp>
        <p:nvSpPr>
          <p:cNvPr id="6" name="Title 5">
            <a:extLst>
              <a:ext uri="{FF2B5EF4-FFF2-40B4-BE49-F238E27FC236}">
                <a16:creationId xmlns:a16="http://schemas.microsoft.com/office/drawing/2014/main" id="{0B6CA3CD-CBE7-C067-E1C4-57B664840AD0}"/>
              </a:ext>
            </a:extLst>
          </p:cNvPr>
          <p:cNvSpPr>
            <a:spLocks noGrp="1"/>
          </p:cNvSpPr>
          <p:nvPr>
            <p:ph type="title"/>
          </p:nvPr>
        </p:nvSpPr>
        <p:spPr/>
        <p:txBody>
          <a:bodyPr/>
          <a:lstStyle/>
          <a:p>
            <a:r>
              <a:rPr lang="es-ES" dirty="0" err="1"/>
              <a:t>Talking</a:t>
            </a:r>
            <a:r>
              <a:rPr lang="es-ES" dirty="0"/>
              <a:t> Time</a:t>
            </a:r>
          </a:p>
        </p:txBody>
      </p:sp>
    </p:spTree>
    <p:extLst>
      <p:ext uri="{BB962C8B-B14F-4D97-AF65-F5344CB8AC3E}">
        <p14:creationId xmlns:p14="http://schemas.microsoft.com/office/powerpoint/2010/main" val="2174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44CE96BA-0620-2B91-6038-3323CC6B2607}"/>
              </a:ext>
            </a:extLst>
          </p:cNvPr>
          <p:cNvSpPr/>
          <p:nvPr/>
        </p:nvSpPr>
        <p:spPr>
          <a:xfrm>
            <a:off x="755650" y="1506904"/>
            <a:ext cx="7632700" cy="276999"/>
          </a:xfrm>
          <a:prstGeom prst="rect">
            <a:avLst/>
          </a:prstGeom>
        </p:spPr>
        <p:txBody>
          <a:bodyPr wrap="square" lIns="0" tIns="0" rIns="0" bIns="0">
            <a:spAutoFit/>
          </a:bodyPr>
          <a:lstStyle/>
          <a:p>
            <a:r>
              <a:rPr lang="en-ZA" dirty="0">
                <a:latin typeface="Roboto" panose="02000000000000000000" pitchFamily="2" charset="0"/>
              </a:rPr>
              <a:t>Look at the sentences below. Can you spot the mistakes?</a:t>
            </a:r>
          </a:p>
        </p:txBody>
      </p:sp>
      <p:sp>
        <p:nvSpPr>
          <p:cNvPr id="4" name="Text Box">
            <a:hlinkClick r:id="rId2" action="ppaction://hlinksldjump"/>
            <a:extLst>
              <a:ext uri="{FF2B5EF4-FFF2-40B4-BE49-F238E27FC236}">
                <a16:creationId xmlns:a16="http://schemas.microsoft.com/office/drawing/2014/main" id="{E4676A35-6E24-7041-245A-E7772896E370}"/>
              </a:ext>
            </a:extLst>
          </p:cNvPr>
          <p:cNvSpPr/>
          <p:nvPr/>
        </p:nvSpPr>
        <p:spPr>
          <a:xfrm>
            <a:off x="3659522" y="5633248"/>
            <a:ext cx="1815426" cy="495108"/>
          </a:xfrm>
          <a:prstGeom prst="rect">
            <a:avLst/>
          </a:prstGeom>
          <a:solidFill>
            <a:schemeClr val="accent4">
              <a:lumMod val="75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Roboto" panose="02000000000000000000" pitchFamily="2" charset="0"/>
              </a:rPr>
              <a:t>Reveal Answer</a:t>
            </a:r>
          </a:p>
        </p:txBody>
      </p:sp>
      <p:graphicFrame>
        <p:nvGraphicFramePr>
          <p:cNvPr id="5" name="Table 4">
            <a:extLst>
              <a:ext uri="{FF2B5EF4-FFF2-40B4-BE49-F238E27FC236}">
                <a16:creationId xmlns:a16="http://schemas.microsoft.com/office/drawing/2014/main" id="{821A1624-C18C-03C4-4796-9B59761E1D7F}"/>
              </a:ext>
            </a:extLst>
          </p:cNvPr>
          <p:cNvGraphicFramePr>
            <a:graphicFrameLocks noGrp="1"/>
          </p:cNvGraphicFramePr>
          <p:nvPr>
            <p:extLst>
              <p:ext uri="{D42A27DB-BD31-4B8C-83A1-F6EECF244321}">
                <p14:modId xmlns:p14="http://schemas.microsoft.com/office/powerpoint/2010/main" val="3958406060"/>
              </p:ext>
            </p:extLst>
          </p:nvPr>
        </p:nvGraphicFramePr>
        <p:xfrm>
          <a:off x="2757485" y="2721816"/>
          <a:ext cx="3619500" cy="2171700"/>
        </p:xfrm>
        <a:graphic>
          <a:graphicData uri="http://schemas.openxmlformats.org/drawingml/2006/table">
            <a:tbl>
              <a:tblPr/>
              <a:tblGrid>
                <a:gridCol w="3619500">
                  <a:extLst>
                    <a:ext uri="{9D8B030D-6E8A-4147-A177-3AD203B41FA5}">
                      <a16:colId xmlns:a16="http://schemas.microsoft.com/office/drawing/2014/main" val="276120303"/>
                    </a:ext>
                  </a:extLst>
                </a:gridCol>
              </a:tblGrid>
              <a:tr h="381000">
                <a:tc>
                  <a:txBody>
                    <a:bodyPr/>
                    <a:lstStyle/>
                    <a:p>
                      <a:pPr rtl="0" fontAlgn="t">
                        <a:spcBef>
                          <a:spcPts val="0"/>
                        </a:spcBef>
                        <a:spcAft>
                          <a:spcPts val="0"/>
                        </a:spcAft>
                      </a:pPr>
                      <a:r>
                        <a:rPr lang="en-ZA" sz="1600" b="0" i="0" u="none" strike="noStrike" dirty="0">
                          <a:solidFill>
                            <a:srgbClr val="000000"/>
                          </a:solidFill>
                          <a:effectLst/>
                          <a:latin typeface="Roboto" panose="02000000000000000000" pitchFamily="2" charset="0"/>
                        </a:rPr>
                        <a:t>I likes playing sports.</a:t>
                      </a:r>
                      <a:endParaRPr lang="en-ZA" sz="2000" dirty="0">
                        <a:effectLst/>
                        <a:latin typeface="Roboto" panose="02000000000000000000" pitchFamily="2"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7685965"/>
                  </a:ext>
                </a:extLst>
              </a:tr>
              <a:tr h="381000">
                <a:tc>
                  <a:txBody>
                    <a:bodyPr/>
                    <a:lstStyle/>
                    <a:p>
                      <a:pPr rtl="0" fontAlgn="t">
                        <a:spcBef>
                          <a:spcPts val="0"/>
                        </a:spcBef>
                        <a:spcAft>
                          <a:spcPts val="0"/>
                        </a:spcAft>
                      </a:pPr>
                      <a:r>
                        <a:rPr lang="en-ZA" sz="1600" b="0" i="0" u="none" strike="noStrike" dirty="0">
                          <a:solidFill>
                            <a:srgbClr val="000000"/>
                          </a:solidFill>
                          <a:effectLst/>
                          <a:latin typeface="Roboto" panose="02000000000000000000" pitchFamily="2" charset="0"/>
                        </a:rPr>
                        <a:t>Watching movies are fun.</a:t>
                      </a:r>
                      <a:endParaRPr lang="en-ZA" sz="2000" dirty="0">
                        <a:effectLst/>
                        <a:latin typeface="Roboto" panose="02000000000000000000" pitchFamily="2"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62942289"/>
                  </a:ext>
                </a:extLst>
              </a:tr>
              <a:tr h="381000">
                <a:tc>
                  <a:txBody>
                    <a:bodyPr/>
                    <a:lstStyle/>
                    <a:p>
                      <a:pPr rtl="0" fontAlgn="t">
                        <a:spcBef>
                          <a:spcPts val="0"/>
                        </a:spcBef>
                        <a:spcAft>
                          <a:spcPts val="0"/>
                        </a:spcAft>
                      </a:pPr>
                      <a:r>
                        <a:rPr lang="en-ZA" sz="1600" b="0" i="0" u="none" strike="noStrike" dirty="0">
                          <a:solidFill>
                            <a:srgbClr val="000000"/>
                          </a:solidFill>
                          <a:effectLst/>
                          <a:latin typeface="Roboto" panose="02000000000000000000" pitchFamily="2" charset="0"/>
                        </a:rPr>
                        <a:t>They enjoy watching photos.</a:t>
                      </a:r>
                      <a:endParaRPr lang="en-ZA" sz="2000" dirty="0">
                        <a:effectLst/>
                        <a:latin typeface="Roboto" panose="02000000000000000000" pitchFamily="2"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527773165"/>
                  </a:ext>
                </a:extLst>
              </a:tr>
              <a:tr h="381000">
                <a:tc>
                  <a:txBody>
                    <a:bodyPr/>
                    <a:lstStyle/>
                    <a:p>
                      <a:pPr rtl="0" fontAlgn="t">
                        <a:spcBef>
                          <a:spcPts val="0"/>
                        </a:spcBef>
                        <a:spcAft>
                          <a:spcPts val="0"/>
                        </a:spcAft>
                      </a:pPr>
                      <a:r>
                        <a:rPr lang="en-ZA" sz="1600" b="0" i="0" u="none" strike="noStrike" dirty="0">
                          <a:solidFill>
                            <a:srgbClr val="000000"/>
                          </a:solidFill>
                          <a:effectLst/>
                          <a:latin typeface="Roboto" panose="02000000000000000000" pitchFamily="2" charset="0"/>
                        </a:rPr>
                        <a:t>I cooking Korean food like.</a:t>
                      </a:r>
                      <a:endParaRPr lang="en-ZA" sz="2000" dirty="0">
                        <a:effectLst/>
                        <a:latin typeface="Roboto" panose="02000000000000000000" pitchFamily="2"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4365128"/>
                  </a:ext>
                </a:extLst>
              </a:tr>
              <a:tr h="381000">
                <a:tc>
                  <a:txBody>
                    <a:bodyPr/>
                    <a:lstStyle/>
                    <a:p>
                      <a:pPr rtl="0" fontAlgn="t">
                        <a:spcBef>
                          <a:spcPts val="0"/>
                        </a:spcBef>
                        <a:spcAft>
                          <a:spcPts val="0"/>
                        </a:spcAft>
                      </a:pPr>
                      <a:r>
                        <a:rPr lang="en-ZA" sz="1600" b="0" i="0" u="none" strike="noStrike" dirty="0">
                          <a:solidFill>
                            <a:srgbClr val="000000"/>
                          </a:solidFill>
                          <a:effectLst/>
                          <a:latin typeface="Roboto" panose="02000000000000000000" pitchFamily="2" charset="0"/>
                        </a:rPr>
                        <a:t>They do like not swimming</a:t>
                      </a:r>
                      <a:endParaRPr lang="en-ZA" sz="2000" dirty="0">
                        <a:effectLst/>
                        <a:latin typeface="Roboto" panose="02000000000000000000" pitchFamily="2"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39609660"/>
                  </a:ext>
                </a:extLst>
              </a:tr>
            </a:tbl>
          </a:graphicData>
        </a:graphic>
      </p:graphicFrame>
      <p:sp>
        <p:nvSpPr>
          <p:cNvPr id="6" name="Title 5">
            <a:extLst>
              <a:ext uri="{FF2B5EF4-FFF2-40B4-BE49-F238E27FC236}">
                <a16:creationId xmlns:a16="http://schemas.microsoft.com/office/drawing/2014/main" id="{BB381518-45F7-38C8-E562-E9219ACCEE9A}"/>
              </a:ext>
            </a:extLst>
          </p:cNvPr>
          <p:cNvSpPr>
            <a:spLocks noGrp="1"/>
          </p:cNvSpPr>
          <p:nvPr>
            <p:ph type="title"/>
          </p:nvPr>
        </p:nvSpPr>
        <p:spPr/>
        <p:txBody>
          <a:bodyPr/>
          <a:lstStyle/>
          <a:p>
            <a:r>
              <a:rPr lang="es-ES" dirty="0"/>
              <a:t>Final </a:t>
            </a:r>
            <a:r>
              <a:rPr lang="es-ES" dirty="0" err="1"/>
              <a:t>Activity</a:t>
            </a:r>
            <a:endParaRPr lang="es-ES" dirty="0"/>
          </a:p>
        </p:txBody>
      </p:sp>
    </p:spTree>
    <p:extLst>
      <p:ext uri="{BB962C8B-B14F-4D97-AF65-F5344CB8AC3E}">
        <p14:creationId xmlns:p14="http://schemas.microsoft.com/office/powerpoint/2010/main" val="38232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24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21A1624-C18C-03C4-4796-9B59761E1D7F}"/>
              </a:ext>
            </a:extLst>
          </p:cNvPr>
          <p:cNvGraphicFramePr>
            <a:graphicFrameLocks noGrp="1"/>
          </p:cNvGraphicFramePr>
          <p:nvPr>
            <p:extLst>
              <p:ext uri="{D42A27DB-BD31-4B8C-83A1-F6EECF244321}">
                <p14:modId xmlns:p14="http://schemas.microsoft.com/office/powerpoint/2010/main" val="4065502169"/>
              </p:ext>
            </p:extLst>
          </p:nvPr>
        </p:nvGraphicFramePr>
        <p:xfrm>
          <a:off x="2757485" y="2343150"/>
          <a:ext cx="3619500" cy="2171700"/>
        </p:xfrm>
        <a:graphic>
          <a:graphicData uri="http://schemas.openxmlformats.org/drawingml/2006/table">
            <a:tbl>
              <a:tblPr>
                <a:tableStyleId>{775DCB02-9BB8-47FD-8907-85C794F793BA}</a:tableStyleId>
              </a:tblPr>
              <a:tblGrid>
                <a:gridCol w="3619500">
                  <a:extLst>
                    <a:ext uri="{9D8B030D-6E8A-4147-A177-3AD203B41FA5}">
                      <a16:colId xmlns:a16="http://schemas.microsoft.com/office/drawing/2014/main" val="3611127500"/>
                    </a:ext>
                  </a:extLst>
                </a:gridCol>
              </a:tblGrid>
              <a:tr h="0">
                <a:tc>
                  <a:txBody>
                    <a:bodyPr/>
                    <a:lstStyle/>
                    <a:p>
                      <a:pPr rtl="0" fontAlgn="t">
                        <a:spcBef>
                          <a:spcPts val="0"/>
                        </a:spcBef>
                        <a:spcAft>
                          <a:spcPts val="0"/>
                        </a:spcAft>
                      </a:pPr>
                      <a:r>
                        <a:rPr lang="en-ZA" sz="1600" b="1" u="none" strike="noStrike" dirty="0">
                          <a:solidFill>
                            <a:srgbClr val="000000"/>
                          </a:solidFill>
                          <a:effectLst/>
                          <a:latin typeface="Roboto" panose="02000000000000000000" pitchFamily="2" charset="0"/>
                        </a:rPr>
                        <a:t>I like playing sports.</a:t>
                      </a:r>
                      <a:endParaRPr lang="en-ZA" sz="2000" b="1" dirty="0">
                        <a:effectLst/>
                        <a:latin typeface="Roboto" panose="02000000000000000000" pitchFamily="2" charset="0"/>
                      </a:endParaRPr>
                    </a:p>
                  </a:txBody>
                  <a:tcPr marL="95250" marR="95250" marT="95250" marB="95250"/>
                </a:tc>
                <a:extLst>
                  <a:ext uri="{0D108BD9-81ED-4DB2-BD59-A6C34878D82A}">
                    <a16:rowId xmlns:a16="http://schemas.microsoft.com/office/drawing/2014/main" val="1977685965"/>
                  </a:ext>
                </a:extLst>
              </a:tr>
              <a:tr h="381000">
                <a:tc>
                  <a:txBody>
                    <a:bodyPr/>
                    <a:lstStyle/>
                    <a:p>
                      <a:pPr rtl="0" fontAlgn="t">
                        <a:spcBef>
                          <a:spcPts val="0"/>
                        </a:spcBef>
                        <a:spcAft>
                          <a:spcPts val="0"/>
                        </a:spcAft>
                      </a:pPr>
                      <a:r>
                        <a:rPr lang="en-ZA" sz="1600" b="1" u="none" strike="noStrike" dirty="0">
                          <a:solidFill>
                            <a:srgbClr val="000000"/>
                          </a:solidFill>
                          <a:effectLst/>
                          <a:latin typeface="Roboto" panose="02000000000000000000" pitchFamily="2" charset="0"/>
                        </a:rPr>
                        <a:t>Watching movies is fun.</a:t>
                      </a:r>
                      <a:endParaRPr lang="en-ZA" sz="2000" b="1" dirty="0">
                        <a:effectLst/>
                        <a:latin typeface="Roboto" panose="02000000000000000000" pitchFamily="2" charset="0"/>
                      </a:endParaRPr>
                    </a:p>
                  </a:txBody>
                  <a:tcPr marL="95250" marR="95250" marT="95250" marB="95250"/>
                </a:tc>
                <a:extLst>
                  <a:ext uri="{0D108BD9-81ED-4DB2-BD59-A6C34878D82A}">
                    <a16:rowId xmlns:a16="http://schemas.microsoft.com/office/drawing/2014/main" val="2262942289"/>
                  </a:ext>
                </a:extLst>
              </a:tr>
              <a:tr h="381000">
                <a:tc>
                  <a:txBody>
                    <a:bodyPr/>
                    <a:lstStyle/>
                    <a:p>
                      <a:pPr rtl="0" fontAlgn="t">
                        <a:spcBef>
                          <a:spcPts val="0"/>
                        </a:spcBef>
                        <a:spcAft>
                          <a:spcPts val="0"/>
                        </a:spcAft>
                      </a:pPr>
                      <a:r>
                        <a:rPr lang="en-ZA" sz="1600" b="1" u="none" strike="noStrike" dirty="0">
                          <a:solidFill>
                            <a:srgbClr val="000000"/>
                          </a:solidFill>
                          <a:effectLst/>
                          <a:latin typeface="Roboto" panose="02000000000000000000" pitchFamily="2" charset="0"/>
                        </a:rPr>
                        <a:t>They enjoy taking photos.</a:t>
                      </a:r>
                      <a:endParaRPr lang="en-ZA" sz="2000" b="1" dirty="0">
                        <a:effectLst/>
                        <a:latin typeface="Roboto" panose="02000000000000000000" pitchFamily="2" charset="0"/>
                      </a:endParaRPr>
                    </a:p>
                  </a:txBody>
                  <a:tcPr marL="95250" marR="95250" marT="95250" marB="95250"/>
                </a:tc>
                <a:extLst>
                  <a:ext uri="{0D108BD9-81ED-4DB2-BD59-A6C34878D82A}">
                    <a16:rowId xmlns:a16="http://schemas.microsoft.com/office/drawing/2014/main" val="2527773165"/>
                  </a:ext>
                </a:extLst>
              </a:tr>
              <a:tr h="381000">
                <a:tc>
                  <a:txBody>
                    <a:bodyPr/>
                    <a:lstStyle/>
                    <a:p>
                      <a:pPr rtl="0" fontAlgn="t">
                        <a:spcBef>
                          <a:spcPts val="0"/>
                        </a:spcBef>
                        <a:spcAft>
                          <a:spcPts val="0"/>
                        </a:spcAft>
                      </a:pPr>
                      <a:r>
                        <a:rPr lang="en-ZA" sz="1600" b="1" u="none" strike="noStrike" dirty="0">
                          <a:solidFill>
                            <a:srgbClr val="000000"/>
                          </a:solidFill>
                          <a:effectLst/>
                          <a:latin typeface="Roboto" panose="02000000000000000000" pitchFamily="2" charset="0"/>
                        </a:rPr>
                        <a:t>I like cooking Korean food.</a:t>
                      </a:r>
                      <a:endParaRPr lang="en-ZA" sz="2000" b="1" dirty="0">
                        <a:effectLst/>
                        <a:latin typeface="Roboto" panose="02000000000000000000" pitchFamily="2" charset="0"/>
                      </a:endParaRPr>
                    </a:p>
                  </a:txBody>
                  <a:tcPr marL="95250" marR="95250" marT="95250" marB="95250"/>
                </a:tc>
                <a:extLst>
                  <a:ext uri="{0D108BD9-81ED-4DB2-BD59-A6C34878D82A}">
                    <a16:rowId xmlns:a16="http://schemas.microsoft.com/office/drawing/2014/main" val="164365128"/>
                  </a:ext>
                </a:extLst>
              </a:tr>
              <a:tr h="381000">
                <a:tc>
                  <a:txBody>
                    <a:bodyPr/>
                    <a:lstStyle/>
                    <a:p>
                      <a:pPr rtl="0" fontAlgn="t">
                        <a:spcBef>
                          <a:spcPts val="0"/>
                        </a:spcBef>
                        <a:spcAft>
                          <a:spcPts val="0"/>
                        </a:spcAft>
                      </a:pPr>
                      <a:r>
                        <a:rPr lang="en-ZA" sz="1600" b="1" u="none" strike="noStrike" dirty="0">
                          <a:solidFill>
                            <a:srgbClr val="000000"/>
                          </a:solidFill>
                          <a:effectLst/>
                          <a:latin typeface="Roboto" panose="02000000000000000000" pitchFamily="2" charset="0"/>
                        </a:rPr>
                        <a:t>They do not like swimming.</a:t>
                      </a:r>
                      <a:endParaRPr lang="en-ZA" sz="2000" b="1" dirty="0">
                        <a:effectLst/>
                        <a:latin typeface="Roboto" panose="02000000000000000000" pitchFamily="2" charset="0"/>
                      </a:endParaRPr>
                    </a:p>
                  </a:txBody>
                  <a:tcPr marL="95250" marR="95250" marT="95250" marB="95250"/>
                </a:tc>
                <a:extLst>
                  <a:ext uri="{0D108BD9-81ED-4DB2-BD59-A6C34878D82A}">
                    <a16:rowId xmlns:a16="http://schemas.microsoft.com/office/drawing/2014/main" val="1439609660"/>
                  </a:ext>
                </a:extLst>
              </a:tr>
            </a:tbl>
          </a:graphicData>
        </a:graphic>
      </p:graphicFrame>
      <p:sp>
        <p:nvSpPr>
          <p:cNvPr id="3" name="Title 2">
            <a:extLst>
              <a:ext uri="{FF2B5EF4-FFF2-40B4-BE49-F238E27FC236}">
                <a16:creationId xmlns:a16="http://schemas.microsoft.com/office/drawing/2014/main" id="{A47B3F9D-77E7-7119-BB1E-3C02CA35E2B1}"/>
              </a:ext>
            </a:extLst>
          </p:cNvPr>
          <p:cNvSpPr>
            <a:spLocks noGrp="1"/>
          </p:cNvSpPr>
          <p:nvPr>
            <p:ph type="title"/>
          </p:nvPr>
        </p:nvSpPr>
        <p:spPr/>
        <p:txBody>
          <a:bodyPr/>
          <a:lstStyle/>
          <a:p>
            <a:r>
              <a:rPr lang="es-ES" dirty="0"/>
              <a:t>Final </a:t>
            </a:r>
            <a:r>
              <a:rPr lang="es-ES" dirty="0" err="1"/>
              <a:t>Activity</a:t>
            </a:r>
            <a:endParaRPr lang="es-ES" dirty="0"/>
          </a:p>
        </p:txBody>
      </p:sp>
    </p:spTree>
    <p:extLst>
      <p:ext uri="{BB962C8B-B14F-4D97-AF65-F5344CB8AC3E}">
        <p14:creationId xmlns:p14="http://schemas.microsoft.com/office/powerpoint/2010/main" val="2360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p:cNvSpPr/>
          <p:nvPr/>
        </p:nvSpPr>
        <p:spPr>
          <a:xfrm>
            <a:off x="2994315" y="2469209"/>
            <a:ext cx="3155369" cy="495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1800" b="0" i="0" u="none" strike="noStrike" dirty="0">
                <a:solidFill>
                  <a:srgbClr val="000000"/>
                </a:solidFill>
                <a:effectLst/>
                <a:latin typeface="Roboto" panose="02000000000000000000" pitchFamily="2" charset="0"/>
              </a:rPr>
              <a:t>Learn some new words</a:t>
            </a:r>
            <a:endParaRPr lang="en-GB" dirty="0">
              <a:latin typeface="Roboto" panose="02000000000000000000" pitchFamily="2" charset="0"/>
            </a:endParaRPr>
          </a:p>
        </p:txBody>
      </p:sp>
      <p:sp>
        <p:nvSpPr>
          <p:cNvPr id="5" name="Text"/>
          <p:cNvSpPr/>
          <p:nvPr/>
        </p:nvSpPr>
        <p:spPr>
          <a:xfrm>
            <a:off x="755650" y="1513946"/>
            <a:ext cx="7632700"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In this lesson, we will…</a:t>
            </a:r>
            <a:endParaRPr lang="en-GB" b="1" dirty="0">
              <a:latin typeface="Roboto" panose="02000000000000000000" pitchFamily="2" charset="0"/>
            </a:endParaRPr>
          </a:p>
        </p:txBody>
      </p:sp>
      <p:sp>
        <p:nvSpPr>
          <p:cNvPr id="2" name="Text Box">
            <a:extLst>
              <a:ext uri="{FF2B5EF4-FFF2-40B4-BE49-F238E27FC236}">
                <a16:creationId xmlns:a16="http://schemas.microsoft.com/office/drawing/2014/main" id="{D467067A-113A-D59C-12A3-8B8E70E0530B}"/>
              </a:ext>
            </a:extLst>
          </p:cNvPr>
          <p:cNvSpPr/>
          <p:nvPr/>
        </p:nvSpPr>
        <p:spPr>
          <a:xfrm>
            <a:off x="2994315" y="3170122"/>
            <a:ext cx="3155369" cy="4951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1800" b="0" i="0" u="none" strike="noStrike" dirty="0">
                <a:solidFill>
                  <a:srgbClr val="000000"/>
                </a:solidFill>
                <a:effectLst/>
                <a:latin typeface="Roboto" panose="02000000000000000000" pitchFamily="2" charset="0"/>
              </a:rPr>
              <a:t>Read a conversation</a:t>
            </a:r>
            <a:endParaRPr lang="en-GB" dirty="0">
              <a:latin typeface="Roboto" panose="02000000000000000000" pitchFamily="2" charset="0"/>
            </a:endParaRPr>
          </a:p>
        </p:txBody>
      </p:sp>
      <p:sp>
        <p:nvSpPr>
          <p:cNvPr id="4" name="Text Box">
            <a:extLst>
              <a:ext uri="{FF2B5EF4-FFF2-40B4-BE49-F238E27FC236}">
                <a16:creationId xmlns:a16="http://schemas.microsoft.com/office/drawing/2014/main" id="{D5267106-53D1-D71D-4469-D6F43C6D2696}"/>
              </a:ext>
            </a:extLst>
          </p:cNvPr>
          <p:cNvSpPr/>
          <p:nvPr/>
        </p:nvSpPr>
        <p:spPr>
          <a:xfrm>
            <a:off x="2989549" y="3871035"/>
            <a:ext cx="3155369" cy="495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1800" b="0" i="0" u="none" strike="noStrike" dirty="0">
                <a:solidFill>
                  <a:srgbClr val="000000"/>
                </a:solidFill>
                <a:effectLst/>
                <a:latin typeface="Roboto" panose="02000000000000000000" pitchFamily="2" charset="0"/>
              </a:rPr>
              <a:t>Learn about the gerund</a:t>
            </a:r>
            <a:endParaRPr lang="en-GB" dirty="0">
              <a:latin typeface="Roboto" panose="02000000000000000000" pitchFamily="2" charset="0"/>
            </a:endParaRPr>
          </a:p>
        </p:txBody>
      </p:sp>
      <p:sp>
        <p:nvSpPr>
          <p:cNvPr id="7" name="Text Box">
            <a:extLst>
              <a:ext uri="{FF2B5EF4-FFF2-40B4-BE49-F238E27FC236}">
                <a16:creationId xmlns:a16="http://schemas.microsoft.com/office/drawing/2014/main" id="{15FF6A75-3E19-2545-403D-B4E84B91C538}"/>
              </a:ext>
            </a:extLst>
          </p:cNvPr>
          <p:cNvSpPr/>
          <p:nvPr/>
        </p:nvSpPr>
        <p:spPr>
          <a:xfrm>
            <a:off x="2989549" y="4571948"/>
            <a:ext cx="3155369" cy="4951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ZA" sz="1800" b="0" i="0" u="none" strike="noStrike" dirty="0">
                <a:solidFill>
                  <a:srgbClr val="000000"/>
                </a:solidFill>
                <a:effectLst/>
                <a:latin typeface="Roboto" panose="02000000000000000000" pitchFamily="2" charset="0"/>
              </a:rPr>
              <a:t>Talk about our hobbies</a:t>
            </a:r>
            <a:endParaRPr lang="en-GB" dirty="0">
              <a:latin typeface="Roboto" panose="02000000000000000000" pitchFamily="2" charset="0"/>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2223614"/>
            <a:ext cx="7632700" cy="276999"/>
          </a:xfrm>
          <a:prstGeom prst="rect">
            <a:avLst/>
          </a:prstGeom>
        </p:spPr>
        <p:txBody>
          <a:bodyPr wrap="square" lIns="0" tIns="0" rIns="0" bIns="0">
            <a:spAutoFit/>
          </a:bodyPr>
          <a:lstStyle/>
          <a:p>
            <a:r>
              <a:rPr lang="en-ZA" sz="1800" b="0" i="0" u="none" strike="noStrike" dirty="0">
                <a:solidFill>
                  <a:srgbClr val="000000"/>
                </a:solidFill>
                <a:effectLst/>
                <a:latin typeface="Roboto" panose="02000000000000000000" pitchFamily="2" charset="0"/>
              </a:rPr>
              <a:t>What is a ‘hobby’? </a:t>
            </a:r>
            <a:endParaRPr lang="en-GB" dirty="0">
              <a:latin typeface="Roboto" panose="02000000000000000000" pitchFamily="2" charset="0"/>
            </a:endParaRPr>
          </a:p>
        </p:txBody>
      </p:sp>
      <p:sp>
        <p:nvSpPr>
          <p:cNvPr id="2" name="Text Box">
            <a:hlinkClick r:id="rId2" action="ppaction://hlinksldjump"/>
            <a:extLst>
              <a:ext uri="{FF2B5EF4-FFF2-40B4-BE49-F238E27FC236}">
                <a16:creationId xmlns:a16="http://schemas.microsoft.com/office/drawing/2014/main" id="{94380A49-1D1A-D5A9-3194-523D23783888}"/>
              </a:ext>
            </a:extLst>
          </p:cNvPr>
          <p:cNvSpPr/>
          <p:nvPr/>
        </p:nvSpPr>
        <p:spPr>
          <a:xfrm>
            <a:off x="6626713" y="2556224"/>
            <a:ext cx="1815426" cy="495108"/>
          </a:xfrm>
          <a:prstGeom prst="rect">
            <a:avLst/>
          </a:prstGeom>
          <a:solidFill>
            <a:schemeClr val="accent4">
              <a:lumMod val="75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Roboto" panose="02000000000000000000" pitchFamily="2" charset="0"/>
              </a:rPr>
              <a:t>Reveal Answer</a:t>
            </a:r>
          </a:p>
        </p:txBody>
      </p:sp>
      <p:sp>
        <p:nvSpPr>
          <p:cNvPr id="7" name="Text">
            <a:extLst>
              <a:ext uri="{FF2B5EF4-FFF2-40B4-BE49-F238E27FC236}">
                <a16:creationId xmlns:a16="http://schemas.microsoft.com/office/drawing/2014/main" id="{007A924D-99DF-6A2A-E4C2-636E3950B58C}"/>
              </a:ext>
            </a:extLst>
          </p:cNvPr>
          <p:cNvSpPr/>
          <p:nvPr/>
        </p:nvSpPr>
        <p:spPr>
          <a:xfrm>
            <a:off x="809439" y="3794760"/>
            <a:ext cx="7632700" cy="276999"/>
          </a:xfrm>
          <a:prstGeom prst="rect">
            <a:avLst/>
          </a:prstGeom>
        </p:spPr>
        <p:txBody>
          <a:bodyPr wrap="square" lIns="0" tIns="0" rIns="0" bIns="0">
            <a:spAutoFit/>
          </a:bodyPr>
          <a:lstStyle/>
          <a:p>
            <a:r>
              <a:rPr lang="en-ZA" sz="1800" b="0" i="0" u="none" strike="noStrike" dirty="0">
                <a:solidFill>
                  <a:srgbClr val="000000"/>
                </a:solidFill>
                <a:effectLst/>
                <a:latin typeface="Roboto" panose="02000000000000000000" pitchFamily="2" charset="0"/>
              </a:rPr>
              <a:t>How many hobbies do you know in English?</a:t>
            </a:r>
            <a:endParaRPr lang="en-GB" dirty="0">
              <a:latin typeface="Roboto" panose="02000000000000000000" pitchFamily="2" charset="0"/>
            </a:endParaRPr>
          </a:p>
        </p:txBody>
      </p:sp>
      <p:sp>
        <p:nvSpPr>
          <p:cNvPr id="8" name="Text">
            <a:extLst>
              <a:ext uri="{FF2B5EF4-FFF2-40B4-BE49-F238E27FC236}">
                <a16:creationId xmlns:a16="http://schemas.microsoft.com/office/drawing/2014/main" id="{22B4EA66-489F-31CC-1F51-61EB28EF5921}"/>
              </a:ext>
            </a:extLst>
          </p:cNvPr>
          <p:cNvSpPr/>
          <p:nvPr/>
        </p:nvSpPr>
        <p:spPr>
          <a:xfrm>
            <a:off x="809439" y="4345479"/>
            <a:ext cx="7632700" cy="276999"/>
          </a:xfrm>
          <a:prstGeom prst="rect">
            <a:avLst/>
          </a:prstGeom>
        </p:spPr>
        <p:txBody>
          <a:bodyPr wrap="square" lIns="0" tIns="0" rIns="0" bIns="0">
            <a:spAutoFit/>
          </a:bodyPr>
          <a:lstStyle/>
          <a:p>
            <a:pPr rtl="0" fontAlgn="base">
              <a:spcBef>
                <a:spcPts val="0"/>
              </a:spcBef>
              <a:spcAft>
                <a:spcPts val="0"/>
              </a:spcAft>
            </a:pPr>
            <a:r>
              <a:rPr lang="en-ZA" sz="1800" b="0" i="0" u="none" strike="noStrike" dirty="0">
                <a:solidFill>
                  <a:srgbClr val="000000"/>
                </a:solidFill>
                <a:effectLst/>
                <a:latin typeface="Roboto" panose="02000000000000000000" pitchFamily="2" charset="0"/>
              </a:rPr>
              <a:t>Do you have any hobbies? What are they?</a:t>
            </a:r>
          </a:p>
        </p:txBody>
      </p:sp>
      <p:pic>
        <p:nvPicPr>
          <p:cNvPr id="4" name="Picture 3">
            <a:extLst>
              <a:ext uri="{FF2B5EF4-FFF2-40B4-BE49-F238E27FC236}">
                <a16:creationId xmlns:a16="http://schemas.microsoft.com/office/drawing/2014/main" id="{D8FD341D-9361-E4E1-367E-0031CDF9AD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803"/>
          <a:stretch/>
        </p:blipFill>
        <p:spPr>
          <a:xfrm>
            <a:off x="5599753" y="3379941"/>
            <a:ext cx="2053919" cy="3031053"/>
          </a:xfrm>
          <a:prstGeom prst="rect">
            <a:avLst/>
          </a:prstGeom>
        </p:spPr>
      </p:pic>
      <p:sp>
        <p:nvSpPr>
          <p:cNvPr id="6" name="Title 5">
            <a:extLst>
              <a:ext uri="{FF2B5EF4-FFF2-40B4-BE49-F238E27FC236}">
                <a16:creationId xmlns:a16="http://schemas.microsoft.com/office/drawing/2014/main" id="{21E4C104-2530-5840-CB87-DC1CE8D0F987}"/>
              </a:ext>
            </a:extLst>
          </p:cNvPr>
          <p:cNvSpPr>
            <a:spLocks noGrp="1"/>
          </p:cNvSpPr>
          <p:nvPr>
            <p:ph type="title"/>
          </p:nvPr>
        </p:nvSpPr>
        <p:spPr/>
        <p:txBody>
          <a:bodyPr/>
          <a:lstStyle/>
          <a:p>
            <a:r>
              <a:rPr lang="es-ES" dirty="0"/>
              <a:t>Hobbies</a:t>
            </a:r>
          </a:p>
        </p:txBody>
      </p:sp>
    </p:spTree>
    <p:extLst>
      <p:ext uri="{BB962C8B-B14F-4D97-AF65-F5344CB8AC3E}">
        <p14:creationId xmlns:p14="http://schemas.microsoft.com/office/powerpoint/2010/main" val="17697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a:extLst>
              <a:ext uri="{FF2B5EF4-FFF2-40B4-BE49-F238E27FC236}">
                <a16:creationId xmlns:a16="http://schemas.microsoft.com/office/drawing/2014/main" id="{3D69F188-36A0-DC66-7EE3-8F5023E18924}"/>
              </a:ext>
            </a:extLst>
          </p:cNvPr>
          <p:cNvSpPr/>
          <p:nvPr/>
        </p:nvSpPr>
        <p:spPr>
          <a:xfrm>
            <a:off x="755649" y="2548720"/>
            <a:ext cx="7632699" cy="772107"/>
          </a:xfrm>
          <a:prstGeom prst="rect">
            <a:avLst/>
          </a:prstGeom>
          <a:solidFill>
            <a:schemeClr val="accent4">
              <a:lumMod val="40000"/>
              <a:lumOff val="60000"/>
            </a:schemeClr>
          </a:solidFill>
          <a:ln w="28575">
            <a:solidFill>
              <a:schemeClr val="accent4">
                <a:lumMod val="75000"/>
              </a:schemeClr>
            </a:solidFill>
          </a:ln>
        </p:spPr>
        <p:txBody>
          <a:bodyPr wrap="square" lIns="108000" tIns="108000" rIns="108000" bIns="108000">
            <a:spAutoFit/>
          </a:bodyPr>
          <a:lstStyle/>
          <a:p>
            <a:r>
              <a:rPr lang="en-ZA" sz="1800" b="1" u="none" strike="noStrike" dirty="0">
                <a:solidFill>
                  <a:srgbClr val="000000"/>
                </a:solidFill>
                <a:effectLst/>
                <a:latin typeface="Roboto" panose="02000000000000000000" pitchFamily="2" charset="0"/>
              </a:rPr>
              <a:t>A hobby is something we do for fun in our free time. We do hobbies to relax or learn something new.</a:t>
            </a:r>
            <a:endParaRPr lang="en-GB" b="1" dirty="0">
              <a:latin typeface="Roboto" panose="02000000000000000000" pitchFamily="2" charset="0"/>
            </a:endParaRPr>
          </a:p>
        </p:txBody>
      </p:sp>
      <p:sp>
        <p:nvSpPr>
          <p:cNvPr id="10" name="Text">
            <a:extLst>
              <a:ext uri="{FF2B5EF4-FFF2-40B4-BE49-F238E27FC236}">
                <a16:creationId xmlns:a16="http://schemas.microsoft.com/office/drawing/2014/main" id="{2AD418CD-4E8B-2F4E-C26E-6E436FF95C89}"/>
              </a:ext>
            </a:extLst>
          </p:cNvPr>
          <p:cNvSpPr/>
          <p:nvPr/>
        </p:nvSpPr>
        <p:spPr>
          <a:xfrm>
            <a:off x="755650" y="2223614"/>
            <a:ext cx="7632700" cy="276999"/>
          </a:xfrm>
          <a:prstGeom prst="rect">
            <a:avLst/>
          </a:prstGeom>
        </p:spPr>
        <p:txBody>
          <a:bodyPr wrap="square" lIns="0" tIns="0" rIns="0" bIns="0">
            <a:spAutoFit/>
          </a:bodyPr>
          <a:lstStyle/>
          <a:p>
            <a:r>
              <a:rPr lang="en-ZA" sz="1800" b="0" i="0" u="none" strike="noStrike" dirty="0">
                <a:solidFill>
                  <a:srgbClr val="000000"/>
                </a:solidFill>
                <a:effectLst/>
                <a:latin typeface="Roboto" panose="02000000000000000000" pitchFamily="2" charset="0"/>
              </a:rPr>
              <a:t>What is a ‘hobby’? </a:t>
            </a:r>
            <a:endParaRPr lang="en-GB" dirty="0">
              <a:latin typeface="Roboto" panose="02000000000000000000" pitchFamily="2" charset="0"/>
            </a:endParaRPr>
          </a:p>
        </p:txBody>
      </p:sp>
      <p:sp>
        <p:nvSpPr>
          <p:cNvPr id="11" name="Text">
            <a:extLst>
              <a:ext uri="{FF2B5EF4-FFF2-40B4-BE49-F238E27FC236}">
                <a16:creationId xmlns:a16="http://schemas.microsoft.com/office/drawing/2014/main" id="{5176E118-27EA-688C-86D4-ADD18483EEB2}"/>
              </a:ext>
            </a:extLst>
          </p:cNvPr>
          <p:cNvSpPr/>
          <p:nvPr/>
        </p:nvSpPr>
        <p:spPr>
          <a:xfrm>
            <a:off x="809439" y="3794760"/>
            <a:ext cx="7632700" cy="276999"/>
          </a:xfrm>
          <a:prstGeom prst="rect">
            <a:avLst/>
          </a:prstGeom>
        </p:spPr>
        <p:txBody>
          <a:bodyPr wrap="square" lIns="0" tIns="0" rIns="0" bIns="0">
            <a:spAutoFit/>
          </a:bodyPr>
          <a:lstStyle/>
          <a:p>
            <a:r>
              <a:rPr lang="en-ZA" sz="1800" b="0" i="0" u="none" strike="noStrike" dirty="0">
                <a:solidFill>
                  <a:srgbClr val="000000"/>
                </a:solidFill>
                <a:effectLst/>
                <a:latin typeface="Roboto" panose="02000000000000000000" pitchFamily="2" charset="0"/>
              </a:rPr>
              <a:t>How many hobbies do you know in English?</a:t>
            </a:r>
            <a:endParaRPr lang="en-GB" dirty="0">
              <a:latin typeface="Roboto" panose="02000000000000000000" pitchFamily="2" charset="0"/>
            </a:endParaRPr>
          </a:p>
        </p:txBody>
      </p:sp>
      <p:sp>
        <p:nvSpPr>
          <p:cNvPr id="12" name="Text">
            <a:extLst>
              <a:ext uri="{FF2B5EF4-FFF2-40B4-BE49-F238E27FC236}">
                <a16:creationId xmlns:a16="http://schemas.microsoft.com/office/drawing/2014/main" id="{EF5383D1-E222-948C-A53D-A9DCE00C99A8}"/>
              </a:ext>
            </a:extLst>
          </p:cNvPr>
          <p:cNvSpPr/>
          <p:nvPr/>
        </p:nvSpPr>
        <p:spPr>
          <a:xfrm>
            <a:off x="809439" y="4345479"/>
            <a:ext cx="7632700" cy="276999"/>
          </a:xfrm>
          <a:prstGeom prst="rect">
            <a:avLst/>
          </a:prstGeom>
        </p:spPr>
        <p:txBody>
          <a:bodyPr wrap="square" lIns="0" tIns="0" rIns="0" bIns="0">
            <a:spAutoFit/>
          </a:bodyPr>
          <a:lstStyle/>
          <a:p>
            <a:pPr rtl="0" fontAlgn="base">
              <a:spcBef>
                <a:spcPts val="0"/>
              </a:spcBef>
              <a:spcAft>
                <a:spcPts val="0"/>
              </a:spcAft>
            </a:pPr>
            <a:r>
              <a:rPr lang="en-ZA" sz="1800" b="0" i="0" u="none" strike="noStrike" dirty="0">
                <a:solidFill>
                  <a:srgbClr val="000000"/>
                </a:solidFill>
                <a:effectLst/>
                <a:latin typeface="Roboto" panose="02000000000000000000" pitchFamily="2" charset="0"/>
              </a:rPr>
              <a:t>Do you have any hobbies? What are they?</a:t>
            </a:r>
          </a:p>
        </p:txBody>
      </p:sp>
      <p:pic>
        <p:nvPicPr>
          <p:cNvPr id="2" name="Picture 1">
            <a:extLst>
              <a:ext uri="{FF2B5EF4-FFF2-40B4-BE49-F238E27FC236}">
                <a16:creationId xmlns:a16="http://schemas.microsoft.com/office/drawing/2014/main" id="{50799E54-D0AA-FB4A-F4C8-C710116AF7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5803"/>
          <a:stretch/>
        </p:blipFill>
        <p:spPr>
          <a:xfrm>
            <a:off x="5599753" y="3379941"/>
            <a:ext cx="2053919" cy="3031053"/>
          </a:xfrm>
          <a:prstGeom prst="rect">
            <a:avLst/>
          </a:prstGeom>
        </p:spPr>
      </p:pic>
      <p:sp>
        <p:nvSpPr>
          <p:cNvPr id="4" name="Title 3">
            <a:extLst>
              <a:ext uri="{FF2B5EF4-FFF2-40B4-BE49-F238E27FC236}">
                <a16:creationId xmlns:a16="http://schemas.microsoft.com/office/drawing/2014/main" id="{2574EEDB-70EB-83E2-991E-C1126EE8EFA3}"/>
              </a:ext>
            </a:extLst>
          </p:cNvPr>
          <p:cNvSpPr>
            <a:spLocks noGrp="1"/>
          </p:cNvSpPr>
          <p:nvPr>
            <p:ph type="title"/>
          </p:nvPr>
        </p:nvSpPr>
        <p:spPr/>
        <p:txBody>
          <a:bodyPr/>
          <a:lstStyle/>
          <a:p>
            <a:r>
              <a:rPr lang="es-ES" dirty="0"/>
              <a:t>Hobbies</a:t>
            </a:r>
          </a:p>
        </p:txBody>
      </p:sp>
    </p:spTree>
    <p:extLst>
      <p:ext uri="{BB962C8B-B14F-4D97-AF65-F5344CB8AC3E}">
        <p14:creationId xmlns:p14="http://schemas.microsoft.com/office/powerpoint/2010/main" val="10591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266518"/>
            <a:ext cx="7632700" cy="276999"/>
          </a:xfrm>
          <a:prstGeom prst="rect">
            <a:avLst/>
          </a:prstGeom>
        </p:spPr>
        <p:txBody>
          <a:bodyPr wrap="square" lIns="0" tIns="0" rIns="0" bIns="0">
            <a:spAutoFit/>
          </a:bodyPr>
          <a:lstStyle/>
          <a:p>
            <a:r>
              <a:rPr lang="en-ZA" sz="1800" b="0" i="0" u="none" strike="noStrike" dirty="0">
                <a:solidFill>
                  <a:srgbClr val="000000"/>
                </a:solidFill>
                <a:effectLst/>
                <a:latin typeface="Roboto" panose="02000000000000000000" pitchFamily="2" charset="0"/>
              </a:rPr>
              <a:t>What are the hobbies?</a:t>
            </a:r>
            <a:endParaRPr lang="en-GB" dirty="0">
              <a:latin typeface="Roboto" panose="02000000000000000000" pitchFamily="2" charset="0"/>
            </a:endParaRPr>
          </a:p>
        </p:txBody>
      </p:sp>
      <p:sp>
        <p:nvSpPr>
          <p:cNvPr id="2" name="Text Box">
            <a:hlinkClick r:id="rId2" action="ppaction://hlinksldjump"/>
            <a:extLst>
              <a:ext uri="{FF2B5EF4-FFF2-40B4-BE49-F238E27FC236}">
                <a16:creationId xmlns:a16="http://schemas.microsoft.com/office/drawing/2014/main" id="{776400F0-B487-4329-5350-8D8F395F8055}"/>
              </a:ext>
            </a:extLst>
          </p:cNvPr>
          <p:cNvSpPr/>
          <p:nvPr/>
        </p:nvSpPr>
        <p:spPr>
          <a:xfrm>
            <a:off x="3659522" y="5494749"/>
            <a:ext cx="1815426" cy="772107"/>
          </a:xfrm>
          <a:prstGeom prst="rect">
            <a:avLst/>
          </a:prstGeom>
          <a:solidFill>
            <a:schemeClr val="accent4">
              <a:lumMod val="75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Roboto" panose="02000000000000000000" pitchFamily="2" charset="0"/>
              </a:rPr>
              <a:t>Reveal Answers</a:t>
            </a:r>
          </a:p>
        </p:txBody>
      </p:sp>
      <p:pic>
        <p:nvPicPr>
          <p:cNvPr id="6" name="Picture 5" descr="A picture containing text, person&#10;&#10;Description automatically generated">
            <a:extLst>
              <a:ext uri="{FF2B5EF4-FFF2-40B4-BE49-F238E27FC236}">
                <a16:creationId xmlns:a16="http://schemas.microsoft.com/office/drawing/2014/main" id="{4180390E-AF66-AD8E-73B9-901E10BD4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91" y="1715044"/>
            <a:ext cx="1992985" cy="1328149"/>
          </a:xfrm>
          <a:prstGeom prst="rect">
            <a:avLst/>
          </a:prstGeom>
        </p:spPr>
      </p:pic>
      <p:pic>
        <p:nvPicPr>
          <p:cNvPr id="8" name="Picture 7" descr="A picture containing website&#10;&#10;Description automatically generated">
            <a:extLst>
              <a:ext uri="{FF2B5EF4-FFF2-40B4-BE49-F238E27FC236}">
                <a16:creationId xmlns:a16="http://schemas.microsoft.com/office/drawing/2014/main" id="{9407C683-62FC-8A9B-092A-E2E59CAC7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450" y="1727924"/>
            <a:ext cx="1771479" cy="1328151"/>
          </a:xfrm>
          <a:prstGeom prst="rect">
            <a:avLst/>
          </a:prstGeom>
        </p:spPr>
      </p:pic>
      <p:pic>
        <p:nvPicPr>
          <p:cNvPr id="10" name="Picture 9" descr="A person reading a book&#10;&#10;Description automatically generated with low confidence">
            <a:extLst>
              <a:ext uri="{FF2B5EF4-FFF2-40B4-BE49-F238E27FC236}">
                <a16:creationId xmlns:a16="http://schemas.microsoft.com/office/drawing/2014/main" id="{7E58B70C-EA3F-D905-3E2A-4318F9B39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7932" y="1727924"/>
            <a:ext cx="1992985" cy="1328151"/>
          </a:xfrm>
          <a:prstGeom prst="rect">
            <a:avLst/>
          </a:prstGeom>
        </p:spPr>
      </p:pic>
      <p:pic>
        <p:nvPicPr>
          <p:cNvPr id="12" name="Picture 11" descr="Two people cooking&#10;&#10;Description automatically generated with medium confidence">
            <a:extLst>
              <a:ext uri="{FF2B5EF4-FFF2-40B4-BE49-F238E27FC236}">
                <a16:creationId xmlns:a16="http://schemas.microsoft.com/office/drawing/2014/main" id="{79F4016A-1DEF-B62C-CA3D-48EED318F2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173" y="1727924"/>
            <a:ext cx="1992985" cy="1328176"/>
          </a:xfrm>
          <a:prstGeom prst="rect">
            <a:avLst/>
          </a:prstGeom>
        </p:spPr>
      </p:pic>
      <p:pic>
        <p:nvPicPr>
          <p:cNvPr id="15" name="Picture 14" descr="A person wearing headphones&#10;&#10;Description automatically generated with low confidence">
            <a:extLst>
              <a:ext uri="{FF2B5EF4-FFF2-40B4-BE49-F238E27FC236}">
                <a16:creationId xmlns:a16="http://schemas.microsoft.com/office/drawing/2014/main" id="{4A483D1A-2F61-5477-E0FC-46AC334377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1674" y="3821265"/>
            <a:ext cx="1971787" cy="1314525"/>
          </a:xfrm>
          <a:prstGeom prst="rect">
            <a:avLst/>
          </a:prstGeom>
        </p:spPr>
      </p:pic>
      <p:pic>
        <p:nvPicPr>
          <p:cNvPr id="17" name="Picture 16" descr="A person holding a camera&#10;&#10;Description automatically generated with medium confidence">
            <a:extLst>
              <a:ext uri="{FF2B5EF4-FFF2-40B4-BE49-F238E27FC236}">
                <a16:creationId xmlns:a16="http://schemas.microsoft.com/office/drawing/2014/main" id="{B0FA7A56-EC26-197E-43A6-F02EDF232D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8220" y="3820521"/>
            <a:ext cx="1971787" cy="1315269"/>
          </a:xfrm>
          <a:prstGeom prst="rect">
            <a:avLst/>
          </a:prstGeom>
        </p:spPr>
      </p:pic>
      <p:pic>
        <p:nvPicPr>
          <p:cNvPr id="19" name="Picture 18" descr="A person holding a sign&#10;&#10;Description automatically generated with medium confidence">
            <a:extLst>
              <a:ext uri="{FF2B5EF4-FFF2-40B4-BE49-F238E27FC236}">
                <a16:creationId xmlns:a16="http://schemas.microsoft.com/office/drawing/2014/main" id="{B91FDDF5-5659-B545-3883-05A094810B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4947" y="3821266"/>
            <a:ext cx="1971787" cy="1314524"/>
          </a:xfrm>
          <a:prstGeom prst="rect">
            <a:avLst/>
          </a:prstGeom>
        </p:spPr>
      </p:pic>
      <p:pic>
        <p:nvPicPr>
          <p:cNvPr id="22" name="Picture 21" descr="A hand holding a video game controller&#10;&#10;Description automatically generated with medium confidence">
            <a:extLst>
              <a:ext uri="{FF2B5EF4-FFF2-40B4-BE49-F238E27FC236}">
                <a16:creationId xmlns:a16="http://schemas.microsoft.com/office/drawing/2014/main" id="{5C305436-E936-3241-BBC5-6A2C6ED400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538" y="3820520"/>
            <a:ext cx="1973697" cy="1315269"/>
          </a:xfrm>
          <a:prstGeom prst="rect">
            <a:avLst/>
          </a:prstGeom>
        </p:spPr>
      </p:pic>
      <p:sp>
        <p:nvSpPr>
          <p:cNvPr id="4" name="Title 3">
            <a:extLst>
              <a:ext uri="{FF2B5EF4-FFF2-40B4-BE49-F238E27FC236}">
                <a16:creationId xmlns:a16="http://schemas.microsoft.com/office/drawing/2014/main" id="{C53CDA1D-0CF0-B6EA-9BE1-5C76F2DDE4DA}"/>
              </a:ext>
            </a:extLst>
          </p:cNvPr>
          <p:cNvSpPr>
            <a:spLocks noGrp="1"/>
          </p:cNvSpPr>
          <p:nvPr>
            <p:ph type="title"/>
          </p:nvPr>
        </p:nvSpPr>
        <p:spPr/>
        <p:txBody>
          <a:bodyPr/>
          <a:lstStyle/>
          <a:p>
            <a:r>
              <a:rPr lang="es-ES" dirty="0" err="1"/>
              <a:t>Vocabulary</a:t>
            </a:r>
            <a:endParaRPr lang="es-ES" dirty="0"/>
          </a:p>
        </p:txBody>
      </p:sp>
    </p:spTree>
    <p:extLst>
      <p:ext uri="{BB962C8B-B14F-4D97-AF65-F5344CB8AC3E}">
        <p14:creationId xmlns:p14="http://schemas.microsoft.com/office/powerpoint/2010/main" val="22552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cNvSpPr/>
          <p:nvPr/>
        </p:nvSpPr>
        <p:spPr>
          <a:xfrm>
            <a:off x="755650" y="1266518"/>
            <a:ext cx="7632700" cy="276999"/>
          </a:xfrm>
          <a:prstGeom prst="rect">
            <a:avLst/>
          </a:prstGeom>
        </p:spPr>
        <p:txBody>
          <a:bodyPr wrap="square" lIns="0" tIns="0" rIns="0" bIns="0">
            <a:spAutoFit/>
          </a:bodyPr>
          <a:lstStyle/>
          <a:p>
            <a:r>
              <a:rPr lang="en-ZA" sz="1800" b="0" i="0" u="none" strike="noStrike" dirty="0">
                <a:solidFill>
                  <a:srgbClr val="000000"/>
                </a:solidFill>
                <a:effectLst/>
                <a:latin typeface="Roboto" panose="02000000000000000000" pitchFamily="2" charset="0"/>
              </a:rPr>
              <a:t>What are the hobbies?</a:t>
            </a:r>
            <a:endParaRPr lang="en-GB" dirty="0">
              <a:latin typeface="Roboto" panose="02000000000000000000" pitchFamily="2" charset="0"/>
            </a:endParaRPr>
          </a:p>
        </p:txBody>
      </p:sp>
      <p:pic>
        <p:nvPicPr>
          <p:cNvPr id="6" name="Picture 5" descr="A picture containing text, person&#10;&#10;Description automatically generated">
            <a:extLst>
              <a:ext uri="{FF2B5EF4-FFF2-40B4-BE49-F238E27FC236}">
                <a16:creationId xmlns:a16="http://schemas.microsoft.com/office/drawing/2014/main" id="{4180390E-AF66-AD8E-73B9-901E10BD4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5691" y="1715044"/>
            <a:ext cx="1992985" cy="1328149"/>
          </a:xfrm>
          <a:prstGeom prst="rect">
            <a:avLst/>
          </a:prstGeom>
        </p:spPr>
      </p:pic>
      <p:pic>
        <p:nvPicPr>
          <p:cNvPr id="8" name="Picture 7" descr="A picture containing website&#10;&#10;Description automatically generated">
            <a:extLst>
              <a:ext uri="{FF2B5EF4-FFF2-40B4-BE49-F238E27FC236}">
                <a16:creationId xmlns:a16="http://schemas.microsoft.com/office/drawing/2014/main" id="{9407C683-62FC-8A9B-092A-E2E59CAC7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450" y="1727924"/>
            <a:ext cx="1771479" cy="1328151"/>
          </a:xfrm>
          <a:prstGeom prst="rect">
            <a:avLst/>
          </a:prstGeom>
        </p:spPr>
      </p:pic>
      <p:pic>
        <p:nvPicPr>
          <p:cNvPr id="10" name="Picture 9" descr="A person reading a book&#10;&#10;Description automatically generated with low confidence">
            <a:extLst>
              <a:ext uri="{FF2B5EF4-FFF2-40B4-BE49-F238E27FC236}">
                <a16:creationId xmlns:a16="http://schemas.microsoft.com/office/drawing/2014/main" id="{7E58B70C-EA3F-D905-3E2A-4318F9B395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7932" y="1727924"/>
            <a:ext cx="1992985" cy="1328151"/>
          </a:xfrm>
          <a:prstGeom prst="rect">
            <a:avLst/>
          </a:prstGeom>
        </p:spPr>
      </p:pic>
      <p:pic>
        <p:nvPicPr>
          <p:cNvPr id="12" name="Picture 11" descr="Two people cooking&#10;&#10;Description automatically generated with medium confidence">
            <a:extLst>
              <a:ext uri="{FF2B5EF4-FFF2-40B4-BE49-F238E27FC236}">
                <a16:creationId xmlns:a16="http://schemas.microsoft.com/office/drawing/2014/main" id="{79F4016A-1DEF-B62C-CA3D-48EED318F2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173" y="1727924"/>
            <a:ext cx="1992985" cy="1328176"/>
          </a:xfrm>
          <a:prstGeom prst="rect">
            <a:avLst/>
          </a:prstGeom>
        </p:spPr>
      </p:pic>
      <p:pic>
        <p:nvPicPr>
          <p:cNvPr id="15" name="Picture 14" descr="A person wearing headphones&#10;&#10;Description automatically generated with low confidence">
            <a:extLst>
              <a:ext uri="{FF2B5EF4-FFF2-40B4-BE49-F238E27FC236}">
                <a16:creationId xmlns:a16="http://schemas.microsoft.com/office/drawing/2014/main" id="{4A483D1A-2F61-5477-E0FC-46AC334377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1674" y="3821265"/>
            <a:ext cx="1971787" cy="1314525"/>
          </a:xfrm>
          <a:prstGeom prst="rect">
            <a:avLst/>
          </a:prstGeom>
        </p:spPr>
      </p:pic>
      <p:pic>
        <p:nvPicPr>
          <p:cNvPr id="17" name="Picture 16" descr="A person holding a camera&#10;&#10;Description automatically generated with medium confidence">
            <a:extLst>
              <a:ext uri="{FF2B5EF4-FFF2-40B4-BE49-F238E27FC236}">
                <a16:creationId xmlns:a16="http://schemas.microsoft.com/office/drawing/2014/main" id="{B0FA7A56-EC26-197E-43A6-F02EDF232D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220" y="3820521"/>
            <a:ext cx="1971787" cy="1315269"/>
          </a:xfrm>
          <a:prstGeom prst="rect">
            <a:avLst/>
          </a:prstGeom>
        </p:spPr>
      </p:pic>
      <p:pic>
        <p:nvPicPr>
          <p:cNvPr id="19" name="Picture 18" descr="A person holding a sign&#10;&#10;Description automatically generated with medium confidence">
            <a:extLst>
              <a:ext uri="{FF2B5EF4-FFF2-40B4-BE49-F238E27FC236}">
                <a16:creationId xmlns:a16="http://schemas.microsoft.com/office/drawing/2014/main" id="{B91FDDF5-5659-B545-3883-05A094810B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4947" y="3821266"/>
            <a:ext cx="1971787" cy="1314524"/>
          </a:xfrm>
          <a:prstGeom prst="rect">
            <a:avLst/>
          </a:prstGeom>
        </p:spPr>
      </p:pic>
      <p:pic>
        <p:nvPicPr>
          <p:cNvPr id="22" name="Picture 21" descr="A hand holding a video game controller&#10;&#10;Description automatically generated with medium confidence">
            <a:extLst>
              <a:ext uri="{FF2B5EF4-FFF2-40B4-BE49-F238E27FC236}">
                <a16:creationId xmlns:a16="http://schemas.microsoft.com/office/drawing/2014/main" id="{5C305436-E936-3241-BBC5-6A2C6ED400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538" y="3820520"/>
            <a:ext cx="1973697" cy="1315269"/>
          </a:xfrm>
          <a:prstGeom prst="rect">
            <a:avLst/>
          </a:prstGeom>
        </p:spPr>
      </p:pic>
      <p:sp>
        <p:nvSpPr>
          <p:cNvPr id="3" name="Text">
            <a:extLst>
              <a:ext uri="{FF2B5EF4-FFF2-40B4-BE49-F238E27FC236}">
                <a16:creationId xmlns:a16="http://schemas.microsoft.com/office/drawing/2014/main" id="{460BFE0B-4C3C-E59B-556F-91F5652E41EF}"/>
              </a:ext>
            </a:extLst>
          </p:cNvPr>
          <p:cNvSpPr/>
          <p:nvPr/>
        </p:nvSpPr>
        <p:spPr>
          <a:xfrm>
            <a:off x="600173" y="3101982"/>
            <a:ext cx="1992985"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cooking</a:t>
            </a:r>
            <a:endParaRPr lang="en-GB" b="1" dirty="0">
              <a:latin typeface="Roboto" panose="02000000000000000000" pitchFamily="2" charset="0"/>
            </a:endParaRPr>
          </a:p>
        </p:txBody>
      </p:sp>
      <p:sp>
        <p:nvSpPr>
          <p:cNvPr id="4" name="Text">
            <a:extLst>
              <a:ext uri="{FF2B5EF4-FFF2-40B4-BE49-F238E27FC236}">
                <a16:creationId xmlns:a16="http://schemas.microsoft.com/office/drawing/2014/main" id="{A1BF9AF0-9856-ECB6-D45A-C929691D4C73}"/>
              </a:ext>
            </a:extLst>
          </p:cNvPr>
          <p:cNvSpPr/>
          <p:nvPr/>
        </p:nvSpPr>
        <p:spPr>
          <a:xfrm>
            <a:off x="2654884" y="3101982"/>
            <a:ext cx="1992985"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reading books</a:t>
            </a:r>
            <a:endParaRPr lang="en-GB" b="1" dirty="0">
              <a:latin typeface="Roboto" panose="02000000000000000000" pitchFamily="2" charset="0"/>
            </a:endParaRPr>
          </a:p>
        </p:txBody>
      </p:sp>
      <p:sp>
        <p:nvSpPr>
          <p:cNvPr id="7" name="Text">
            <a:extLst>
              <a:ext uri="{FF2B5EF4-FFF2-40B4-BE49-F238E27FC236}">
                <a16:creationId xmlns:a16="http://schemas.microsoft.com/office/drawing/2014/main" id="{2AE9A374-ACC3-6D64-B17F-275D2D1AE326}"/>
              </a:ext>
            </a:extLst>
          </p:cNvPr>
          <p:cNvSpPr/>
          <p:nvPr/>
        </p:nvSpPr>
        <p:spPr>
          <a:xfrm>
            <a:off x="4709595" y="3101982"/>
            <a:ext cx="1992985"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travelling</a:t>
            </a:r>
            <a:endParaRPr lang="en-GB" b="1" dirty="0">
              <a:latin typeface="Roboto" panose="02000000000000000000" pitchFamily="2" charset="0"/>
            </a:endParaRPr>
          </a:p>
        </p:txBody>
      </p:sp>
      <p:sp>
        <p:nvSpPr>
          <p:cNvPr id="9" name="Text">
            <a:extLst>
              <a:ext uri="{FF2B5EF4-FFF2-40B4-BE49-F238E27FC236}">
                <a16:creationId xmlns:a16="http://schemas.microsoft.com/office/drawing/2014/main" id="{A2089E3A-1C8A-403F-7B89-17C92D91AEF4}"/>
              </a:ext>
            </a:extLst>
          </p:cNvPr>
          <p:cNvSpPr/>
          <p:nvPr/>
        </p:nvSpPr>
        <p:spPr>
          <a:xfrm>
            <a:off x="6613698" y="3101982"/>
            <a:ext cx="1992985" cy="553998"/>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learning</a:t>
            </a:r>
          </a:p>
          <a:p>
            <a:pPr algn="ctr"/>
            <a:r>
              <a:rPr lang="en-ZA" sz="1800" b="1" i="0" u="none" strike="noStrike" dirty="0">
                <a:solidFill>
                  <a:srgbClr val="000000"/>
                </a:solidFill>
                <a:effectLst/>
                <a:latin typeface="Roboto" panose="02000000000000000000" pitchFamily="2" charset="0"/>
              </a:rPr>
              <a:t>(a language)</a:t>
            </a:r>
            <a:endParaRPr lang="en-GB" b="1" dirty="0">
              <a:latin typeface="Roboto" panose="02000000000000000000" pitchFamily="2" charset="0"/>
            </a:endParaRPr>
          </a:p>
        </p:txBody>
      </p:sp>
      <p:sp>
        <p:nvSpPr>
          <p:cNvPr id="11" name="Text">
            <a:extLst>
              <a:ext uri="{FF2B5EF4-FFF2-40B4-BE49-F238E27FC236}">
                <a16:creationId xmlns:a16="http://schemas.microsoft.com/office/drawing/2014/main" id="{88D284AA-82F3-2BD3-18A5-FCB87FA969F8}"/>
              </a:ext>
            </a:extLst>
          </p:cNvPr>
          <p:cNvSpPr/>
          <p:nvPr/>
        </p:nvSpPr>
        <p:spPr>
          <a:xfrm>
            <a:off x="557141" y="5188964"/>
            <a:ext cx="1992985" cy="553998"/>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playing</a:t>
            </a:r>
          </a:p>
          <a:p>
            <a:pPr algn="ctr"/>
            <a:r>
              <a:rPr lang="en-ZA" sz="1800" b="1" i="0" u="none" strike="noStrike" dirty="0">
                <a:solidFill>
                  <a:srgbClr val="000000"/>
                </a:solidFill>
                <a:effectLst/>
                <a:latin typeface="Roboto" panose="02000000000000000000" pitchFamily="2" charset="0"/>
              </a:rPr>
              <a:t>computer games</a:t>
            </a:r>
            <a:endParaRPr lang="en-GB" b="1" dirty="0">
              <a:latin typeface="Roboto" panose="02000000000000000000" pitchFamily="2" charset="0"/>
            </a:endParaRPr>
          </a:p>
        </p:txBody>
      </p:sp>
      <p:sp>
        <p:nvSpPr>
          <p:cNvPr id="13" name="Text">
            <a:extLst>
              <a:ext uri="{FF2B5EF4-FFF2-40B4-BE49-F238E27FC236}">
                <a16:creationId xmlns:a16="http://schemas.microsoft.com/office/drawing/2014/main" id="{EE1569BC-8116-B828-62D0-3036FB744673}"/>
              </a:ext>
            </a:extLst>
          </p:cNvPr>
          <p:cNvSpPr/>
          <p:nvPr/>
        </p:nvSpPr>
        <p:spPr>
          <a:xfrm>
            <a:off x="2568820" y="5188964"/>
            <a:ext cx="1992985"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taking photos</a:t>
            </a:r>
            <a:endParaRPr lang="en-GB" b="1" dirty="0">
              <a:latin typeface="Roboto" panose="02000000000000000000" pitchFamily="2" charset="0"/>
            </a:endParaRPr>
          </a:p>
        </p:txBody>
      </p:sp>
      <p:sp>
        <p:nvSpPr>
          <p:cNvPr id="14" name="Text">
            <a:extLst>
              <a:ext uri="{FF2B5EF4-FFF2-40B4-BE49-F238E27FC236}">
                <a16:creationId xmlns:a16="http://schemas.microsoft.com/office/drawing/2014/main" id="{127DB2B2-49BF-383E-916E-FC69A6F6D0E1}"/>
              </a:ext>
            </a:extLst>
          </p:cNvPr>
          <p:cNvSpPr/>
          <p:nvPr/>
        </p:nvSpPr>
        <p:spPr>
          <a:xfrm>
            <a:off x="4591257" y="5188964"/>
            <a:ext cx="1992985"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watching movies</a:t>
            </a:r>
            <a:endParaRPr lang="en-GB" b="1" dirty="0">
              <a:latin typeface="Roboto" panose="02000000000000000000" pitchFamily="2" charset="0"/>
            </a:endParaRPr>
          </a:p>
        </p:txBody>
      </p:sp>
      <p:sp>
        <p:nvSpPr>
          <p:cNvPr id="16" name="Text">
            <a:extLst>
              <a:ext uri="{FF2B5EF4-FFF2-40B4-BE49-F238E27FC236}">
                <a16:creationId xmlns:a16="http://schemas.microsoft.com/office/drawing/2014/main" id="{BBA8A713-F903-1A18-7F9B-7B6F93D48EF9}"/>
              </a:ext>
            </a:extLst>
          </p:cNvPr>
          <p:cNvSpPr/>
          <p:nvPr/>
        </p:nvSpPr>
        <p:spPr>
          <a:xfrm>
            <a:off x="6613698" y="5188964"/>
            <a:ext cx="1992985" cy="276999"/>
          </a:xfrm>
          <a:prstGeom prst="rect">
            <a:avLst/>
          </a:prstGeom>
        </p:spPr>
        <p:txBody>
          <a:bodyPr wrap="square" lIns="0" tIns="0" rIns="0" bIns="0">
            <a:spAutoFit/>
          </a:bodyPr>
          <a:lstStyle/>
          <a:p>
            <a:pPr algn="ctr"/>
            <a:r>
              <a:rPr lang="en-ZA" sz="1800" b="1" i="0" u="none" strike="noStrike" dirty="0">
                <a:solidFill>
                  <a:srgbClr val="000000"/>
                </a:solidFill>
                <a:effectLst/>
                <a:latin typeface="Roboto" panose="02000000000000000000" pitchFamily="2" charset="0"/>
              </a:rPr>
              <a:t>listening to music</a:t>
            </a:r>
            <a:endParaRPr lang="en-GB" b="1" dirty="0">
              <a:latin typeface="Roboto" panose="02000000000000000000" pitchFamily="2" charset="0"/>
            </a:endParaRPr>
          </a:p>
        </p:txBody>
      </p:sp>
      <p:sp>
        <p:nvSpPr>
          <p:cNvPr id="18" name="Title 17">
            <a:extLst>
              <a:ext uri="{FF2B5EF4-FFF2-40B4-BE49-F238E27FC236}">
                <a16:creationId xmlns:a16="http://schemas.microsoft.com/office/drawing/2014/main" id="{6FF869D4-9CD7-AD3D-36E8-D98B32D563B5}"/>
              </a:ext>
            </a:extLst>
          </p:cNvPr>
          <p:cNvSpPr>
            <a:spLocks noGrp="1"/>
          </p:cNvSpPr>
          <p:nvPr>
            <p:ph type="title"/>
          </p:nvPr>
        </p:nvSpPr>
        <p:spPr/>
        <p:txBody>
          <a:bodyPr/>
          <a:lstStyle/>
          <a:p>
            <a:r>
              <a:rPr lang="es-ES" dirty="0" err="1"/>
              <a:t>Vocabulary</a:t>
            </a:r>
            <a:endParaRPr lang="es-ES" dirty="0"/>
          </a:p>
        </p:txBody>
      </p:sp>
    </p:spTree>
    <p:extLst>
      <p:ext uri="{BB962C8B-B14F-4D97-AF65-F5344CB8AC3E}">
        <p14:creationId xmlns:p14="http://schemas.microsoft.com/office/powerpoint/2010/main" val="349432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1"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458335"/>
            <a:ext cx="7632700" cy="246221"/>
          </a:xfrm>
          <a:prstGeom prst="rect">
            <a:avLst/>
          </a:prstGeom>
        </p:spPr>
        <p:txBody>
          <a:bodyPr wrap="square" lIns="0" tIns="0" rIns="0" bIns="0">
            <a:spAutoFit/>
          </a:bodyPr>
          <a:lstStyle/>
          <a:p>
            <a:r>
              <a:rPr lang="en-ZA" sz="1600" b="0" i="0" u="none" strike="noStrike" dirty="0">
                <a:solidFill>
                  <a:srgbClr val="000000"/>
                </a:solidFill>
                <a:effectLst/>
                <a:latin typeface="Roboto" panose="02000000000000000000" pitchFamily="2" charset="0"/>
              </a:rPr>
              <a:t>What are the hobbies?</a:t>
            </a:r>
            <a:endParaRPr lang="en-GB" sz="1600" dirty="0">
              <a:latin typeface="Roboto" panose="02000000000000000000" pitchFamily="2" charset="0"/>
            </a:endParaRPr>
          </a:p>
        </p:txBody>
      </p:sp>
      <p:sp>
        <p:nvSpPr>
          <p:cNvPr id="2" name="Text Box">
            <a:hlinkClick r:id="rId2" action="ppaction://hlinksldjump"/>
            <a:extLst>
              <a:ext uri="{FF2B5EF4-FFF2-40B4-BE49-F238E27FC236}">
                <a16:creationId xmlns:a16="http://schemas.microsoft.com/office/drawing/2014/main" id="{776400F0-B487-4329-5350-8D8F395F8055}"/>
              </a:ext>
            </a:extLst>
          </p:cNvPr>
          <p:cNvSpPr/>
          <p:nvPr/>
        </p:nvSpPr>
        <p:spPr>
          <a:xfrm>
            <a:off x="3659522" y="5633248"/>
            <a:ext cx="1815426" cy="495108"/>
          </a:xfrm>
          <a:prstGeom prst="rect">
            <a:avLst/>
          </a:prstGeom>
          <a:solidFill>
            <a:schemeClr val="accent4">
              <a:lumMod val="75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Roboto" panose="02000000000000000000" pitchFamily="2" charset="0"/>
              </a:rPr>
              <a:t>Reveal Answer</a:t>
            </a:r>
          </a:p>
        </p:txBody>
      </p:sp>
      <p:sp>
        <p:nvSpPr>
          <p:cNvPr id="3" name="Text">
            <a:extLst>
              <a:ext uri="{FF2B5EF4-FFF2-40B4-BE49-F238E27FC236}">
                <a16:creationId xmlns:a16="http://schemas.microsoft.com/office/drawing/2014/main" id="{44CE96BA-0620-2B91-6038-3323CC6B2607}"/>
              </a:ext>
            </a:extLst>
          </p:cNvPr>
          <p:cNvSpPr/>
          <p:nvPr/>
        </p:nvSpPr>
        <p:spPr>
          <a:xfrm>
            <a:off x="755650" y="1789124"/>
            <a:ext cx="7632700" cy="2246769"/>
          </a:xfrm>
          <a:prstGeom prst="rect">
            <a:avLst/>
          </a:prstGeom>
        </p:spPr>
        <p:txBody>
          <a:bodyPr wrap="square" lIns="0" tIns="0" rIns="0" bIns="0">
            <a:spAutoFit/>
          </a:bodyPr>
          <a:lstStyle/>
          <a:p>
            <a:pPr marL="342900" indent="-342900" fontAlgn="base">
              <a:buAutoNum type="arabicPeriod"/>
            </a:pPr>
            <a:r>
              <a:rPr lang="en-ZA" sz="1600" dirty="0">
                <a:latin typeface="Roboto" panose="02000000000000000000" pitchFamily="2" charset="0"/>
              </a:rPr>
              <a:t>She really likes </a:t>
            </a:r>
            <a:r>
              <a:rPr lang="en-ZA" sz="1600" dirty="0">
                <a:latin typeface="Arial" panose="020B0604020202020204" pitchFamily="34" charset="0"/>
                <a:cs typeface="Arial" panose="020B0604020202020204" pitchFamily="34" charset="0"/>
              </a:rPr>
              <a:t>___________</a:t>
            </a:r>
            <a:r>
              <a:rPr lang="en-ZA" sz="1600" dirty="0">
                <a:latin typeface="Roboto" panose="02000000000000000000" pitchFamily="2" charset="0"/>
              </a:rPr>
              <a:t>, so I bought her a new frying pan for Christmas.</a:t>
            </a:r>
          </a:p>
          <a:p>
            <a:pPr marL="342900" indent="-342900" fontAlgn="base">
              <a:buAutoNum type="arabicPeriod"/>
            </a:pPr>
            <a:r>
              <a:rPr lang="en-ZA" sz="1600" dirty="0">
                <a:latin typeface="Roboto" panose="02000000000000000000" pitchFamily="2" charset="0"/>
              </a:rPr>
              <a:t>He hates airports and long journeys, so he doesn’t like </a:t>
            </a:r>
            <a:r>
              <a:rPr lang="en-ZA" sz="1600" dirty="0">
                <a:latin typeface="Arial" panose="020B0604020202020204" pitchFamily="34" charset="0"/>
                <a:cs typeface="Arial" panose="020B0604020202020204" pitchFamily="34" charset="0"/>
              </a:rPr>
              <a:t>__________</a:t>
            </a:r>
            <a:r>
              <a:rPr lang="en-ZA" sz="1600" dirty="0">
                <a:latin typeface="Roboto" panose="02000000000000000000" pitchFamily="2" charset="0"/>
              </a:rPr>
              <a:t>.</a:t>
            </a:r>
          </a:p>
          <a:p>
            <a:pPr marL="342900" indent="-342900" fontAlgn="base">
              <a:buAutoNum type="arabicPeriod"/>
            </a:pPr>
            <a:r>
              <a:rPr lang="en-ZA" sz="1600" dirty="0">
                <a:latin typeface="Roboto" panose="02000000000000000000" pitchFamily="2" charset="0"/>
              </a:rPr>
              <a:t>They have a lot of records and CDs because they love </a:t>
            </a:r>
            <a:r>
              <a:rPr lang="en-ZA" sz="1600" dirty="0">
                <a:latin typeface="Arial" panose="020B0604020202020204" pitchFamily="34" charset="0"/>
                <a:cs typeface="Arial" panose="020B0604020202020204" pitchFamily="34" charset="0"/>
              </a:rPr>
              <a:t>____________</a:t>
            </a:r>
            <a:r>
              <a:rPr lang="en-ZA" sz="1600" dirty="0">
                <a:latin typeface="Roboto" panose="02000000000000000000" pitchFamily="2" charset="0"/>
              </a:rPr>
              <a:t>.</a:t>
            </a:r>
          </a:p>
          <a:p>
            <a:pPr marL="342900" indent="-342900" fontAlgn="base">
              <a:buAutoNum type="arabicPeriod"/>
            </a:pPr>
            <a:r>
              <a:rPr lang="en-ZA" sz="1600" dirty="0">
                <a:latin typeface="Arial" panose="020B0604020202020204" pitchFamily="34" charset="0"/>
                <a:ea typeface="Roboto" panose="02000000000000000000" pitchFamily="2" charset="0"/>
                <a:cs typeface="Arial" panose="020B0604020202020204" pitchFamily="34" charset="0"/>
              </a:rPr>
              <a:t>____________</a:t>
            </a:r>
            <a:r>
              <a:rPr lang="en-ZA" sz="1600" dirty="0">
                <a:latin typeface="Roboto" panose="02000000000000000000" pitchFamily="2" charset="0"/>
              </a:rPr>
              <a:t> is fun so I studied literature at university. </a:t>
            </a:r>
          </a:p>
          <a:p>
            <a:pPr marL="342900" indent="-342900" fontAlgn="base">
              <a:buAutoNum type="arabicPeriod"/>
            </a:pPr>
            <a:r>
              <a:rPr lang="en-ZA" sz="1600" dirty="0">
                <a:latin typeface="Roboto" panose="02000000000000000000" pitchFamily="2" charset="0"/>
              </a:rPr>
              <a:t>It’s quite expensive, so I don’t like </a:t>
            </a:r>
            <a:r>
              <a:rPr lang="en-ZA" sz="1600" dirty="0">
                <a:latin typeface="Arial" panose="020B0604020202020204" pitchFamily="34" charset="0"/>
                <a:cs typeface="Arial" panose="020B0604020202020204" pitchFamily="34" charset="0"/>
              </a:rPr>
              <a:t>______________</a:t>
            </a:r>
            <a:r>
              <a:rPr lang="en-ZA" sz="1600" dirty="0">
                <a:latin typeface="Roboto" panose="02000000000000000000" pitchFamily="2" charset="0"/>
              </a:rPr>
              <a:t> at the cinema.</a:t>
            </a:r>
          </a:p>
          <a:p>
            <a:pPr marL="342900" indent="-342900" fontAlgn="base">
              <a:buAutoNum type="arabicPeriod"/>
            </a:pPr>
            <a:r>
              <a:rPr lang="en-ZA" sz="1600" dirty="0">
                <a:latin typeface="Roboto" panose="02000000000000000000" pitchFamily="2" charset="0"/>
              </a:rPr>
              <a:t>We just bought a new camera because we love </a:t>
            </a:r>
            <a:r>
              <a:rPr lang="en-ZA" sz="1600" dirty="0">
                <a:latin typeface="Arial" panose="020B0604020202020204" pitchFamily="34" charset="0"/>
                <a:cs typeface="Arial" panose="020B0604020202020204" pitchFamily="34" charset="0"/>
              </a:rPr>
              <a:t>____________</a:t>
            </a:r>
            <a:r>
              <a:rPr lang="en-ZA" sz="1600" dirty="0">
                <a:latin typeface="Roboto" panose="02000000000000000000" pitchFamily="2" charset="0"/>
              </a:rPr>
              <a:t>.</a:t>
            </a:r>
          </a:p>
          <a:p>
            <a:pPr marL="342900" indent="-342900" fontAlgn="base">
              <a:buAutoNum type="arabicPeriod"/>
            </a:pPr>
            <a:r>
              <a:rPr lang="en-ZA" sz="1600" dirty="0">
                <a:latin typeface="Roboto" panose="02000000000000000000" pitchFamily="2" charset="0"/>
              </a:rPr>
              <a:t>My children never ask for a new games console because they think </a:t>
            </a:r>
            <a:r>
              <a:rPr lang="en-ZA" sz="1600" dirty="0">
                <a:latin typeface="Arial" panose="020B0604020202020204" pitchFamily="34" charset="0"/>
                <a:cs typeface="Arial" panose="020B0604020202020204" pitchFamily="34" charset="0"/>
              </a:rPr>
              <a:t>______________</a:t>
            </a:r>
            <a:r>
              <a:rPr lang="en-ZA" sz="1600" dirty="0">
                <a:latin typeface="Roboto" panose="02000000000000000000" pitchFamily="2" charset="0"/>
              </a:rPr>
              <a:t> is boring.</a:t>
            </a:r>
          </a:p>
          <a:p>
            <a:pPr marL="342900" indent="-342900" fontAlgn="base">
              <a:buAutoNum type="arabicPeriod"/>
            </a:pPr>
            <a:r>
              <a:rPr lang="en-ZA" sz="1600" dirty="0">
                <a:latin typeface="Arial" panose="020B0604020202020204" pitchFamily="34" charset="0"/>
                <a:cs typeface="Arial" panose="020B0604020202020204" pitchFamily="34" charset="0"/>
              </a:rPr>
              <a:t>________________</a:t>
            </a:r>
            <a:r>
              <a:rPr lang="en-ZA" sz="1600" dirty="0">
                <a:latin typeface="Roboto" panose="02000000000000000000" pitchFamily="2" charset="0"/>
              </a:rPr>
              <a:t> is a great way to speak to new people.</a:t>
            </a:r>
          </a:p>
        </p:txBody>
      </p:sp>
      <p:graphicFrame>
        <p:nvGraphicFramePr>
          <p:cNvPr id="14" name="Table 13">
            <a:extLst>
              <a:ext uri="{FF2B5EF4-FFF2-40B4-BE49-F238E27FC236}">
                <a16:creationId xmlns:a16="http://schemas.microsoft.com/office/drawing/2014/main" id="{A3959311-FEFD-5730-C5FF-E8D558EFC9F7}"/>
              </a:ext>
            </a:extLst>
          </p:cNvPr>
          <p:cNvGraphicFramePr>
            <a:graphicFrameLocks noGrp="1"/>
          </p:cNvGraphicFramePr>
          <p:nvPr>
            <p:extLst>
              <p:ext uri="{D42A27DB-BD31-4B8C-83A1-F6EECF244321}">
                <p14:modId xmlns:p14="http://schemas.microsoft.com/office/powerpoint/2010/main" val="4114025540"/>
              </p:ext>
            </p:extLst>
          </p:nvPr>
        </p:nvGraphicFramePr>
        <p:xfrm>
          <a:off x="506087" y="4156873"/>
          <a:ext cx="8122296" cy="1331820"/>
        </p:xfrm>
        <a:graphic>
          <a:graphicData uri="http://schemas.openxmlformats.org/drawingml/2006/table">
            <a:tbl>
              <a:tblPr/>
              <a:tblGrid>
                <a:gridCol w="2030574">
                  <a:extLst>
                    <a:ext uri="{9D8B030D-6E8A-4147-A177-3AD203B41FA5}">
                      <a16:colId xmlns:a16="http://schemas.microsoft.com/office/drawing/2014/main" val="2264079113"/>
                    </a:ext>
                  </a:extLst>
                </a:gridCol>
                <a:gridCol w="2030574">
                  <a:extLst>
                    <a:ext uri="{9D8B030D-6E8A-4147-A177-3AD203B41FA5}">
                      <a16:colId xmlns:a16="http://schemas.microsoft.com/office/drawing/2014/main" val="3385733743"/>
                    </a:ext>
                  </a:extLst>
                </a:gridCol>
                <a:gridCol w="2030574">
                  <a:extLst>
                    <a:ext uri="{9D8B030D-6E8A-4147-A177-3AD203B41FA5}">
                      <a16:colId xmlns:a16="http://schemas.microsoft.com/office/drawing/2014/main" val="1536679181"/>
                    </a:ext>
                  </a:extLst>
                </a:gridCol>
                <a:gridCol w="2030574">
                  <a:extLst>
                    <a:ext uri="{9D8B030D-6E8A-4147-A177-3AD203B41FA5}">
                      <a16:colId xmlns:a16="http://schemas.microsoft.com/office/drawing/2014/main" val="1364853781"/>
                    </a:ext>
                  </a:extLst>
                </a:gridCol>
              </a:tblGrid>
              <a:tr h="303537">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cooking</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reading books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travelling</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learning</a:t>
                      </a:r>
                    </a:p>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(a language)</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469299169"/>
                  </a:ext>
                </a:extLst>
              </a:tr>
              <a:tr h="412294">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playing computer games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taking photos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watching movies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listening to music</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6967904"/>
                  </a:ext>
                </a:extLst>
              </a:tr>
            </a:tbl>
          </a:graphicData>
        </a:graphic>
      </p:graphicFrame>
      <p:sp>
        <p:nvSpPr>
          <p:cNvPr id="6" name="Title 5">
            <a:extLst>
              <a:ext uri="{FF2B5EF4-FFF2-40B4-BE49-F238E27FC236}">
                <a16:creationId xmlns:a16="http://schemas.microsoft.com/office/drawing/2014/main" id="{7ACF8E23-8CA7-DB1B-AA2D-203BED5C3D2E}"/>
              </a:ext>
            </a:extLst>
          </p:cNvPr>
          <p:cNvSpPr>
            <a:spLocks noGrp="1"/>
          </p:cNvSpPr>
          <p:nvPr>
            <p:ph type="title"/>
          </p:nvPr>
        </p:nvSpPr>
        <p:spPr/>
        <p:txBody>
          <a:bodyPr/>
          <a:lstStyle/>
          <a:p>
            <a:r>
              <a:rPr lang="es-ES" dirty="0" err="1"/>
              <a:t>Vocabulary</a:t>
            </a:r>
            <a:endParaRPr lang="es-ES" dirty="0"/>
          </a:p>
        </p:txBody>
      </p:sp>
    </p:spTree>
    <p:extLst>
      <p:ext uri="{BB962C8B-B14F-4D97-AF65-F5344CB8AC3E}">
        <p14:creationId xmlns:p14="http://schemas.microsoft.com/office/powerpoint/2010/main" val="35286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cNvSpPr/>
          <p:nvPr/>
        </p:nvSpPr>
        <p:spPr>
          <a:xfrm>
            <a:off x="755650" y="1458335"/>
            <a:ext cx="7632700" cy="246221"/>
          </a:xfrm>
          <a:prstGeom prst="rect">
            <a:avLst/>
          </a:prstGeom>
        </p:spPr>
        <p:txBody>
          <a:bodyPr wrap="square" lIns="0" tIns="0" rIns="0" bIns="0">
            <a:spAutoFit/>
          </a:bodyPr>
          <a:lstStyle/>
          <a:p>
            <a:r>
              <a:rPr lang="en-ZA" sz="1600" b="0" i="0" u="none" strike="noStrike" dirty="0">
                <a:solidFill>
                  <a:srgbClr val="000000"/>
                </a:solidFill>
                <a:effectLst/>
                <a:latin typeface="Roboto" panose="02000000000000000000" pitchFamily="2" charset="0"/>
              </a:rPr>
              <a:t>What are the hobbies?</a:t>
            </a:r>
            <a:endParaRPr lang="en-GB" sz="1600" dirty="0">
              <a:latin typeface="Roboto" panose="02000000000000000000" pitchFamily="2" charset="0"/>
            </a:endParaRPr>
          </a:p>
        </p:txBody>
      </p:sp>
      <p:sp>
        <p:nvSpPr>
          <p:cNvPr id="3" name="Text">
            <a:extLst>
              <a:ext uri="{FF2B5EF4-FFF2-40B4-BE49-F238E27FC236}">
                <a16:creationId xmlns:a16="http://schemas.microsoft.com/office/drawing/2014/main" id="{44CE96BA-0620-2B91-6038-3323CC6B2607}"/>
              </a:ext>
            </a:extLst>
          </p:cNvPr>
          <p:cNvSpPr/>
          <p:nvPr/>
        </p:nvSpPr>
        <p:spPr>
          <a:xfrm>
            <a:off x="755650" y="1789124"/>
            <a:ext cx="7632700" cy="2434101"/>
          </a:xfrm>
          <a:prstGeom prst="rect">
            <a:avLst/>
          </a:prstGeom>
          <a:solidFill>
            <a:schemeClr val="accent4">
              <a:lumMod val="40000"/>
              <a:lumOff val="60000"/>
            </a:schemeClr>
          </a:solidFill>
          <a:ln w="28575">
            <a:solidFill>
              <a:schemeClr val="accent4">
                <a:lumMod val="75000"/>
              </a:schemeClr>
            </a:solidFill>
          </a:ln>
        </p:spPr>
        <p:txBody>
          <a:bodyPr wrap="square" lIns="108000" tIns="108000" rIns="108000" bIns="108000">
            <a:spAutoFit/>
          </a:bodyPr>
          <a:lstStyle/>
          <a:p>
            <a:pPr marL="342900" indent="-342900" fontAlgn="base">
              <a:buAutoNum type="arabicPeriod"/>
            </a:pPr>
            <a:r>
              <a:rPr lang="en-ZA" sz="1600" dirty="0">
                <a:latin typeface="Roboto" panose="02000000000000000000" pitchFamily="2" charset="0"/>
              </a:rPr>
              <a:t>She really likes </a:t>
            </a:r>
            <a:r>
              <a:rPr lang="en-ZA" sz="1600" b="1" dirty="0">
                <a:latin typeface="Roboto" panose="02000000000000000000" pitchFamily="2" charset="0"/>
              </a:rPr>
              <a:t>cooking</a:t>
            </a:r>
            <a:r>
              <a:rPr lang="en-ZA" sz="1600" dirty="0">
                <a:latin typeface="Roboto" panose="02000000000000000000" pitchFamily="2" charset="0"/>
              </a:rPr>
              <a:t>, so I bought her a new frying pan for Christmas.</a:t>
            </a:r>
          </a:p>
          <a:p>
            <a:pPr marL="342900" indent="-342900" fontAlgn="base">
              <a:buAutoNum type="arabicPeriod"/>
            </a:pPr>
            <a:r>
              <a:rPr lang="en-ZA" sz="1600" dirty="0">
                <a:latin typeface="Roboto" panose="02000000000000000000" pitchFamily="2" charset="0"/>
              </a:rPr>
              <a:t>He hates airports and long journeys, so he doesn’t like </a:t>
            </a:r>
            <a:r>
              <a:rPr lang="en-ZA" sz="1600" b="1" dirty="0">
                <a:latin typeface="Roboto" panose="02000000000000000000" pitchFamily="2" charset="0"/>
              </a:rPr>
              <a:t>travelling</a:t>
            </a:r>
            <a:r>
              <a:rPr lang="en-ZA" sz="1600" dirty="0">
                <a:latin typeface="Roboto" panose="02000000000000000000" pitchFamily="2" charset="0"/>
              </a:rPr>
              <a:t>.</a:t>
            </a:r>
          </a:p>
          <a:p>
            <a:pPr marL="342900" indent="-342900" fontAlgn="base">
              <a:buAutoNum type="arabicPeriod"/>
            </a:pPr>
            <a:r>
              <a:rPr lang="en-ZA" sz="1600" dirty="0">
                <a:latin typeface="Roboto" panose="02000000000000000000" pitchFamily="2" charset="0"/>
              </a:rPr>
              <a:t>They have a lot of records and CDs because they love </a:t>
            </a:r>
            <a:r>
              <a:rPr lang="en-ZA" sz="1600" b="1" dirty="0">
                <a:latin typeface="Roboto" panose="02000000000000000000" pitchFamily="2" charset="0"/>
              </a:rPr>
              <a:t>listening to music</a:t>
            </a:r>
            <a:r>
              <a:rPr lang="en-ZA" sz="1600" dirty="0">
                <a:latin typeface="Roboto" panose="02000000000000000000" pitchFamily="2" charset="0"/>
              </a:rPr>
              <a:t>.</a:t>
            </a:r>
          </a:p>
          <a:p>
            <a:pPr fontAlgn="base"/>
            <a:r>
              <a:rPr lang="en-ZA" sz="1600" dirty="0">
                <a:latin typeface="Roboto" panose="02000000000000000000" pitchFamily="2" charset="0"/>
              </a:rPr>
              <a:t>4.  </a:t>
            </a:r>
            <a:r>
              <a:rPr lang="en-ZA" sz="1600" b="1" dirty="0">
                <a:latin typeface="Roboto" panose="02000000000000000000" pitchFamily="2" charset="0"/>
              </a:rPr>
              <a:t>Reading books</a:t>
            </a:r>
            <a:r>
              <a:rPr lang="en-ZA" sz="1600" dirty="0">
                <a:latin typeface="Roboto" panose="02000000000000000000" pitchFamily="2" charset="0"/>
              </a:rPr>
              <a:t> is fun so I studied literature at university. </a:t>
            </a:r>
          </a:p>
          <a:p>
            <a:pPr marL="342900" indent="-342900" fontAlgn="base">
              <a:buFont typeface="+mj-lt"/>
              <a:buAutoNum type="arabicPeriod" startAt="5"/>
            </a:pPr>
            <a:r>
              <a:rPr lang="en-ZA" sz="1600" dirty="0">
                <a:latin typeface="Roboto" panose="02000000000000000000" pitchFamily="2" charset="0"/>
              </a:rPr>
              <a:t>It’s quite expensive, so I don’t like </a:t>
            </a:r>
            <a:r>
              <a:rPr lang="en-ZA" sz="1600" b="1" dirty="0">
                <a:latin typeface="Roboto" panose="02000000000000000000" pitchFamily="2" charset="0"/>
              </a:rPr>
              <a:t>watching movies </a:t>
            </a:r>
            <a:r>
              <a:rPr lang="en-ZA" sz="1600" dirty="0">
                <a:latin typeface="Roboto" panose="02000000000000000000" pitchFamily="2" charset="0"/>
              </a:rPr>
              <a:t>at the cinema.</a:t>
            </a:r>
          </a:p>
          <a:p>
            <a:pPr marL="342900" indent="-342900" fontAlgn="base">
              <a:buAutoNum type="arabicPeriod" startAt="5"/>
            </a:pPr>
            <a:r>
              <a:rPr lang="en-ZA" sz="1600" dirty="0">
                <a:latin typeface="Roboto" panose="02000000000000000000" pitchFamily="2" charset="0"/>
              </a:rPr>
              <a:t>We just bought a new camera because we love </a:t>
            </a:r>
            <a:r>
              <a:rPr lang="en-ZA" sz="1600" b="1" dirty="0">
                <a:latin typeface="Roboto" panose="02000000000000000000" pitchFamily="2" charset="0"/>
              </a:rPr>
              <a:t>taking photos</a:t>
            </a:r>
            <a:r>
              <a:rPr lang="en-ZA" sz="1600" dirty="0">
                <a:latin typeface="Roboto" panose="02000000000000000000" pitchFamily="2" charset="0"/>
              </a:rPr>
              <a:t>.</a:t>
            </a:r>
          </a:p>
          <a:p>
            <a:pPr marL="342900" indent="-342900" fontAlgn="base">
              <a:buAutoNum type="arabicPeriod" startAt="5"/>
            </a:pPr>
            <a:r>
              <a:rPr lang="en-ZA" sz="1600" dirty="0">
                <a:latin typeface="Roboto" panose="02000000000000000000" pitchFamily="2" charset="0"/>
              </a:rPr>
              <a:t>My children never ask for a new games console because they think </a:t>
            </a:r>
            <a:r>
              <a:rPr lang="en-ZA" sz="1600" b="1" dirty="0">
                <a:latin typeface="Roboto" panose="02000000000000000000" pitchFamily="2" charset="0"/>
              </a:rPr>
              <a:t>playing computer games </a:t>
            </a:r>
            <a:r>
              <a:rPr lang="en-ZA" sz="1600" dirty="0">
                <a:latin typeface="Roboto" panose="02000000000000000000" pitchFamily="2" charset="0"/>
              </a:rPr>
              <a:t>is boring.</a:t>
            </a:r>
          </a:p>
          <a:p>
            <a:pPr fontAlgn="base"/>
            <a:r>
              <a:rPr lang="en-ZA" sz="1600" dirty="0">
                <a:latin typeface="Roboto" panose="02000000000000000000" pitchFamily="2" charset="0"/>
              </a:rPr>
              <a:t>8.  </a:t>
            </a:r>
            <a:r>
              <a:rPr lang="en-ZA" sz="1600" b="1" dirty="0">
                <a:latin typeface="Roboto" panose="02000000000000000000" pitchFamily="2" charset="0"/>
              </a:rPr>
              <a:t>Learning a language </a:t>
            </a:r>
            <a:r>
              <a:rPr lang="en-ZA" sz="1600" dirty="0">
                <a:latin typeface="Roboto" panose="02000000000000000000" pitchFamily="2" charset="0"/>
              </a:rPr>
              <a:t>is a great way to speak to new people.</a:t>
            </a:r>
          </a:p>
        </p:txBody>
      </p:sp>
      <p:graphicFrame>
        <p:nvGraphicFramePr>
          <p:cNvPr id="4" name="Table 3">
            <a:extLst>
              <a:ext uri="{FF2B5EF4-FFF2-40B4-BE49-F238E27FC236}">
                <a16:creationId xmlns:a16="http://schemas.microsoft.com/office/drawing/2014/main" id="{4B56307F-3739-8F72-1055-3436DEA7CCE3}"/>
              </a:ext>
            </a:extLst>
          </p:cNvPr>
          <p:cNvGraphicFramePr>
            <a:graphicFrameLocks noGrp="1"/>
          </p:cNvGraphicFramePr>
          <p:nvPr>
            <p:extLst>
              <p:ext uri="{D42A27DB-BD31-4B8C-83A1-F6EECF244321}">
                <p14:modId xmlns:p14="http://schemas.microsoft.com/office/powerpoint/2010/main" val="935478338"/>
              </p:ext>
            </p:extLst>
          </p:nvPr>
        </p:nvGraphicFramePr>
        <p:xfrm>
          <a:off x="506087" y="4465217"/>
          <a:ext cx="8122296" cy="1331820"/>
        </p:xfrm>
        <a:graphic>
          <a:graphicData uri="http://schemas.openxmlformats.org/drawingml/2006/table">
            <a:tbl>
              <a:tblPr/>
              <a:tblGrid>
                <a:gridCol w="2030574">
                  <a:extLst>
                    <a:ext uri="{9D8B030D-6E8A-4147-A177-3AD203B41FA5}">
                      <a16:colId xmlns:a16="http://schemas.microsoft.com/office/drawing/2014/main" val="2264079113"/>
                    </a:ext>
                  </a:extLst>
                </a:gridCol>
                <a:gridCol w="2030574">
                  <a:extLst>
                    <a:ext uri="{9D8B030D-6E8A-4147-A177-3AD203B41FA5}">
                      <a16:colId xmlns:a16="http://schemas.microsoft.com/office/drawing/2014/main" val="3385733743"/>
                    </a:ext>
                  </a:extLst>
                </a:gridCol>
                <a:gridCol w="2030574">
                  <a:extLst>
                    <a:ext uri="{9D8B030D-6E8A-4147-A177-3AD203B41FA5}">
                      <a16:colId xmlns:a16="http://schemas.microsoft.com/office/drawing/2014/main" val="1536679181"/>
                    </a:ext>
                  </a:extLst>
                </a:gridCol>
                <a:gridCol w="2030574">
                  <a:extLst>
                    <a:ext uri="{9D8B030D-6E8A-4147-A177-3AD203B41FA5}">
                      <a16:colId xmlns:a16="http://schemas.microsoft.com/office/drawing/2014/main" val="1364853781"/>
                    </a:ext>
                  </a:extLst>
                </a:gridCol>
              </a:tblGrid>
              <a:tr h="303537">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cooking</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reading books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travelling</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Learning</a:t>
                      </a:r>
                    </a:p>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(a language)</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469299169"/>
                  </a:ext>
                </a:extLst>
              </a:tr>
              <a:tr h="412294">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playing computer games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taking photos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watching movies</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ZA" sz="1600" b="1" i="0" u="none" strike="noStrike" dirty="0">
                          <a:solidFill>
                            <a:srgbClr val="000000"/>
                          </a:solidFill>
                          <a:effectLst/>
                          <a:latin typeface="Roboto" panose="02000000000000000000" pitchFamily="2" charset="0"/>
                        </a:rPr>
                        <a:t>listening to music</a:t>
                      </a:r>
                      <a:endParaRPr lang="en-ZA" sz="2000" b="1" dirty="0">
                        <a:effectLst/>
                        <a:latin typeface="Roboto" panose="02000000000000000000" pitchFamily="2" charset="0"/>
                      </a:endParaRPr>
                    </a:p>
                  </a:txBody>
                  <a:tcPr marL="89115" marR="89115" marT="89115" marB="8911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6967904"/>
                  </a:ext>
                </a:extLst>
              </a:tr>
            </a:tbl>
          </a:graphicData>
        </a:graphic>
      </p:graphicFrame>
      <p:sp>
        <p:nvSpPr>
          <p:cNvPr id="6" name="Title 5">
            <a:extLst>
              <a:ext uri="{FF2B5EF4-FFF2-40B4-BE49-F238E27FC236}">
                <a16:creationId xmlns:a16="http://schemas.microsoft.com/office/drawing/2014/main" id="{57DED33E-7063-4666-C358-66AE7D0238E3}"/>
              </a:ext>
            </a:extLst>
          </p:cNvPr>
          <p:cNvSpPr>
            <a:spLocks noGrp="1"/>
          </p:cNvSpPr>
          <p:nvPr>
            <p:ph type="title"/>
          </p:nvPr>
        </p:nvSpPr>
        <p:spPr/>
        <p:txBody>
          <a:bodyPr/>
          <a:lstStyle/>
          <a:p>
            <a:r>
              <a:rPr lang="es-ES" dirty="0" err="1"/>
              <a:t>Vocabulary</a:t>
            </a:r>
            <a:endParaRPr lang="es-ES" dirty="0"/>
          </a:p>
        </p:txBody>
      </p:sp>
    </p:spTree>
    <p:extLst>
      <p:ext uri="{BB962C8B-B14F-4D97-AF65-F5344CB8AC3E}">
        <p14:creationId xmlns:p14="http://schemas.microsoft.com/office/powerpoint/2010/main" val="25536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298</TotalTime>
  <Words>1033</Words>
  <Application>Microsoft Office PowerPoint</Application>
  <PresentationFormat>On-screen Show (4:3)</PresentationFormat>
  <Paragraphs>143</Paragraphs>
  <Slides>21</Slides>
  <Notes>0</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Twinkl</vt:lpstr>
      <vt:lpstr>Roboto</vt:lpstr>
      <vt:lpstr>Slide Layouts</vt:lpstr>
      <vt:lpstr>Disclaimers/Guidance</vt:lpstr>
      <vt:lpstr>PowerPoint Presentation</vt:lpstr>
      <vt:lpstr>PowerPoint Presentation</vt:lpstr>
      <vt:lpstr>PowerPoint Presentation</vt:lpstr>
      <vt:lpstr>Hobbies</vt:lpstr>
      <vt:lpstr>Hobbies</vt:lpstr>
      <vt:lpstr>Vocabulary</vt:lpstr>
      <vt:lpstr>Vocabulary</vt:lpstr>
      <vt:lpstr>Vocabulary</vt:lpstr>
      <vt:lpstr>Vocabulary</vt:lpstr>
      <vt:lpstr>PowerPoint Presentation</vt:lpstr>
      <vt:lpstr>PowerPoint Presentation</vt:lpstr>
      <vt:lpstr>PowerPoint Presentation</vt:lpstr>
      <vt:lpstr>Grammar Time</vt:lpstr>
      <vt:lpstr>Grammar Time</vt:lpstr>
      <vt:lpstr>Grammar Time</vt:lpstr>
      <vt:lpstr>Grammar Time</vt:lpstr>
      <vt:lpstr>Talking Time</vt:lpstr>
      <vt:lpstr>Talking Time</vt:lpstr>
      <vt:lpstr>Final Activity</vt:lpstr>
      <vt:lpstr>Final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Indy Miller</cp:lastModifiedBy>
  <cp:revision>65</cp:revision>
  <dcterms:created xsi:type="dcterms:W3CDTF">2023-05-08T06:43:12Z</dcterms:created>
  <dcterms:modified xsi:type="dcterms:W3CDTF">2023-08-29T11:40:47Z</dcterms:modified>
</cp:coreProperties>
</file>