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B36"/>
    <a:srgbClr val="FFFFFF"/>
    <a:srgbClr val="18A0DB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402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tif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find the noun in this sentence? Click for the answer.</a:t>
            </a:r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457198" y="136092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Look at the beautiful </a:t>
            </a:r>
            <a:r>
              <a:rPr lang="en-GB" sz="4400" dirty="0">
                <a:solidFill>
                  <a:schemeClr val="bg1"/>
                </a:solidFill>
              </a:rPr>
              <a:t>owl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516D3-C2DF-458C-8324-2E4711E9A6D8}"/>
              </a:ext>
            </a:extLst>
          </p:cNvPr>
          <p:cNvSpPr txBox="1">
            <a:spLocks/>
          </p:cNvSpPr>
          <p:nvPr/>
        </p:nvSpPr>
        <p:spPr>
          <a:xfrm>
            <a:off x="5666761" y="1360927"/>
            <a:ext cx="2977233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1"/>
                </a:solidFill>
              </a:rPr>
              <a:t>owl</a:t>
            </a:r>
            <a:endParaRPr lang="en-GB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DCAFFE-AAF1-4B1F-B968-2EA37737336E}"/>
              </a:ext>
            </a:extLst>
          </p:cNvPr>
          <p:cNvSpPr txBox="1"/>
          <p:nvPr/>
        </p:nvSpPr>
        <p:spPr>
          <a:xfrm>
            <a:off x="3510516" y="2252624"/>
            <a:ext cx="212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Answer: owl</a:t>
            </a:r>
          </a:p>
        </p:txBody>
      </p:sp>
      <p:pic>
        <p:nvPicPr>
          <p:cNvPr id="5" name="Picture 4" descr="A close-up of a bird&#10;&#10;Description automatically generated with low confidence">
            <a:extLst>
              <a:ext uri="{FF2B5EF4-FFF2-40B4-BE49-F238E27FC236}">
                <a16:creationId xmlns:a16="http://schemas.microsoft.com/office/drawing/2014/main" id="{35FDCDEB-143E-4D50-8E26-3B2811024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0516" y="2967304"/>
            <a:ext cx="2443405" cy="30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7B3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7B3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Solve the puzzle below by finding the correct noun.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457198" y="136092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Something you use for cutting bread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CD2F2-B479-4ED7-9CF6-01250B4D6035}"/>
              </a:ext>
            </a:extLst>
          </p:cNvPr>
          <p:cNvSpPr txBox="1"/>
          <p:nvPr/>
        </p:nvSpPr>
        <p:spPr>
          <a:xfrm>
            <a:off x="2286000" y="25666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" pitchFamily="2" charset="0"/>
              </a:rPr>
              <a:t>Choose the correct noun.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17DEB39C-B88A-458E-8CAE-FA4709533670}"/>
              </a:ext>
            </a:extLst>
          </p:cNvPr>
          <p:cNvSpPr/>
          <p:nvPr/>
        </p:nvSpPr>
        <p:spPr>
          <a:xfrm>
            <a:off x="759696" y="3081337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knife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2B4EB521-C5D1-4E64-8B7F-B75891D1A03E}"/>
              </a:ext>
            </a:extLst>
          </p:cNvPr>
          <p:cNvSpPr/>
          <p:nvPr/>
        </p:nvSpPr>
        <p:spPr>
          <a:xfrm>
            <a:off x="2686921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spoon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AE7F9CCE-EADE-412A-9854-E414064CB1A2}"/>
              </a:ext>
            </a:extLst>
          </p:cNvPr>
          <p:cNvSpPr/>
          <p:nvPr/>
        </p:nvSpPr>
        <p:spPr>
          <a:xfrm>
            <a:off x="4614146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cat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F773FC8-943F-42E4-BCD9-5A5F9AD9FF40}"/>
              </a:ext>
            </a:extLst>
          </p:cNvPr>
          <p:cNvSpPr/>
          <p:nvPr/>
        </p:nvSpPr>
        <p:spPr>
          <a:xfrm>
            <a:off x="6541371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bed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8B75BE5-B346-4905-96AF-C1D97553E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976" y="3989121"/>
            <a:ext cx="1266605" cy="1751007"/>
          </a:xfrm>
          <a:prstGeom prst="rect">
            <a:avLst/>
          </a:prstGeom>
        </p:spPr>
      </p:pic>
      <p:pic>
        <p:nvPicPr>
          <p:cNvPr id="15" name="Picture 14" descr="A picture containing mirror&#10;&#10;Description automatically generated">
            <a:extLst>
              <a:ext uri="{FF2B5EF4-FFF2-40B4-BE49-F238E27FC236}">
                <a16:creationId xmlns:a16="http://schemas.microsoft.com/office/drawing/2014/main" id="{FF114E95-46B5-4DA4-8771-0B87A8F0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0960" flipH="1">
            <a:off x="3389206" y="4095294"/>
            <a:ext cx="355964" cy="1614361"/>
          </a:xfrm>
          <a:prstGeom prst="rect">
            <a:avLst/>
          </a:prstGeom>
        </p:spPr>
      </p:pic>
      <p:pic>
        <p:nvPicPr>
          <p:cNvPr id="17" name="Picture 16" descr="A picture containing knife, weapon&#10;&#10;Description automatically generated">
            <a:extLst>
              <a:ext uri="{FF2B5EF4-FFF2-40B4-BE49-F238E27FC236}">
                <a16:creationId xmlns:a16="http://schemas.microsoft.com/office/drawing/2014/main" id="{72B1BF81-D357-49A1-9430-1CD07128C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22621" y="3922041"/>
            <a:ext cx="690476" cy="1960869"/>
          </a:xfrm>
          <a:prstGeom prst="rect">
            <a:avLst/>
          </a:prstGeom>
        </p:spPr>
      </p:pic>
      <p:pic>
        <p:nvPicPr>
          <p:cNvPr id="19" name="Picture 18" descr="A picture containing text, furniture, seat, table&#10;&#10;Description automatically generated">
            <a:extLst>
              <a:ext uri="{FF2B5EF4-FFF2-40B4-BE49-F238E27FC236}">
                <a16:creationId xmlns:a16="http://schemas.microsoft.com/office/drawing/2014/main" id="{0640DFB4-91B7-41BE-A3A5-A8B28C592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449" y="3989121"/>
            <a:ext cx="2256380" cy="16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Solve the puzzle below by finding the correct noun.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457198" y="136092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An animal that barks.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CD2F2-B479-4ED7-9CF6-01250B4D6035}"/>
              </a:ext>
            </a:extLst>
          </p:cNvPr>
          <p:cNvSpPr txBox="1"/>
          <p:nvPr/>
        </p:nvSpPr>
        <p:spPr>
          <a:xfrm>
            <a:off x="2286000" y="25666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" pitchFamily="2" charset="0"/>
              </a:rPr>
              <a:t>Choose the correct noun.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17DEB39C-B88A-458E-8CAE-FA4709533670}"/>
              </a:ext>
            </a:extLst>
          </p:cNvPr>
          <p:cNvSpPr/>
          <p:nvPr/>
        </p:nvSpPr>
        <p:spPr>
          <a:xfrm>
            <a:off x="2686920" y="3081337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dog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2B4EB521-C5D1-4E64-8B7F-B75891D1A03E}"/>
              </a:ext>
            </a:extLst>
          </p:cNvPr>
          <p:cNvSpPr/>
          <p:nvPr/>
        </p:nvSpPr>
        <p:spPr>
          <a:xfrm>
            <a:off x="759694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chair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AE7F9CCE-EADE-412A-9854-E414064CB1A2}"/>
              </a:ext>
            </a:extLst>
          </p:cNvPr>
          <p:cNvSpPr/>
          <p:nvPr/>
        </p:nvSpPr>
        <p:spPr>
          <a:xfrm>
            <a:off x="4614146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Ikenna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F773FC8-943F-42E4-BCD9-5A5F9AD9FF40}"/>
              </a:ext>
            </a:extLst>
          </p:cNvPr>
          <p:cNvSpPr/>
          <p:nvPr/>
        </p:nvSpPr>
        <p:spPr>
          <a:xfrm>
            <a:off x="6541371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Light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75BE5-B346-4905-96AF-C1D97553E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671" y="3923629"/>
            <a:ext cx="898218" cy="23363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114E95-46B5-4DA4-8771-0B87A8F0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8348" flipH="1">
            <a:off x="2721038" y="4283968"/>
            <a:ext cx="1688579" cy="1409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B1BF81-D357-49A1-9430-1CD07128C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65446" y="3989121"/>
            <a:ext cx="1323779" cy="22135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40DFB4-91B7-41BE-A3A5-A8B28C592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866" y="3989121"/>
            <a:ext cx="1363546" cy="19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Solve the puzzle below by finding the correct noun.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457198" y="136092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A place you go to learn.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CD2F2-B479-4ED7-9CF6-01250B4D6035}"/>
              </a:ext>
            </a:extLst>
          </p:cNvPr>
          <p:cNvSpPr txBox="1"/>
          <p:nvPr/>
        </p:nvSpPr>
        <p:spPr>
          <a:xfrm>
            <a:off x="2286000" y="25666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" pitchFamily="2" charset="0"/>
              </a:rPr>
              <a:t>Choose the correct noun.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17DEB39C-B88A-458E-8CAE-FA4709533670}"/>
              </a:ext>
            </a:extLst>
          </p:cNvPr>
          <p:cNvSpPr/>
          <p:nvPr/>
        </p:nvSpPr>
        <p:spPr>
          <a:xfrm>
            <a:off x="2686920" y="3081337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school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2B4EB521-C5D1-4E64-8B7F-B75891D1A03E}"/>
              </a:ext>
            </a:extLst>
          </p:cNvPr>
          <p:cNvSpPr/>
          <p:nvPr/>
        </p:nvSpPr>
        <p:spPr>
          <a:xfrm>
            <a:off x="759694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park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AE7F9CCE-EADE-412A-9854-E414064CB1A2}"/>
              </a:ext>
            </a:extLst>
          </p:cNvPr>
          <p:cNvSpPr/>
          <p:nvPr/>
        </p:nvSpPr>
        <p:spPr>
          <a:xfrm>
            <a:off x="4614146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recorder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F773FC8-943F-42E4-BCD9-5A5F9AD9FF40}"/>
              </a:ext>
            </a:extLst>
          </p:cNvPr>
          <p:cNvSpPr/>
          <p:nvPr/>
        </p:nvSpPr>
        <p:spPr>
          <a:xfrm>
            <a:off x="6541371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candle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75BE5-B346-4905-96AF-C1D97553E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07466">
            <a:off x="4862682" y="4181028"/>
            <a:ext cx="1628647" cy="16151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114E95-46B5-4DA4-8771-0B87A8F0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686920" y="4504061"/>
            <a:ext cx="2035709" cy="969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B1BF81-D357-49A1-9430-1CD07128CC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3183" y="4248048"/>
            <a:ext cx="1512992" cy="1481129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40DFB4-91B7-41BE-A3A5-A8B28C592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739" y="3961920"/>
            <a:ext cx="703642" cy="19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Solve the puzzle below by finding the correct noun.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832339" y="1360927"/>
            <a:ext cx="7230236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Something you use to write with.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CD2F2-B479-4ED7-9CF6-01250B4D6035}"/>
              </a:ext>
            </a:extLst>
          </p:cNvPr>
          <p:cNvSpPr txBox="1"/>
          <p:nvPr/>
        </p:nvSpPr>
        <p:spPr>
          <a:xfrm>
            <a:off x="2286000" y="25666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" pitchFamily="2" charset="0"/>
              </a:rPr>
              <a:t>Choose the correct noun.</a:t>
            </a:r>
          </a:p>
        </p:txBody>
      </p:sp>
      <p:sp>
        <p:nvSpPr>
          <p:cNvPr id="9" name="1">
            <a:extLst>
              <a:ext uri="{FF2B5EF4-FFF2-40B4-BE49-F238E27FC236}">
                <a16:creationId xmlns:a16="http://schemas.microsoft.com/office/drawing/2014/main" id="{17DEB39C-B88A-458E-8CAE-FA4709533670}"/>
              </a:ext>
            </a:extLst>
          </p:cNvPr>
          <p:cNvSpPr/>
          <p:nvPr/>
        </p:nvSpPr>
        <p:spPr>
          <a:xfrm>
            <a:off x="2686920" y="3081337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strawberry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0" name="2">
            <a:extLst>
              <a:ext uri="{FF2B5EF4-FFF2-40B4-BE49-F238E27FC236}">
                <a16:creationId xmlns:a16="http://schemas.microsoft.com/office/drawing/2014/main" id="{2B4EB521-C5D1-4E64-8B7F-B75891D1A03E}"/>
              </a:ext>
            </a:extLst>
          </p:cNvPr>
          <p:cNvSpPr/>
          <p:nvPr/>
        </p:nvSpPr>
        <p:spPr>
          <a:xfrm>
            <a:off x="759694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scooter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AE7F9CCE-EADE-412A-9854-E414064CB1A2}"/>
              </a:ext>
            </a:extLst>
          </p:cNvPr>
          <p:cNvSpPr/>
          <p:nvPr/>
        </p:nvSpPr>
        <p:spPr>
          <a:xfrm>
            <a:off x="4614146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book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12" name="4">
            <a:extLst>
              <a:ext uri="{FF2B5EF4-FFF2-40B4-BE49-F238E27FC236}">
                <a16:creationId xmlns:a16="http://schemas.microsoft.com/office/drawing/2014/main" id="{0F773FC8-943F-42E4-BCD9-5A5F9AD9FF40}"/>
              </a:ext>
            </a:extLst>
          </p:cNvPr>
          <p:cNvSpPr/>
          <p:nvPr/>
        </p:nvSpPr>
        <p:spPr>
          <a:xfrm>
            <a:off x="6541371" y="3082925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pencil</a:t>
            </a:r>
            <a:endParaRPr lang="en-GB" sz="1600" b="1" dirty="0">
              <a:solidFill>
                <a:schemeClr val="bg1"/>
              </a:solidFill>
              <a:latin typeface="Twinkl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B75BE5-B346-4905-96AF-C1D97553E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90" y="4517050"/>
            <a:ext cx="1628647" cy="1073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114E95-46B5-4DA4-8771-0B87A8F02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873110" y="4378906"/>
            <a:ext cx="1532637" cy="1350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B1BF81-D357-49A1-9430-1CD07128CC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71" b="-2453"/>
          <a:stretch/>
        </p:blipFill>
        <p:spPr>
          <a:xfrm flipH="1">
            <a:off x="903183" y="3776662"/>
            <a:ext cx="1512992" cy="23161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40DFB4-91B7-41BE-A3A5-A8B28C592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7278" y="4122892"/>
            <a:ext cx="1404630" cy="17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47799-B723-4D92-BED6-0022DE3BA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13" y="765175"/>
            <a:ext cx="2183958" cy="537314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CEF807A-A350-47B3-949B-420E252C69B3}"/>
              </a:ext>
            </a:extLst>
          </p:cNvPr>
          <p:cNvSpPr/>
          <p:nvPr/>
        </p:nvSpPr>
        <p:spPr>
          <a:xfrm>
            <a:off x="1493241" y="1635853"/>
            <a:ext cx="4227226" cy="2869035"/>
          </a:xfrm>
          <a:prstGeom prst="wedgeEllipseCallout">
            <a:avLst>
              <a:gd name="adj1" fmla="val 58944"/>
              <a:gd name="adj2" fmla="val -50849"/>
            </a:avLst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88000" rtlCol="0" anchor="ctr"/>
          <a:lstStyle/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Hi my name is Nnamdi Noun and I like naming things. My job is to make sure people, places and animals have a name. </a:t>
            </a:r>
            <a:endParaRPr lang="en-GB" sz="2000" b="1" dirty="0">
              <a:solidFill>
                <a:schemeClr val="bg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47799-B723-4D92-BED6-0022DE3BA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13" y="765175"/>
            <a:ext cx="2183958" cy="537314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3C6223C-2130-4ED6-A48F-5BD9C102580C}"/>
              </a:ext>
            </a:extLst>
          </p:cNvPr>
          <p:cNvSpPr/>
          <p:nvPr/>
        </p:nvSpPr>
        <p:spPr>
          <a:xfrm>
            <a:off x="1493241" y="1635852"/>
            <a:ext cx="4227226" cy="2869035"/>
          </a:xfrm>
          <a:prstGeom prst="wedgeEllipseCallout">
            <a:avLst>
              <a:gd name="adj1" fmla="val 58944"/>
              <a:gd name="adj2" fmla="val -50849"/>
            </a:avLst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ctr"/>
          <a:lstStyle/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inkl" pitchFamily="2" charset="0"/>
                <a:cs typeface="Arial" panose="020B0604020202020204" pitchFamily="34" charset="0"/>
              </a:rPr>
              <a:t>A noun is a naming word. It can name a person, place or thing.</a:t>
            </a:r>
          </a:p>
        </p:txBody>
      </p:sp>
    </p:spTree>
    <p:extLst>
      <p:ext uri="{BB962C8B-B14F-4D97-AF65-F5344CB8AC3E}">
        <p14:creationId xmlns:p14="http://schemas.microsoft.com/office/powerpoint/2010/main" val="32887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343D4A1-39DA-4571-AC08-2D36CB77F403}"/>
              </a:ext>
            </a:extLst>
          </p:cNvPr>
          <p:cNvGrpSpPr/>
          <p:nvPr/>
        </p:nvGrpSpPr>
        <p:grpSpPr>
          <a:xfrm>
            <a:off x="664408" y="1125011"/>
            <a:ext cx="5193206" cy="3754865"/>
            <a:chOff x="664408" y="1125011"/>
            <a:chExt cx="5193206" cy="3754865"/>
          </a:xfrm>
        </p:grpSpPr>
        <p:pic>
          <p:nvPicPr>
            <p:cNvPr id="14" name="Picture 13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E8AB31C0-6329-46C9-BA77-9C4B6FFA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64408" y="1125011"/>
              <a:ext cx="2231151" cy="3754865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13ABCA-C148-4457-98CD-1E3BBD8A28D3}"/>
                </a:ext>
              </a:extLst>
            </p:cNvPr>
            <p:cNvSpPr/>
            <p:nvPr/>
          </p:nvSpPr>
          <p:spPr>
            <a:xfrm>
              <a:off x="3286386" y="2288168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footballer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45278E-35CC-4AA6-9FED-7C9AABFD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of a Person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CC07C2-7A97-4BF8-8819-EF71CD541F5F}"/>
              </a:ext>
            </a:extLst>
          </p:cNvPr>
          <p:cNvGrpSpPr/>
          <p:nvPr/>
        </p:nvGrpSpPr>
        <p:grpSpPr>
          <a:xfrm>
            <a:off x="1474857" y="2287097"/>
            <a:ext cx="4382757" cy="3921853"/>
            <a:chOff x="1474857" y="2287097"/>
            <a:chExt cx="4382757" cy="3921853"/>
          </a:xfrm>
        </p:grpSpPr>
        <p:pic>
          <p:nvPicPr>
            <p:cNvPr id="16" name="Picture 15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64A81E65-8A74-443F-99F7-9C60A2D86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4857" y="2287097"/>
              <a:ext cx="2339105" cy="3921853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4AB89C7-54E3-4849-8595-A4DBFBE47879}"/>
                </a:ext>
              </a:extLst>
            </p:cNvPr>
            <p:cNvSpPr/>
            <p:nvPr/>
          </p:nvSpPr>
          <p:spPr>
            <a:xfrm>
              <a:off x="3286386" y="3103135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doctor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6FFDBD-E4EA-48AD-82CB-0AEBF12FC551}"/>
              </a:ext>
            </a:extLst>
          </p:cNvPr>
          <p:cNvGrpSpPr/>
          <p:nvPr/>
        </p:nvGrpSpPr>
        <p:grpSpPr>
          <a:xfrm>
            <a:off x="668986" y="1473201"/>
            <a:ext cx="5188628" cy="4873141"/>
            <a:chOff x="668986" y="1473201"/>
            <a:chExt cx="5188628" cy="48731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9EB5BDE-A474-4627-BE9B-1912AAE41ED8}"/>
                </a:ext>
              </a:extLst>
            </p:cNvPr>
            <p:cNvSpPr/>
            <p:nvPr/>
          </p:nvSpPr>
          <p:spPr>
            <a:xfrm>
              <a:off x="3286386" y="1473201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Faith</a:t>
              </a:r>
            </a:p>
          </p:txBody>
        </p:sp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A4517C2-BF73-43FD-BBFC-59228784D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986" y="2917342"/>
              <a:ext cx="1501639" cy="3429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669CCE-71F8-4DD7-8445-1B9611121C81}"/>
              </a:ext>
            </a:extLst>
          </p:cNvPr>
          <p:cNvGrpSpPr/>
          <p:nvPr/>
        </p:nvGrpSpPr>
        <p:grpSpPr>
          <a:xfrm>
            <a:off x="3286386" y="1322571"/>
            <a:ext cx="4905517" cy="3561127"/>
            <a:chOff x="3286386" y="1322571"/>
            <a:chExt cx="4905517" cy="35611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301C81F-C75C-4EF5-8B1D-D7C988708DEF}"/>
                </a:ext>
              </a:extLst>
            </p:cNvPr>
            <p:cNvSpPr/>
            <p:nvPr/>
          </p:nvSpPr>
          <p:spPr>
            <a:xfrm>
              <a:off x="3286386" y="3918102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teacher</a:t>
              </a:r>
            </a:p>
          </p:txBody>
        </p:sp>
        <p:pic>
          <p:nvPicPr>
            <p:cNvPr id="18" name="Picture 17" descr="A person in a suit&#10;&#10;Description automatically generated with low confidence">
              <a:extLst>
                <a:ext uri="{FF2B5EF4-FFF2-40B4-BE49-F238E27FC236}">
                  <a16:creationId xmlns:a16="http://schemas.microsoft.com/office/drawing/2014/main" id="{E6BAD5DB-36C2-4ADA-ACB7-7B657117B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5402" y="1322571"/>
              <a:ext cx="2086501" cy="356112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FD70C1-4EAC-4BC0-8FA1-E1989F2FC4CA}"/>
              </a:ext>
            </a:extLst>
          </p:cNvPr>
          <p:cNvGrpSpPr/>
          <p:nvPr/>
        </p:nvGrpSpPr>
        <p:grpSpPr>
          <a:xfrm>
            <a:off x="3286386" y="2457252"/>
            <a:ext cx="5387184" cy="3921853"/>
            <a:chOff x="3286386" y="2457252"/>
            <a:chExt cx="5387184" cy="392185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7922AA-59AE-48D8-818D-6ECF94B990EB}"/>
                </a:ext>
              </a:extLst>
            </p:cNvPr>
            <p:cNvSpPr/>
            <p:nvPr/>
          </p:nvSpPr>
          <p:spPr>
            <a:xfrm>
              <a:off x="3286386" y="5548034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popstar</a:t>
              </a:r>
            </a:p>
          </p:txBody>
        </p:sp>
        <p:pic>
          <p:nvPicPr>
            <p:cNvPr id="22" name="Picture 21" descr="A picture containing doll&#10;&#10;Description automatically generated">
              <a:extLst>
                <a:ext uri="{FF2B5EF4-FFF2-40B4-BE49-F238E27FC236}">
                  <a16:creationId xmlns:a16="http://schemas.microsoft.com/office/drawing/2014/main" id="{CF773673-61B3-494C-8AF8-71D9C46D4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73374" y="2457252"/>
              <a:ext cx="1700196" cy="392185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8DA332-CD96-4D34-8FA7-43533905200D}"/>
              </a:ext>
            </a:extLst>
          </p:cNvPr>
          <p:cNvGrpSpPr/>
          <p:nvPr/>
        </p:nvGrpSpPr>
        <p:grpSpPr>
          <a:xfrm>
            <a:off x="3286386" y="3966941"/>
            <a:ext cx="3919790" cy="2317618"/>
            <a:chOff x="3286386" y="3966941"/>
            <a:chExt cx="3919790" cy="231761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CEB9C58-57A1-4B33-ABA1-8CB31D699DEE}"/>
                </a:ext>
              </a:extLst>
            </p:cNvPr>
            <p:cNvSpPr/>
            <p:nvPr/>
          </p:nvSpPr>
          <p:spPr>
            <a:xfrm>
              <a:off x="3286386" y="4733069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boy</a:t>
              </a:r>
            </a:p>
          </p:txBody>
        </p:sp>
        <p:pic>
          <p:nvPicPr>
            <p:cNvPr id="20" name="Picture 19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9A7CC85D-3E1B-4D76-99F1-E8D809B5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0282" y="3966941"/>
              <a:ext cx="1575894" cy="2317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4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10F03CF6-062C-4B38-9CEB-840409C87F14}"/>
              </a:ext>
            </a:extLst>
          </p:cNvPr>
          <p:cNvGrpSpPr/>
          <p:nvPr/>
        </p:nvGrpSpPr>
        <p:grpSpPr>
          <a:xfrm>
            <a:off x="808971" y="4090966"/>
            <a:ext cx="5048643" cy="2103204"/>
            <a:chOff x="808971" y="4090966"/>
            <a:chExt cx="5048643" cy="210320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7922AA-59AE-48D8-818D-6ECF94B990EB}"/>
                </a:ext>
              </a:extLst>
            </p:cNvPr>
            <p:cNvSpPr/>
            <p:nvPr/>
          </p:nvSpPr>
          <p:spPr>
            <a:xfrm>
              <a:off x="3286386" y="5548034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beach</a:t>
              </a:r>
            </a:p>
          </p:txBody>
        </p:sp>
        <p:pic>
          <p:nvPicPr>
            <p:cNvPr id="44" name="Picture 43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4D3250B2-E28F-45C3-971A-C3BA25EB4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971" y="4090966"/>
              <a:ext cx="2125639" cy="2103204"/>
            </a:xfrm>
            <a:prstGeom prst="flowChartConnector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45278E-35CC-4AA6-9FED-7C9AABFD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of a Place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A5CBF-83AC-4EED-BEBD-8BC9AFDE176B}"/>
              </a:ext>
            </a:extLst>
          </p:cNvPr>
          <p:cNvGrpSpPr/>
          <p:nvPr/>
        </p:nvGrpSpPr>
        <p:grpSpPr>
          <a:xfrm>
            <a:off x="776151" y="831016"/>
            <a:ext cx="5081463" cy="2086326"/>
            <a:chOff x="776151" y="831016"/>
            <a:chExt cx="5081463" cy="208632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9EB5BDE-A474-4627-BE9B-1912AAE41ED8}"/>
                </a:ext>
              </a:extLst>
            </p:cNvPr>
            <p:cNvSpPr/>
            <p:nvPr/>
          </p:nvSpPr>
          <p:spPr>
            <a:xfrm>
              <a:off x="3286386" y="1473201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school</a:t>
              </a:r>
            </a:p>
          </p:txBody>
        </p:sp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5D535C98-1717-4D68-BF24-DA338C4F3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220"/>
            <a:stretch/>
          </p:blipFill>
          <p:spPr>
            <a:xfrm>
              <a:off x="776151" y="831016"/>
              <a:ext cx="2191282" cy="2086326"/>
            </a:xfrm>
            <a:prstGeom prst="ellipse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D8E67E-5CFD-42F5-870E-32A62BC843B7}"/>
              </a:ext>
            </a:extLst>
          </p:cNvPr>
          <p:cNvGrpSpPr/>
          <p:nvPr/>
        </p:nvGrpSpPr>
        <p:grpSpPr>
          <a:xfrm>
            <a:off x="3286386" y="641861"/>
            <a:ext cx="4991165" cy="2275481"/>
            <a:chOff x="3286386" y="641861"/>
            <a:chExt cx="4991165" cy="227548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13ABCA-C148-4457-98CD-1E3BBD8A28D3}"/>
                </a:ext>
              </a:extLst>
            </p:cNvPr>
            <p:cNvSpPr/>
            <p:nvPr/>
          </p:nvSpPr>
          <p:spPr>
            <a:xfrm>
              <a:off x="3286386" y="2288168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London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F9A1949-CBA0-4D62-B88B-4AE3B546B2AE}"/>
                </a:ext>
              </a:extLst>
            </p:cNvPr>
            <p:cNvGrpSpPr/>
            <p:nvPr/>
          </p:nvGrpSpPr>
          <p:grpSpPr>
            <a:xfrm rot="1046113">
              <a:off x="6697622" y="641861"/>
              <a:ext cx="1579929" cy="1442755"/>
              <a:chOff x="5985523" y="1428448"/>
              <a:chExt cx="1579929" cy="144275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A50B773-C25E-4CD8-A3F9-33FCE6455721}"/>
                  </a:ext>
                </a:extLst>
              </p:cNvPr>
              <p:cNvGrpSpPr/>
              <p:nvPr/>
            </p:nvGrpSpPr>
            <p:grpSpPr>
              <a:xfrm>
                <a:off x="6176566" y="1473201"/>
                <a:ext cx="1259893" cy="1398002"/>
                <a:chOff x="6176566" y="1473201"/>
                <a:chExt cx="1259893" cy="1398002"/>
              </a:xfrm>
            </p:grpSpPr>
            <p:pic>
              <p:nvPicPr>
                <p:cNvPr id="15" name="Picture 14" descr="Shape&#10;&#10;Description automatically generated">
                  <a:extLst>
                    <a:ext uri="{FF2B5EF4-FFF2-40B4-BE49-F238E27FC236}">
                      <a16:creationId xmlns:a16="http://schemas.microsoft.com/office/drawing/2014/main" id="{FF9A9C7E-22C7-45EA-8863-F67D27BE18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6566" y="1473201"/>
                  <a:ext cx="1259893" cy="1398002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picture containing background pattern&#10;&#10;Description automatically generated">
                  <a:extLst>
                    <a:ext uri="{FF2B5EF4-FFF2-40B4-BE49-F238E27FC236}">
                      <a16:creationId xmlns:a16="http://schemas.microsoft.com/office/drawing/2014/main" id="{9EA32E1B-4C13-429D-8E6A-F664633956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05559" y="1590432"/>
                  <a:ext cx="992318" cy="995100"/>
                </a:xfrm>
                <a:prstGeom prst="rect">
                  <a:avLst/>
                </a:prstGeom>
              </p:spPr>
            </p:pic>
          </p:grpSp>
          <p:pic>
            <p:nvPicPr>
              <p:cNvPr id="30" name="Picture 29" descr="A white rectangular object on a black surface&#10;&#10;Description automatically generated with low confidence">
                <a:extLst>
                  <a:ext uri="{FF2B5EF4-FFF2-40B4-BE49-F238E27FC236}">
                    <a16:creationId xmlns:a16="http://schemas.microsoft.com/office/drawing/2014/main" id="{51281A52-CA95-4154-A8C6-6F7875C3CC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28686" y="1428448"/>
                <a:ext cx="1136766" cy="1267203"/>
              </a:xfrm>
              <a:prstGeom prst="rect">
                <a:avLst/>
              </a:prstGeom>
            </p:spPr>
          </p:pic>
          <p:pic>
            <p:nvPicPr>
              <p:cNvPr id="31" name="Picture 30" descr="A white rectangular object on a black surface&#10;&#10;Description automatically generated with low confidence">
                <a:extLst>
                  <a:ext uri="{FF2B5EF4-FFF2-40B4-BE49-F238E27FC236}">
                    <a16:creationId xmlns:a16="http://schemas.microsoft.com/office/drawing/2014/main" id="{E569A32B-D964-4389-BF3D-4F386B318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900000">
                <a:off x="5985523" y="1561670"/>
                <a:ext cx="1136766" cy="1267203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67D10A6-965C-47FC-AE11-AA340DACDC91}"/>
              </a:ext>
            </a:extLst>
          </p:cNvPr>
          <p:cNvGrpSpPr/>
          <p:nvPr/>
        </p:nvGrpSpPr>
        <p:grpSpPr>
          <a:xfrm>
            <a:off x="649808" y="2734216"/>
            <a:ext cx="5207806" cy="1728164"/>
            <a:chOff x="649808" y="2734216"/>
            <a:chExt cx="5207806" cy="172816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4AB89C7-54E3-4849-8595-A4DBFBE47879}"/>
                </a:ext>
              </a:extLst>
            </p:cNvPr>
            <p:cNvSpPr/>
            <p:nvPr/>
          </p:nvSpPr>
          <p:spPr>
            <a:xfrm>
              <a:off x="3286386" y="3103135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shop</a:t>
              </a:r>
            </a:p>
          </p:txBody>
        </p:sp>
        <p:pic>
          <p:nvPicPr>
            <p:cNvPr id="36" name="Picture 3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CA19664-C083-4017-BC3C-1B5CB0A76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2642">
              <a:off x="649808" y="2734216"/>
              <a:ext cx="2443963" cy="172816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5AF8C1-C8C4-4B33-8AAE-7B8F07FE0CC2}"/>
              </a:ext>
            </a:extLst>
          </p:cNvPr>
          <p:cNvGrpSpPr/>
          <p:nvPr/>
        </p:nvGrpSpPr>
        <p:grpSpPr>
          <a:xfrm>
            <a:off x="3286386" y="1677330"/>
            <a:ext cx="4854872" cy="2869946"/>
            <a:chOff x="3286386" y="1677330"/>
            <a:chExt cx="4854872" cy="28699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301C81F-C75C-4EF5-8B1D-D7C988708DEF}"/>
                </a:ext>
              </a:extLst>
            </p:cNvPr>
            <p:cNvSpPr/>
            <p:nvPr/>
          </p:nvSpPr>
          <p:spPr>
            <a:xfrm>
              <a:off x="3286386" y="3918102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church</a:t>
              </a:r>
            </a:p>
          </p:txBody>
        </p:sp>
        <p:pic>
          <p:nvPicPr>
            <p:cNvPr id="39" name="Picture 38" descr="A church with a steeple&#10;&#10;Description automatically generated with low confidence">
              <a:extLst>
                <a:ext uri="{FF2B5EF4-FFF2-40B4-BE49-F238E27FC236}">
                  <a16:creationId xmlns:a16="http://schemas.microsoft.com/office/drawing/2014/main" id="{376B192A-D691-4F08-9EBE-3DD614F20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5090" y="1677330"/>
              <a:ext cx="2296168" cy="231072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E83D61-7657-405E-993B-02340063C217}"/>
              </a:ext>
            </a:extLst>
          </p:cNvPr>
          <p:cNvGrpSpPr/>
          <p:nvPr/>
        </p:nvGrpSpPr>
        <p:grpSpPr>
          <a:xfrm>
            <a:off x="3286386" y="4035062"/>
            <a:ext cx="5122382" cy="2137934"/>
            <a:chOff x="3286386" y="4035062"/>
            <a:chExt cx="5122382" cy="213793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CEB9C58-57A1-4B33-ABA1-8CB31D699DEE}"/>
                </a:ext>
              </a:extLst>
            </p:cNvPr>
            <p:cNvSpPr/>
            <p:nvPr/>
          </p:nvSpPr>
          <p:spPr>
            <a:xfrm>
              <a:off x="3286386" y="4733069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swimming pool</a:t>
              </a:r>
            </a:p>
          </p:txBody>
        </p:sp>
        <p:pic>
          <p:nvPicPr>
            <p:cNvPr id="42" name="Picture 41" descr="Diagram&#10;&#10;Description automatically generated">
              <a:extLst>
                <a:ext uri="{FF2B5EF4-FFF2-40B4-BE49-F238E27FC236}">
                  <a16:creationId xmlns:a16="http://schemas.microsoft.com/office/drawing/2014/main" id="{AC12825F-E441-471D-B1BB-E2D2AEDC1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6925" y="4035062"/>
              <a:ext cx="2231843" cy="2137934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7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78E-35CC-4AA6-9FED-7C9AABFD8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GB" dirty="0">
                <a:solidFill>
                  <a:schemeClr val="tx1"/>
                </a:solidFill>
              </a:rPr>
              <a:t>Name of a Thing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7AED4B-98D3-4D68-841E-5EB97FA385B3}"/>
              </a:ext>
            </a:extLst>
          </p:cNvPr>
          <p:cNvGrpSpPr/>
          <p:nvPr/>
        </p:nvGrpSpPr>
        <p:grpSpPr>
          <a:xfrm>
            <a:off x="755650" y="1103193"/>
            <a:ext cx="5101964" cy="1470304"/>
            <a:chOff x="755650" y="1103193"/>
            <a:chExt cx="5101964" cy="147030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9EB5BDE-A474-4627-BE9B-1912AAE41ED8}"/>
                </a:ext>
              </a:extLst>
            </p:cNvPr>
            <p:cNvSpPr/>
            <p:nvPr/>
          </p:nvSpPr>
          <p:spPr>
            <a:xfrm>
              <a:off x="3286386" y="1473201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book</a:t>
              </a:r>
            </a:p>
          </p:txBody>
        </p:sp>
        <p:pic>
          <p:nvPicPr>
            <p:cNvPr id="12" name="Picture 11" descr="A close-up of a tire&#10;&#10;Description automatically generated with medium confidence">
              <a:extLst>
                <a:ext uri="{FF2B5EF4-FFF2-40B4-BE49-F238E27FC236}">
                  <a16:creationId xmlns:a16="http://schemas.microsoft.com/office/drawing/2014/main" id="{DB45D70E-9EC4-4588-A60E-DED2E29AD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650" y="1103193"/>
              <a:ext cx="2229651" cy="147030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F0B33E-F189-44CA-8EC0-2F55AA56FBFC}"/>
              </a:ext>
            </a:extLst>
          </p:cNvPr>
          <p:cNvGrpSpPr/>
          <p:nvPr/>
        </p:nvGrpSpPr>
        <p:grpSpPr>
          <a:xfrm>
            <a:off x="3286386" y="722755"/>
            <a:ext cx="4231297" cy="2476008"/>
            <a:chOff x="3286386" y="722755"/>
            <a:chExt cx="4231297" cy="2476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F13ABCA-C148-4457-98CD-1E3BBD8A28D3}"/>
                </a:ext>
              </a:extLst>
            </p:cNvPr>
            <p:cNvSpPr/>
            <p:nvPr/>
          </p:nvSpPr>
          <p:spPr>
            <a:xfrm>
              <a:off x="3286386" y="2288168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cat</a:t>
              </a:r>
            </a:p>
          </p:txBody>
        </p:sp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DF378E-417A-4B75-88C9-746D7C06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6642" y="722755"/>
              <a:ext cx="1791041" cy="247600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4E9E63-5731-4CF4-B750-9CC9CD5C803F}"/>
              </a:ext>
            </a:extLst>
          </p:cNvPr>
          <p:cNvGrpSpPr/>
          <p:nvPr/>
        </p:nvGrpSpPr>
        <p:grpSpPr>
          <a:xfrm>
            <a:off x="3286386" y="1456227"/>
            <a:ext cx="5546776" cy="2733023"/>
            <a:chOff x="3286386" y="1456227"/>
            <a:chExt cx="5546776" cy="273302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4AB89C7-54E3-4849-8595-A4DBFBE47879}"/>
                </a:ext>
              </a:extLst>
            </p:cNvPr>
            <p:cNvSpPr/>
            <p:nvPr/>
          </p:nvSpPr>
          <p:spPr>
            <a:xfrm>
              <a:off x="3286386" y="3103135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pencil</a:t>
              </a:r>
            </a:p>
          </p:txBody>
        </p:sp>
        <p:pic>
          <p:nvPicPr>
            <p:cNvPr id="20" name="Picture 1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6AC6DD8-E961-4052-BFE2-2FCDA2DA2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49412" flipH="1">
              <a:off x="6615999" y="1456227"/>
              <a:ext cx="2217163" cy="273302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BD03A7-496B-443D-8095-FC7BFE7389B3}"/>
              </a:ext>
            </a:extLst>
          </p:cNvPr>
          <p:cNvGrpSpPr/>
          <p:nvPr/>
        </p:nvGrpSpPr>
        <p:grpSpPr>
          <a:xfrm>
            <a:off x="510303" y="2557957"/>
            <a:ext cx="5347311" cy="2272988"/>
            <a:chOff x="510303" y="2557957"/>
            <a:chExt cx="5347311" cy="227298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301C81F-C75C-4EF5-8B1D-D7C988708DEF}"/>
                </a:ext>
              </a:extLst>
            </p:cNvPr>
            <p:cNvSpPr/>
            <p:nvPr/>
          </p:nvSpPr>
          <p:spPr>
            <a:xfrm>
              <a:off x="3286386" y="3918102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television</a:t>
              </a:r>
            </a:p>
          </p:txBody>
        </p:sp>
        <p:pic>
          <p:nvPicPr>
            <p:cNvPr id="24" name="Picture 23" descr="A picture containing text, monitor, kitchen appliance, microwave&#10;&#10;Description automatically generated">
              <a:extLst>
                <a:ext uri="{FF2B5EF4-FFF2-40B4-BE49-F238E27FC236}">
                  <a16:creationId xmlns:a16="http://schemas.microsoft.com/office/drawing/2014/main" id="{88D3DBA6-E28D-46FE-95DA-428062BEC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303" y="2557957"/>
              <a:ext cx="2136656" cy="227298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325523-D7D8-4535-B105-95F16A9B7A38}"/>
              </a:ext>
            </a:extLst>
          </p:cNvPr>
          <p:cNvGrpSpPr/>
          <p:nvPr/>
        </p:nvGrpSpPr>
        <p:grpSpPr>
          <a:xfrm>
            <a:off x="3286386" y="4353251"/>
            <a:ext cx="5014349" cy="1739574"/>
            <a:chOff x="3286386" y="4353251"/>
            <a:chExt cx="5014349" cy="173957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CEB9C58-57A1-4B33-ABA1-8CB31D699DEE}"/>
                </a:ext>
              </a:extLst>
            </p:cNvPr>
            <p:cNvSpPr/>
            <p:nvPr/>
          </p:nvSpPr>
          <p:spPr>
            <a:xfrm>
              <a:off x="3286386" y="4733069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ball</a:t>
              </a:r>
            </a:p>
          </p:txBody>
        </p: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B79AC50-79B5-477F-B19B-23F2A86D7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9694" y="4353251"/>
              <a:ext cx="1791041" cy="173957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AF65A7-C195-4E1B-81D1-4A8D42ACC5B3}"/>
              </a:ext>
            </a:extLst>
          </p:cNvPr>
          <p:cNvGrpSpPr/>
          <p:nvPr/>
        </p:nvGrpSpPr>
        <p:grpSpPr>
          <a:xfrm>
            <a:off x="1768143" y="3197795"/>
            <a:ext cx="4089471" cy="3125691"/>
            <a:chOff x="1768143" y="3197795"/>
            <a:chExt cx="4089471" cy="312569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57922AA-59AE-48D8-818D-6ECF94B990EB}"/>
                </a:ext>
              </a:extLst>
            </p:cNvPr>
            <p:cNvSpPr/>
            <p:nvPr/>
          </p:nvSpPr>
          <p:spPr>
            <a:xfrm>
              <a:off x="3286386" y="5548034"/>
              <a:ext cx="2571228" cy="629174"/>
            </a:xfrm>
            <a:prstGeom prst="roundRect">
              <a:avLst/>
            </a:prstGeom>
            <a:solidFill>
              <a:srgbClr val="E27B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chair</a:t>
              </a:r>
            </a:p>
          </p:txBody>
        </p:sp>
        <p:pic>
          <p:nvPicPr>
            <p:cNvPr id="33" name="Picture 32" descr="A picture containing seat, chair&#10;&#10;Description automatically generated">
              <a:extLst>
                <a:ext uri="{FF2B5EF4-FFF2-40B4-BE49-F238E27FC236}">
                  <a16:creationId xmlns:a16="http://schemas.microsoft.com/office/drawing/2014/main" id="{94A4E3B8-BE2C-4294-BD0E-7F052CF18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143" y="3197795"/>
              <a:ext cx="1869238" cy="3125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9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1367-D80E-468F-8A61-ACA5F0E7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  <a:latin typeface="Twinkl" pitchFamily="2" charset="0"/>
              </a:rPr>
              <a:t>Find the Nouns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9FBB9-25BF-4925-8D83-374C6D3D778C}"/>
              </a:ext>
            </a:extLst>
          </p:cNvPr>
          <p:cNvSpPr txBox="1"/>
          <p:nvPr/>
        </p:nvSpPr>
        <p:spPr>
          <a:xfrm>
            <a:off x="1906979" y="1288535"/>
            <a:ext cx="5320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  <a:latin typeface="Twinkl" pitchFamily="2" charset="0"/>
              </a:rPr>
              <a:t>Look at the words below. Which ones are nouns?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2FCB64C-CBEB-4C12-8D1C-BB08518C9E3B}"/>
              </a:ext>
            </a:extLst>
          </p:cNvPr>
          <p:cNvSpPr/>
          <p:nvPr/>
        </p:nvSpPr>
        <p:spPr>
          <a:xfrm>
            <a:off x="792163" y="1873250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candle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08103D36-DC6B-4413-9DFD-300F08B211CE}"/>
              </a:ext>
            </a:extLst>
          </p:cNvPr>
          <p:cNvSpPr/>
          <p:nvPr/>
        </p:nvSpPr>
        <p:spPr>
          <a:xfrm>
            <a:off x="2719388" y="1873250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pretty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1AE5D2EC-D1C5-4672-A81D-1C6A889E5340}"/>
              </a:ext>
            </a:extLst>
          </p:cNvPr>
          <p:cNvSpPr/>
          <p:nvPr/>
        </p:nvSpPr>
        <p:spPr>
          <a:xfrm>
            <a:off x="4646613" y="1873250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dancing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4FA53DA7-D8BF-4872-802C-641D48B5DDC3}"/>
              </a:ext>
            </a:extLst>
          </p:cNvPr>
          <p:cNvSpPr/>
          <p:nvPr/>
        </p:nvSpPr>
        <p:spPr>
          <a:xfrm>
            <a:off x="6573838" y="1873250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owl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259A6A0A-FEEB-4E40-ACE6-C10135E535FC}"/>
              </a:ext>
            </a:extLst>
          </p:cNvPr>
          <p:cNvSpPr/>
          <p:nvPr/>
        </p:nvSpPr>
        <p:spPr>
          <a:xfrm>
            <a:off x="792163" y="275113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bird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CDFAF2B3-FC71-4273-B2FF-ADB7520DA8F8}"/>
              </a:ext>
            </a:extLst>
          </p:cNvPr>
          <p:cNvSpPr/>
          <p:nvPr/>
        </p:nvSpPr>
        <p:spPr>
          <a:xfrm>
            <a:off x="2719388" y="275113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Joshua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3871CE82-CE33-4E99-8573-4074D9A42602}"/>
              </a:ext>
            </a:extLst>
          </p:cNvPr>
          <p:cNvSpPr/>
          <p:nvPr/>
        </p:nvSpPr>
        <p:spPr>
          <a:xfrm>
            <a:off x="4646613" y="275113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flying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C01BF42F-374D-40D2-AE69-452DE239674C}"/>
              </a:ext>
            </a:extLst>
          </p:cNvPr>
          <p:cNvSpPr/>
          <p:nvPr/>
        </p:nvSpPr>
        <p:spPr>
          <a:xfrm>
            <a:off x="6573838" y="275113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plane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A39DBA13-FFA6-43B1-B3DF-DEBBFE87B7A3}"/>
              </a:ext>
            </a:extLst>
          </p:cNvPr>
          <p:cNvSpPr/>
          <p:nvPr/>
        </p:nvSpPr>
        <p:spPr>
          <a:xfrm>
            <a:off x="792163" y="3629025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car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34499D1B-5BE4-4BEA-9F2C-EA743C6D0B3D}"/>
              </a:ext>
            </a:extLst>
          </p:cNvPr>
          <p:cNvSpPr/>
          <p:nvPr/>
        </p:nvSpPr>
        <p:spPr>
          <a:xfrm>
            <a:off x="2719388" y="3629025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tree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65972BF9-70CA-463D-BB6B-EA6F8737CF96}"/>
              </a:ext>
            </a:extLst>
          </p:cNvPr>
          <p:cNvSpPr/>
          <p:nvPr/>
        </p:nvSpPr>
        <p:spPr>
          <a:xfrm>
            <a:off x="4646613" y="3629025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brown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813BDE04-E39A-4400-BE2D-90DF2ED307D0}"/>
              </a:ext>
            </a:extLst>
          </p:cNvPr>
          <p:cNvSpPr/>
          <p:nvPr/>
        </p:nvSpPr>
        <p:spPr>
          <a:xfrm>
            <a:off x="6573838" y="3643313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crispy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AE93A986-2750-4DD1-8028-0059935F1229}"/>
              </a:ext>
            </a:extLst>
          </p:cNvPr>
          <p:cNvSpPr/>
          <p:nvPr/>
        </p:nvSpPr>
        <p:spPr>
          <a:xfrm>
            <a:off x="792163" y="4521200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tall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8" name="Rounded Rectangle 26">
            <a:extLst>
              <a:ext uri="{FF2B5EF4-FFF2-40B4-BE49-F238E27FC236}">
                <a16:creationId xmlns:a16="http://schemas.microsoft.com/office/drawing/2014/main" id="{7EC9A9B9-F72A-4529-91CF-4C60AF23A828}"/>
              </a:ext>
            </a:extLst>
          </p:cNvPr>
          <p:cNvSpPr/>
          <p:nvPr/>
        </p:nvSpPr>
        <p:spPr>
          <a:xfrm>
            <a:off x="2719388" y="4521200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trousers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9184EE65-547E-4166-BC18-D64372EADED4}"/>
              </a:ext>
            </a:extLst>
          </p:cNvPr>
          <p:cNvSpPr/>
          <p:nvPr/>
        </p:nvSpPr>
        <p:spPr>
          <a:xfrm>
            <a:off x="4646613" y="4521200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t-shirt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0" name="Rounded Rectangle 28">
            <a:extLst>
              <a:ext uri="{FF2B5EF4-FFF2-40B4-BE49-F238E27FC236}">
                <a16:creationId xmlns:a16="http://schemas.microsoft.com/office/drawing/2014/main" id="{37C8E37D-AC78-4613-9D7A-4500C06EF89C}"/>
              </a:ext>
            </a:extLst>
          </p:cNvPr>
          <p:cNvSpPr/>
          <p:nvPr/>
        </p:nvSpPr>
        <p:spPr>
          <a:xfrm>
            <a:off x="6573838" y="4521200"/>
            <a:ext cx="1760537" cy="693738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bed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2E1444E8-2722-41FB-8DF3-11BF1E929522}"/>
              </a:ext>
            </a:extLst>
          </p:cNvPr>
          <p:cNvSpPr/>
          <p:nvPr/>
        </p:nvSpPr>
        <p:spPr>
          <a:xfrm>
            <a:off x="792163" y="5397500"/>
            <a:ext cx="1760537" cy="695325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dog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id="{16BAED95-02E1-40BC-A23F-112764A1BB60}"/>
              </a:ext>
            </a:extLst>
          </p:cNvPr>
          <p:cNvSpPr/>
          <p:nvPr/>
        </p:nvSpPr>
        <p:spPr>
          <a:xfrm>
            <a:off x="2719388" y="539908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jacket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D0244C6C-C6E5-4D56-A405-21EC3F55DBEE}"/>
              </a:ext>
            </a:extLst>
          </p:cNvPr>
          <p:cNvSpPr/>
          <p:nvPr/>
        </p:nvSpPr>
        <p:spPr>
          <a:xfrm>
            <a:off x="4646613" y="539908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skipping rope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4E6149FB-AFBA-45A9-BE9B-80FEBD77CDF9}"/>
              </a:ext>
            </a:extLst>
          </p:cNvPr>
          <p:cNvSpPr/>
          <p:nvPr/>
        </p:nvSpPr>
        <p:spPr>
          <a:xfrm>
            <a:off x="6573838" y="5399088"/>
            <a:ext cx="1760537" cy="693737"/>
          </a:xfrm>
          <a:prstGeom prst="roundRect">
            <a:avLst/>
          </a:prstGeom>
          <a:solidFill>
            <a:srgbClr val="E27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1600" b="1" dirty="0">
                <a:solidFill>
                  <a:srgbClr val="FFFFFF"/>
                </a:solidFill>
                <a:latin typeface="Twinkl" pitchFamily="2" charset="0"/>
                <a:cs typeface="Arial" panose="020B0604020202020204" pitchFamily="34" charset="0"/>
              </a:rPr>
              <a:t>shiny</a:t>
            </a:r>
            <a:endParaRPr lang="en-GB" sz="1600" b="1" dirty="0">
              <a:solidFill>
                <a:srgbClr val="FFFFFF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find the noun in this sentence? Click for the answer.</a:t>
            </a:r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457198" y="136092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1"/>
                </a:solidFill>
              </a:rPr>
              <a:t>The </a:t>
            </a:r>
            <a:r>
              <a:rPr lang="en-GB" sz="4400" dirty="0">
                <a:solidFill>
                  <a:schemeClr val="bg1"/>
                </a:solidFill>
              </a:rPr>
              <a:t>dog</a:t>
            </a:r>
            <a:r>
              <a:rPr lang="en-GB" sz="4400" dirty="0">
                <a:solidFill>
                  <a:schemeClr val="tx1"/>
                </a:solidFill>
              </a:rPr>
              <a:t> is wet.</a:t>
            </a:r>
            <a:endParaRPr lang="en-GB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516D3-C2DF-458C-8324-2E4711E9A6D8}"/>
              </a:ext>
            </a:extLst>
          </p:cNvPr>
          <p:cNvSpPr txBox="1">
            <a:spLocks/>
          </p:cNvSpPr>
          <p:nvPr/>
        </p:nvSpPr>
        <p:spPr>
          <a:xfrm>
            <a:off x="3324718" y="1360927"/>
            <a:ext cx="17259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1"/>
                </a:solidFill>
              </a:rPr>
              <a:t>dog</a:t>
            </a:r>
            <a:endParaRPr lang="en-GB" sz="4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E80F35-CA4C-4567-A88C-93C1BF221C55}"/>
              </a:ext>
            </a:extLst>
          </p:cNvPr>
          <p:cNvGrpSpPr/>
          <p:nvPr/>
        </p:nvGrpSpPr>
        <p:grpSpPr>
          <a:xfrm>
            <a:off x="2461417" y="2824261"/>
            <a:ext cx="4216424" cy="3484464"/>
            <a:chOff x="2079180" y="2434694"/>
            <a:chExt cx="4698994" cy="4027639"/>
          </a:xfrm>
        </p:grpSpPr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28A3BA5A-5B6D-409B-8135-C5E10EC8A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9180" y="5423976"/>
              <a:ext cx="4547088" cy="1038357"/>
            </a:xfrm>
            <a:prstGeom prst="rect">
              <a:avLst/>
            </a:prstGeom>
          </p:spPr>
        </p:pic>
        <p:pic>
          <p:nvPicPr>
            <p:cNvPr id="5" name="Picture 4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59770A6E-0695-4D66-BA53-158338490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732" y="2434694"/>
              <a:ext cx="4108536" cy="3429000"/>
            </a:xfrm>
            <a:prstGeom prst="rect">
              <a:avLst/>
            </a:prstGeom>
          </p:spPr>
        </p:pic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E7805979-DB53-4C9C-9223-DFB2223D3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4299" y="3707015"/>
              <a:ext cx="228658" cy="365178"/>
            </a:xfrm>
            <a:prstGeom prst="rect">
              <a:avLst/>
            </a:prstGeom>
          </p:spPr>
        </p:pic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0BD6A546-BB75-42E4-8957-8ACD40EF0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7235" y="4874702"/>
              <a:ext cx="200611" cy="320386"/>
            </a:xfrm>
            <a:prstGeom prst="rect">
              <a:avLst/>
            </a:prstGeom>
          </p:spPr>
        </p:pic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4EC98918-5B80-4A2B-822C-06A4FF31C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718" y="4382907"/>
              <a:ext cx="228658" cy="365178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0E5D3996-370E-4441-A8C8-45681210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155" y="5195088"/>
              <a:ext cx="228658" cy="365178"/>
            </a:xfrm>
            <a:prstGeom prst="rect">
              <a:avLst/>
            </a:prstGeom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D16E14B7-039C-4279-8F53-DB40C8187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8395" y="5560266"/>
              <a:ext cx="228658" cy="365178"/>
            </a:xfrm>
            <a:prstGeom prst="rect">
              <a:avLst/>
            </a:prstGeom>
          </p:spPr>
        </p:pic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08F99B49-0C86-4F89-B6C3-170112BDA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828" y="3792267"/>
              <a:ext cx="228658" cy="365178"/>
            </a:xfrm>
            <a:prstGeom prst="rect">
              <a:avLst/>
            </a:prstGeom>
          </p:spPr>
        </p:pic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A4DFF3B6-C835-4E8F-843A-BF8E5831B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9516" y="3368012"/>
              <a:ext cx="228658" cy="365178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870FDEEE-199C-4659-9298-7C8419067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1941" y="5428600"/>
              <a:ext cx="228658" cy="36517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2B9412-15AB-44E4-B574-935C2BB4BA88}"/>
              </a:ext>
            </a:extLst>
          </p:cNvPr>
          <p:cNvSpPr txBox="1"/>
          <p:nvPr/>
        </p:nvSpPr>
        <p:spPr>
          <a:xfrm>
            <a:off x="3784219" y="2252624"/>
            <a:ext cx="15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Answer: dog</a:t>
            </a:r>
          </a:p>
        </p:txBody>
      </p:sp>
    </p:spTree>
    <p:extLst>
      <p:ext uri="{BB962C8B-B14F-4D97-AF65-F5344CB8AC3E}">
        <p14:creationId xmlns:p14="http://schemas.microsoft.com/office/powerpoint/2010/main" val="157454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7B3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7B3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8729-059D-49A2-8661-62B4C5DFF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Can you find the noun in this sentence? Click for the answer.</a:t>
            </a:r>
            <a:endParaRPr lang="en-GB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33FD1-55F0-4697-81E1-7D319F668404}"/>
              </a:ext>
            </a:extLst>
          </p:cNvPr>
          <p:cNvSpPr txBox="1">
            <a:spLocks/>
          </p:cNvSpPr>
          <p:nvPr/>
        </p:nvSpPr>
        <p:spPr>
          <a:xfrm>
            <a:off x="457198" y="136092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en-GB" sz="4400" dirty="0">
                <a:solidFill>
                  <a:schemeClr val="tx1"/>
                </a:solidFill>
              </a:rPr>
              <a:t>The </a:t>
            </a:r>
            <a:r>
              <a:rPr lang="en-GB" sz="4400" dirty="0">
                <a:solidFill>
                  <a:schemeClr val="bg1"/>
                </a:solidFill>
              </a:rPr>
              <a:t>trousers</a:t>
            </a:r>
            <a:r>
              <a:rPr lang="en-GB" sz="4400" dirty="0">
                <a:solidFill>
                  <a:schemeClr val="tx1"/>
                </a:solidFill>
              </a:rPr>
              <a:t> are blue.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516D3-C2DF-458C-8324-2E4711E9A6D8}"/>
              </a:ext>
            </a:extLst>
          </p:cNvPr>
          <p:cNvSpPr txBox="1">
            <a:spLocks/>
          </p:cNvSpPr>
          <p:nvPr/>
        </p:nvSpPr>
        <p:spPr>
          <a:xfrm>
            <a:off x="2565811" y="1360927"/>
            <a:ext cx="2708813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tx1"/>
                </a:solidFill>
              </a:rPr>
              <a:t>trousers</a:t>
            </a:r>
            <a:endParaRPr lang="en-GB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DCAFFE-AAF1-4B1F-B968-2EA37737336E}"/>
              </a:ext>
            </a:extLst>
          </p:cNvPr>
          <p:cNvSpPr txBox="1"/>
          <p:nvPr/>
        </p:nvSpPr>
        <p:spPr>
          <a:xfrm>
            <a:off x="3510516" y="2252624"/>
            <a:ext cx="212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Answer: trousers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985307-5649-4B1F-9A9C-72A58591D4C6}"/>
              </a:ext>
            </a:extLst>
          </p:cNvPr>
          <p:cNvGrpSpPr/>
          <p:nvPr/>
        </p:nvGrpSpPr>
        <p:grpSpPr>
          <a:xfrm>
            <a:off x="1901620" y="2648027"/>
            <a:ext cx="5692518" cy="3540265"/>
            <a:chOff x="1901620" y="2648027"/>
            <a:chExt cx="5692518" cy="35402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21CECA-C3F3-4B30-A963-A94AC4711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25390">
              <a:off x="5562238" y="2648027"/>
              <a:ext cx="2031900" cy="3540265"/>
            </a:xfrm>
            <a:prstGeom prst="rect">
              <a:avLst/>
            </a:prstGeom>
          </p:spPr>
        </p:pic>
        <p:pic>
          <p:nvPicPr>
            <p:cNvPr id="10" name="Picture 9" descr="A picture containing seat&#10;&#10;Description automatically generated">
              <a:extLst>
                <a:ext uri="{FF2B5EF4-FFF2-40B4-BE49-F238E27FC236}">
                  <a16:creationId xmlns:a16="http://schemas.microsoft.com/office/drawing/2014/main" id="{1030714E-0B1E-4900-A89E-4BFC6FFF9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074305">
              <a:off x="1901620" y="2784917"/>
              <a:ext cx="1660488" cy="3062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9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7B3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7B3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PowerPoint Templat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281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Twinkl</vt:lpstr>
      <vt:lpstr>Arial</vt:lpstr>
      <vt:lpstr>PowerPoint Template</vt:lpstr>
      <vt:lpstr>PowerPoint Presentation</vt:lpstr>
      <vt:lpstr>PowerPoint Presentation</vt:lpstr>
      <vt:lpstr>PowerPoint Presentation</vt:lpstr>
      <vt:lpstr>Name of a Person</vt:lpstr>
      <vt:lpstr>Name of a Place</vt:lpstr>
      <vt:lpstr>Name of a Thing</vt:lpstr>
      <vt:lpstr>Find the Nouns</vt:lpstr>
      <vt:lpstr>Can you find the noun in this sentence? Click for the answer.</vt:lpstr>
      <vt:lpstr>Can you find the noun in this sentence? Click for the answer.</vt:lpstr>
      <vt:lpstr>Can you find the noun in this sentence? Click for the answer.</vt:lpstr>
      <vt:lpstr>Solve the puzzle below by finding the correct noun.</vt:lpstr>
      <vt:lpstr>Solve the puzzle below by finding the correct noun.</vt:lpstr>
      <vt:lpstr>Solve the puzzle below by finding the correct noun.</vt:lpstr>
      <vt:lpstr>Solve the puzzle below by finding the correct noun.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Jacqui Ford</dc:creator>
  <cp:lastModifiedBy>daniella devita</cp:lastModifiedBy>
  <cp:revision>12</cp:revision>
  <dcterms:created xsi:type="dcterms:W3CDTF">2021-02-19T13:51:38Z</dcterms:created>
  <dcterms:modified xsi:type="dcterms:W3CDTF">2021-04-02T15:27:46Z</dcterms:modified>
</cp:coreProperties>
</file>