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772"/>
    <a:srgbClr val="C5ACD3"/>
    <a:srgbClr val="E8BCF2"/>
    <a:srgbClr val="7868AC"/>
    <a:srgbClr val="643C9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1074" y="4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DF12D69-4B44-48E3-9048-99B9083AEEAE}"/>
              </a:ext>
            </a:extLst>
          </p:cNvPr>
          <p:cNvSpPr/>
          <p:nvPr/>
        </p:nvSpPr>
        <p:spPr>
          <a:xfrm>
            <a:off x="1112181" y="765175"/>
            <a:ext cx="3682767" cy="1912690"/>
          </a:xfrm>
          <a:prstGeom prst="wedgeRoundRectCallout">
            <a:avLst>
              <a:gd name="adj1" fmla="val 70966"/>
              <a:gd name="adj2" fmla="val -12500"/>
              <a:gd name="adj3" fmla="val 16667"/>
            </a:avLst>
          </a:prstGeom>
          <a:solidFill>
            <a:srgbClr val="611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Hi, my name is Victoria Verb. </a:t>
            </a:r>
            <a:b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I love to move and am always busy doing different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Do you know what a verb is?</a:t>
            </a: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0BBED80-163E-4B48-9103-BF500393C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02" y="662730"/>
            <a:ext cx="4158847" cy="582544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B7BB00D-668B-479A-A540-5F1D25F71492}"/>
              </a:ext>
            </a:extLst>
          </p:cNvPr>
          <p:cNvSpPr/>
          <p:nvPr/>
        </p:nvSpPr>
        <p:spPr>
          <a:xfrm>
            <a:off x="1112181" y="2848064"/>
            <a:ext cx="3682767" cy="1332072"/>
          </a:xfrm>
          <a:prstGeom prst="wedgeRoundRectCallout">
            <a:avLst>
              <a:gd name="adj1" fmla="val 71650"/>
              <a:gd name="adj2" fmla="val -69135"/>
              <a:gd name="adj3" fmla="val 16667"/>
            </a:avLst>
          </a:prstGeom>
          <a:solidFill>
            <a:srgbClr val="611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Let’s look at some pictures </a:t>
            </a:r>
            <a:b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on the next few pages to try </a:t>
            </a:r>
            <a:b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sz="1800" b="1" dirty="0">
                <a:solidFill>
                  <a:schemeClr val="bg1"/>
                </a:solidFill>
                <a:latin typeface="Twinkl" pitchFamily="2" charset="0"/>
              </a:rPr>
              <a:t>to work it out.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7C168-7D34-48A3-8859-1DCBE5A469C5}"/>
              </a:ext>
            </a:extLst>
          </p:cNvPr>
          <p:cNvSpPr txBox="1"/>
          <p:nvPr/>
        </p:nvSpPr>
        <p:spPr>
          <a:xfrm>
            <a:off x="2776756" y="1247925"/>
            <a:ext cx="3565321" cy="646986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jump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3387-CC9D-49F2-BF17-28370AE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pic>
        <p:nvPicPr>
          <p:cNvPr id="4" name="Picture 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C425EF6B-F5AF-437E-AA04-01B1D5239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39" y="1915171"/>
            <a:ext cx="4483522" cy="48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 -0.09814 " pathEditMode="relative" rAng="0" ptsTypes="AA" p14:bounceEnd="6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 -0.0981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7C168-7D34-48A3-8859-1DCBE5A469C5}"/>
              </a:ext>
            </a:extLst>
          </p:cNvPr>
          <p:cNvSpPr txBox="1"/>
          <p:nvPr/>
        </p:nvSpPr>
        <p:spPr>
          <a:xfrm>
            <a:off x="2776756" y="1247925"/>
            <a:ext cx="3565321" cy="646986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clap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3387-CC9D-49F2-BF17-28370AE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EF6B-F5AF-437E-AA04-01B1D5239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474" y="2222684"/>
            <a:ext cx="4483522" cy="38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7C168-7D34-48A3-8859-1DCBE5A469C5}"/>
              </a:ext>
            </a:extLst>
          </p:cNvPr>
          <p:cNvSpPr txBox="1"/>
          <p:nvPr/>
        </p:nvSpPr>
        <p:spPr>
          <a:xfrm>
            <a:off x="2776756" y="1247925"/>
            <a:ext cx="3565321" cy="646986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3387-CC9D-49F2-BF17-28370AE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EF6B-F5AF-437E-AA04-01B1D5239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186" y="1894911"/>
            <a:ext cx="6361328" cy="44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7C168-7D34-48A3-8859-1DCBE5A469C5}"/>
              </a:ext>
            </a:extLst>
          </p:cNvPr>
          <p:cNvSpPr txBox="1"/>
          <p:nvPr/>
        </p:nvSpPr>
        <p:spPr>
          <a:xfrm>
            <a:off x="2776756" y="1247925"/>
            <a:ext cx="3565321" cy="646986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3387-CC9D-49F2-BF17-28370AE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F34FF-DE39-47B9-806E-ABC6BD05A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32" y="2223817"/>
            <a:ext cx="1985335" cy="40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7C168-7D34-48A3-8859-1DCBE5A469C5}"/>
              </a:ext>
            </a:extLst>
          </p:cNvPr>
          <p:cNvSpPr txBox="1"/>
          <p:nvPr/>
        </p:nvSpPr>
        <p:spPr>
          <a:xfrm>
            <a:off x="2776756" y="1247925"/>
            <a:ext cx="3565321" cy="646986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laugh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3387-CC9D-49F2-BF17-28370AE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F34FF-DE39-47B9-806E-ABC6BD05A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874" y="2569052"/>
            <a:ext cx="4692213" cy="35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9F3163-3C2A-4B1C-90CB-2804ADF0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What Is a Verb?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36E58D-F09F-45B0-AF87-CF8B831E6A69}"/>
              </a:ext>
            </a:extLst>
          </p:cNvPr>
          <p:cNvGrpSpPr/>
          <p:nvPr/>
        </p:nvGrpSpPr>
        <p:grpSpPr>
          <a:xfrm>
            <a:off x="755650" y="1348220"/>
            <a:ext cx="2269448" cy="2187429"/>
            <a:chOff x="755650" y="1233286"/>
            <a:chExt cx="2269448" cy="21874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00E0B8-EE00-4047-858C-B9E1A949E54F}"/>
                </a:ext>
              </a:extLst>
            </p:cNvPr>
            <p:cNvSpPr/>
            <p:nvPr/>
          </p:nvSpPr>
          <p:spPr>
            <a:xfrm>
              <a:off x="755650" y="1233286"/>
              <a:ext cx="2269448" cy="2187429"/>
            </a:xfrm>
            <a:prstGeom prst="roundRect">
              <a:avLst/>
            </a:prstGeom>
            <a:solidFill>
              <a:srgbClr val="C5A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picture containing doll, toy, vector graphics&#10;&#10;Description automatically generated">
              <a:extLst>
                <a:ext uri="{FF2B5EF4-FFF2-40B4-BE49-F238E27FC236}">
                  <a16:creationId xmlns:a16="http://schemas.microsoft.com/office/drawing/2014/main" id="{7A41852A-4912-4B70-8BA3-8C8307E2C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20" y="1493024"/>
              <a:ext cx="1663907" cy="178766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96285A-71A1-4D50-882F-5BC9C70857E7}"/>
              </a:ext>
            </a:extLst>
          </p:cNvPr>
          <p:cNvGrpSpPr/>
          <p:nvPr/>
        </p:nvGrpSpPr>
        <p:grpSpPr>
          <a:xfrm>
            <a:off x="3537114" y="1348220"/>
            <a:ext cx="2269448" cy="2187429"/>
            <a:chOff x="3537114" y="1233286"/>
            <a:chExt cx="2269448" cy="218742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6DFE425-AD50-4E53-AA72-D5CBE52FB5EC}"/>
                </a:ext>
              </a:extLst>
            </p:cNvPr>
            <p:cNvSpPr/>
            <p:nvPr/>
          </p:nvSpPr>
          <p:spPr>
            <a:xfrm>
              <a:off x="3537114" y="1233286"/>
              <a:ext cx="2269448" cy="2187429"/>
            </a:xfrm>
            <a:prstGeom prst="roundRect">
              <a:avLst/>
            </a:prstGeom>
            <a:solidFill>
              <a:srgbClr val="C5A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B83FFED-BABC-4CEA-AD46-698EC6AA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454" y="1612936"/>
              <a:ext cx="1843175" cy="159101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233252-2E5A-4A06-B6FF-578FE5DDE102}"/>
              </a:ext>
            </a:extLst>
          </p:cNvPr>
          <p:cNvGrpSpPr/>
          <p:nvPr/>
        </p:nvGrpSpPr>
        <p:grpSpPr>
          <a:xfrm>
            <a:off x="6108299" y="1348220"/>
            <a:ext cx="2277040" cy="2187429"/>
            <a:chOff x="6108299" y="1233286"/>
            <a:chExt cx="2277040" cy="21874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1EFB86-ED5A-4630-86D9-53D326DF8F56}"/>
                </a:ext>
              </a:extLst>
            </p:cNvPr>
            <p:cNvSpPr/>
            <p:nvPr/>
          </p:nvSpPr>
          <p:spPr>
            <a:xfrm>
              <a:off x="6115891" y="1233286"/>
              <a:ext cx="2269448" cy="2187429"/>
            </a:xfrm>
            <a:prstGeom prst="roundRect">
              <a:avLst/>
            </a:prstGeom>
            <a:solidFill>
              <a:srgbClr val="C5A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group of people wearing clothing&#10;&#10;Description automatically generated with low confidence">
              <a:extLst>
                <a:ext uri="{FF2B5EF4-FFF2-40B4-BE49-F238E27FC236}">
                  <a16:creationId xmlns:a16="http://schemas.microsoft.com/office/drawing/2014/main" id="{4B943DA5-0921-4084-9F38-5E54807E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299" y="1810585"/>
              <a:ext cx="2277040" cy="1610130"/>
            </a:xfrm>
            <a:prstGeom prst="round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31C5F2-5B01-493B-B6AC-A5D5E2C76054}"/>
              </a:ext>
            </a:extLst>
          </p:cNvPr>
          <p:cNvGrpSpPr/>
          <p:nvPr/>
        </p:nvGrpSpPr>
        <p:grpSpPr>
          <a:xfrm>
            <a:off x="755650" y="3728836"/>
            <a:ext cx="2269448" cy="2187429"/>
            <a:chOff x="755650" y="3728836"/>
            <a:chExt cx="2269448" cy="218742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179F859-7CAB-4B55-9686-977C7D136BA5}"/>
                </a:ext>
              </a:extLst>
            </p:cNvPr>
            <p:cNvSpPr/>
            <p:nvPr/>
          </p:nvSpPr>
          <p:spPr>
            <a:xfrm>
              <a:off x="755650" y="3728836"/>
              <a:ext cx="2269448" cy="2187429"/>
            </a:xfrm>
            <a:prstGeom prst="roundRect">
              <a:avLst/>
            </a:prstGeom>
            <a:solidFill>
              <a:srgbClr val="C5A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158D75-0883-45FD-BE39-1BA4A96F4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021" y="3828034"/>
              <a:ext cx="966703" cy="198903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C8A1B-16A4-4B6C-A6AB-0AF8F06A80EE}"/>
              </a:ext>
            </a:extLst>
          </p:cNvPr>
          <p:cNvGrpSpPr/>
          <p:nvPr/>
        </p:nvGrpSpPr>
        <p:grpSpPr>
          <a:xfrm>
            <a:off x="3537114" y="3728836"/>
            <a:ext cx="2269448" cy="2187429"/>
            <a:chOff x="3537114" y="3728836"/>
            <a:chExt cx="2269448" cy="218742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853AFE-7B64-4DEB-B737-6CAD129FD302}"/>
                </a:ext>
              </a:extLst>
            </p:cNvPr>
            <p:cNvSpPr/>
            <p:nvPr/>
          </p:nvSpPr>
          <p:spPr>
            <a:xfrm>
              <a:off x="3537114" y="3728836"/>
              <a:ext cx="2269448" cy="2187429"/>
            </a:xfrm>
            <a:prstGeom prst="roundRect">
              <a:avLst/>
            </a:prstGeom>
            <a:solidFill>
              <a:srgbClr val="C5A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9ECF85-A479-48E4-B9E1-C025BACB6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69" y="4175106"/>
              <a:ext cx="2072361" cy="1547972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B36BC0-911E-4003-926A-A3E5BCC4D0DD}"/>
              </a:ext>
            </a:extLst>
          </p:cNvPr>
          <p:cNvSpPr/>
          <p:nvPr/>
        </p:nvSpPr>
        <p:spPr>
          <a:xfrm>
            <a:off x="6118902" y="3728836"/>
            <a:ext cx="2269448" cy="2187429"/>
          </a:xfrm>
          <a:prstGeom prst="roundRect">
            <a:avLst/>
          </a:prstGeom>
          <a:noFill/>
          <a:ln w="38100">
            <a:solidFill>
              <a:srgbClr val="611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Verbs are </a:t>
            </a:r>
            <a:br>
              <a:rPr lang="en-GB" altLang="en-US" sz="1800" dirty="0">
                <a:solidFill>
                  <a:schemeClr val="tx1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action words.</a:t>
            </a:r>
            <a:br>
              <a:rPr lang="en-GB" altLang="en-US" sz="1800" dirty="0">
                <a:solidFill>
                  <a:schemeClr val="tx1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They describe what someone is doing.</a:t>
            </a:r>
          </a:p>
        </p:txBody>
      </p:sp>
    </p:spTree>
    <p:extLst>
      <p:ext uri="{BB962C8B-B14F-4D97-AF65-F5344CB8AC3E}">
        <p14:creationId xmlns:p14="http://schemas.microsoft.com/office/powerpoint/2010/main" val="41235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BBBF-B9FA-4F84-B5FC-871F8A0E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latin typeface="Twinkl" pitchFamily="2" charset="0"/>
              </a:rPr>
              <a:t>Find the Verbs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2212C-43F6-4416-AE83-7BF2D469E91E}"/>
              </a:ext>
            </a:extLst>
          </p:cNvPr>
          <p:cNvSpPr txBox="1"/>
          <p:nvPr/>
        </p:nvSpPr>
        <p:spPr>
          <a:xfrm>
            <a:off x="919130" y="1473201"/>
            <a:ext cx="3565321" cy="442674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Blossom </a:t>
            </a:r>
            <a:r>
              <a:rPr lang="en-GB" sz="2000" dirty="0">
                <a:latin typeface="Twinkl" pitchFamily="2" charset="0"/>
              </a:rPr>
              <a:t>painted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her picture</a:t>
            </a: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F87A1-6165-43A2-8C2C-D97751D8AE1A}"/>
              </a:ext>
            </a:extLst>
          </p:cNvPr>
          <p:cNvSpPr txBox="1"/>
          <p:nvPr/>
        </p:nvSpPr>
        <p:spPr>
          <a:xfrm>
            <a:off x="919130" y="2342392"/>
            <a:ext cx="3565321" cy="442674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Chioma</a:t>
            </a:r>
            <a:r>
              <a:rPr lang="en-GB" sz="2000" dirty="0">
                <a:latin typeface="Twinkl" pitchFamily="2" charset="0"/>
              </a:rPr>
              <a:t> brushed her hair.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818A7-F9AA-45A4-B413-BE172D0B5EF7}"/>
              </a:ext>
            </a:extLst>
          </p:cNvPr>
          <p:cNvSpPr txBox="1"/>
          <p:nvPr/>
        </p:nvSpPr>
        <p:spPr>
          <a:xfrm>
            <a:off x="919130" y="3211583"/>
            <a:ext cx="3565321" cy="783193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>
                <a:latin typeface="Twinkl" pitchFamily="2" charset="0"/>
              </a:rPr>
              <a:t>Aminu read his books in the library.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7CEA4-7DE7-40F9-90F7-79D61BC98C55}"/>
              </a:ext>
            </a:extLst>
          </p:cNvPr>
          <p:cNvSpPr txBox="1"/>
          <p:nvPr/>
        </p:nvSpPr>
        <p:spPr>
          <a:xfrm>
            <a:off x="919130" y="4421293"/>
            <a:ext cx="3565321" cy="783193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Ediye</a:t>
            </a:r>
            <a:r>
              <a:rPr lang="en-GB" sz="2000" dirty="0">
                <a:latin typeface="Twinkl" pitchFamily="2" charset="0"/>
              </a:rPr>
              <a:t> swam without arm bands.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16FBB-B6A7-4742-AC98-B18E5D269A57}"/>
              </a:ext>
            </a:extLst>
          </p:cNvPr>
          <p:cNvSpPr txBox="1"/>
          <p:nvPr/>
        </p:nvSpPr>
        <p:spPr>
          <a:xfrm>
            <a:off x="919130" y="5631003"/>
            <a:ext cx="3565321" cy="442674"/>
          </a:xfrm>
          <a:prstGeom prst="roundRect">
            <a:avLst/>
          </a:prstGeom>
          <a:noFill/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Sifon</a:t>
            </a:r>
            <a:r>
              <a:rPr lang="en-GB" sz="2000" dirty="0">
                <a:latin typeface="Twinkl" pitchFamily="2" charset="0"/>
              </a:rPr>
              <a:t> rode his bike to school.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0E9DF1C-DF50-4DBB-8FE2-5B602D344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83" y="1536264"/>
            <a:ext cx="3407059" cy="4537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1680D-DDEF-4D9C-B4D9-A20D037B039D}"/>
              </a:ext>
            </a:extLst>
          </p:cNvPr>
          <p:cNvSpPr txBox="1"/>
          <p:nvPr/>
        </p:nvSpPr>
        <p:spPr>
          <a:xfrm>
            <a:off x="919130" y="1473201"/>
            <a:ext cx="3565321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Blossom </a:t>
            </a:r>
            <a:r>
              <a:rPr lang="en-GB" sz="2000" b="1" dirty="0">
                <a:solidFill>
                  <a:srgbClr val="611772"/>
                </a:solidFill>
                <a:latin typeface="Twinkl" pitchFamily="2" charset="0"/>
              </a:rPr>
              <a:t>painted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her picture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8B6D0-51D6-4F64-A0DC-8F80CDF4BB08}"/>
              </a:ext>
            </a:extLst>
          </p:cNvPr>
          <p:cNvSpPr txBox="1"/>
          <p:nvPr/>
        </p:nvSpPr>
        <p:spPr>
          <a:xfrm>
            <a:off x="919129" y="2342392"/>
            <a:ext cx="3565321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Chioma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b="1" dirty="0">
                <a:solidFill>
                  <a:srgbClr val="611772"/>
                </a:solidFill>
                <a:latin typeface="Twinkl" pitchFamily="2" charset="0"/>
              </a:rPr>
              <a:t>brushed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her hair.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3592-45E4-40C2-A45A-0E93C000F356}"/>
              </a:ext>
            </a:extLst>
          </p:cNvPr>
          <p:cNvSpPr txBox="1"/>
          <p:nvPr/>
        </p:nvSpPr>
        <p:spPr>
          <a:xfrm>
            <a:off x="919128" y="3211583"/>
            <a:ext cx="3565321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Aminu</a:t>
            </a:r>
            <a:r>
              <a:rPr lang="en-GB" sz="2000" dirty="0">
                <a:solidFill>
                  <a:srgbClr val="611772"/>
                </a:solidFill>
                <a:latin typeface="Twinkl" pitchFamily="2" charset="0"/>
              </a:rPr>
              <a:t> </a:t>
            </a:r>
            <a:r>
              <a:rPr lang="en-GB" sz="2000" b="1" dirty="0">
                <a:solidFill>
                  <a:srgbClr val="611772"/>
                </a:solidFill>
                <a:latin typeface="Twinkl" pitchFamily="2" charset="0"/>
              </a:rPr>
              <a:t>read</a:t>
            </a:r>
            <a:r>
              <a:rPr lang="en-GB" sz="2000" dirty="0">
                <a:solidFill>
                  <a:srgbClr val="611772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his books in the library.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F8F1C-05B1-423C-9F94-EC51949639CE}"/>
              </a:ext>
            </a:extLst>
          </p:cNvPr>
          <p:cNvSpPr txBox="1"/>
          <p:nvPr/>
        </p:nvSpPr>
        <p:spPr>
          <a:xfrm>
            <a:off x="919127" y="4421293"/>
            <a:ext cx="3565321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Ediye</a:t>
            </a:r>
            <a:r>
              <a:rPr lang="en-GB" sz="2000" dirty="0">
                <a:solidFill>
                  <a:srgbClr val="611772"/>
                </a:solidFill>
                <a:latin typeface="Twinkl" pitchFamily="2" charset="0"/>
              </a:rPr>
              <a:t> </a:t>
            </a:r>
            <a:r>
              <a:rPr lang="en-GB" sz="2000" b="1" dirty="0">
                <a:solidFill>
                  <a:srgbClr val="611772"/>
                </a:solidFill>
                <a:latin typeface="Twinkl" pitchFamily="2" charset="0"/>
              </a:rPr>
              <a:t>swam</a:t>
            </a:r>
            <a:r>
              <a:rPr lang="en-GB" sz="2000" dirty="0">
                <a:solidFill>
                  <a:srgbClr val="611772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without arm bands.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A2A7F-8661-4447-BD65-8A4E3272B734}"/>
              </a:ext>
            </a:extLst>
          </p:cNvPr>
          <p:cNvSpPr txBox="1"/>
          <p:nvPr/>
        </p:nvSpPr>
        <p:spPr>
          <a:xfrm>
            <a:off x="919126" y="5631003"/>
            <a:ext cx="3565321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1177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err="1"/>
              <a:t>Sifon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b="1" dirty="0">
                <a:solidFill>
                  <a:srgbClr val="611772"/>
                </a:solidFill>
                <a:latin typeface="Twinkl" pitchFamily="2" charset="0"/>
              </a:rPr>
              <a:t>rode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bike to school.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F5321-4B90-414B-8EBD-9F5D1AF44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8" y="1975912"/>
            <a:ext cx="3057483" cy="2906175"/>
          </a:xfrm>
          <a:prstGeom prst="rect">
            <a:avLst/>
          </a:prstGeom>
        </p:spPr>
      </p:pic>
      <p:pic>
        <p:nvPicPr>
          <p:cNvPr id="18" name="Picture 17" descr="A picture containing text, person, doll, toy&#10;&#10;Description automatically generated">
            <a:extLst>
              <a:ext uri="{FF2B5EF4-FFF2-40B4-BE49-F238E27FC236}">
                <a16:creationId xmlns:a16="http://schemas.microsoft.com/office/drawing/2014/main" id="{D0CBCE06-9B86-4654-A48D-A365BF42F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27" y="1337552"/>
            <a:ext cx="2822944" cy="418289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964DB700-1E86-400E-91EC-CC14E605D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4" y="2353534"/>
            <a:ext cx="3946349" cy="2692623"/>
          </a:xfrm>
          <a:prstGeom prst="rect">
            <a:avLst/>
          </a:prstGeom>
        </p:spPr>
      </p:pic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CE314F0-8DA4-4DE8-B5CE-263AE3806D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49" y="1536970"/>
            <a:ext cx="3028866" cy="37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160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PowerPoint Template</vt:lpstr>
      <vt:lpstr>PowerPoint Presentation</vt:lpstr>
      <vt:lpstr>PowerPoint Presentation</vt:lpstr>
      <vt:lpstr>What Is a Verb?</vt:lpstr>
      <vt:lpstr>What Is a Verb?</vt:lpstr>
      <vt:lpstr>What Is a Verb?</vt:lpstr>
      <vt:lpstr>What Is a Verb?</vt:lpstr>
      <vt:lpstr>What Is a Verb?</vt:lpstr>
      <vt:lpstr>What Is a Verb?</vt:lpstr>
      <vt:lpstr>Find the Verbs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daniella devita</cp:lastModifiedBy>
  <cp:revision>7</cp:revision>
  <dcterms:created xsi:type="dcterms:W3CDTF">2021-02-19T13:51:38Z</dcterms:created>
  <dcterms:modified xsi:type="dcterms:W3CDTF">2021-04-05T13:47:25Z</dcterms:modified>
</cp:coreProperties>
</file>