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68" r:id="rId4"/>
    <p:sldId id="283" r:id="rId5"/>
    <p:sldId id="284" r:id="rId6"/>
    <p:sldId id="285" r:id="rId7"/>
    <p:sldId id="286" r:id="rId8"/>
    <p:sldId id="287" r:id="rId9"/>
    <p:sldId id="288" r:id="rId10"/>
    <p:sldId id="272" r:id="rId11"/>
    <p:sldId id="273" r:id="rId12"/>
    <p:sldId id="274" r:id="rId13"/>
    <p:sldId id="275" r:id="rId14"/>
    <p:sldId id="279" r:id="rId15"/>
    <p:sldId id="289" r:id="rId16"/>
    <p:sldId id="282" r:id="rId17"/>
    <p:sldId id="267" r:id="rId18"/>
  </p:sldIdLst>
  <p:sldSz cx="9144000" cy="6858000" type="screen4x3"/>
  <p:notesSz cx="6858000" cy="9144000"/>
  <p:embeddedFontLst>
    <p:embeddedFont>
      <p:font typeface="Twinkl" pitchFamily="2" charset="0"/>
      <p:regular r:id="rId21"/>
      <p:bold r:id="rId22"/>
    </p:embeddedFont>
    <p:embeddedFont>
      <p:font typeface="Calibri" panose="020F0502020204030204" pitchFamily="34" charset="0"/>
      <p:regular r:id="rId23"/>
      <p:bold r:id="rId24"/>
      <p:italic r:id="rId25"/>
      <p:boldItalic r:id="rId26"/>
    </p:embeddedFont>
    <p:embeddedFont>
      <p:font typeface="Twinkl SemiBold" pitchFamily="2" charset="0"/>
      <p:bold r:id="rId27"/>
    </p:embeddedFont>
    <p:embeddedFont>
      <p:font typeface="Sassoon Infant Rg" panose="02000503030000020003" charset="0"/>
      <p:regular r:id="rId28"/>
      <p:bold r:id="rId29"/>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397" userDrawn="1">
          <p15:clr>
            <a:srgbClr val="A4A3A4"/>
          </p15:clr>
        </p15:guide>
        <p15:guide id="6" orient="horz" pos="346">
          <p15:clr>
            <a:srgbClr val="A4A3A4"/>
          </p15:clr>
        </p15:guide>
        <p15:guide id="7" pos="453" userDrawn="1">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BDBE"/>
    <a:srgbClr val="E8594A"/>
    <a:srgbClr val="676767"/>
    <a:srgbClr val="F15A24"/>
    <a:srgbClr val="DE1E5A"/>
    <a:srgbClr val="18A0DB"/>
    <a:srgbClr val="BC0105"/>
    <a:srgbClr val="4DB1E3"/>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snapToGrid="0" showGuides="1">
      <p:cViewPr>
        <p:scale>
          <a:sx n="100" d="100"/>
          <a:sy n="100" d="100"/>
        </p:scale>
        <p:origin x="2064" y="324"/>
      </p:cViewPr>
      <p:guideLst>
        <p:guide orient="horz" pos="2160"/>
        <p:guide pos="2880"/>
        <p:guide pos="340"/>
        <p:guide orient="horz" pos="3974"/>
        <p:guide pos="5397"/>
        <p:guide orient="horz" pos="346"/>
        <p:guide pos="453"/>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7B8AD4E-90F1-4254-A57F-7C0553AC60B4}" type="datetimeFigureOut">
              <a:rPr lang="en-GB"/>
              <a:pPr>
                <a:defRPr/>
              </a:pPr>
              <a:t>18/12/2018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F60417FA-1E31-4F63-B4D1-C294DBDCEAAE}"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3DBCCD3-416B-4BB0-A695-9EF2ACEB54B4}" type="datetimeFigureOut">
              <a:rPr lang="en-GB"/>
              <a:pPr>
                <a:defRPr/>
              </a:pPr>
              <a:t>18/12/2018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2D4AB03-9DE7-4F1E-962E-5291AFD7E233}"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363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44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6247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1616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8814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slide" Target="slide12.xml"/><Relationship Id="rId1" Type="http://schemas.openxmlformats.org/officeDocument/2006/relationships/slideLayout" Target="../slideLayouts/slideLayout3.xml"/><Relationship Id="rId6" Type="http://schemas.openxmlformats.org/officeDocument/2006/relationships/slide" Target="slide11.xml"/><Relationship Id="rId5" Type="http://schemas.openxmlformats.org/officeDocument/2006/relationships/image" Target="../media/image16.png"/><Relationship Id="rId4" Type="http://schemas.openxmlformats.org/officeDocument/2006/relationships/slide" Target="slide13.xml"/><Relationship Id="rId9" Type="http://schemas.openxmlformats.org/officeDocument/2006/relationships/slide" Target="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12.xml"/><Relationship Id="rId1" Type="http://schemas.openxmlformats.org/officeDocument/2006/relationships/slideLayout" Target="../slideLayouts/slideLayout3.xml"/><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1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slide" Target="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8.xml"/><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9.png"/><Relationship Id="rId2" Type="http://schemas.openxmlformats.org/officeDocument/2006/relationships/slide" Target="slide10.xml"/><Relationship Id="rId16"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slide" Target="slide7.xml"/><Relationship Id="rId5" Type="http://schemas.openxmlformats.org/officeDocument/2006/relationships/slide" Target="slide4.xml"/><Relationship Id="rId15" Type="http://schemas.openxmlformats.org/officeDocument/2006/relationships/slide" Target="slide9.xm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slide" Target="slide6.xml"/><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b="41179"/>
          <a:stretch/>
        </p:blipFill>
        <p:spPr>
          <a:xfrm>
            <a:off x="2831789" y="1971674"/>
            <a:ext cx="3099111" cy="3562351"/>
          </a:xfrm>
          <a:prstGeom prst="rect">
            <a:avLst/>
          </a:prstGeom>
        </p:spPr>
      </p:pic>
      <p:pic>
        <p:nvPicPr>
          <p:cNvPr id="3" name="Picture 2">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b="41179"/>
          <a:stretch/>
        </p:blipFill>
        <p:spPr>
          <a:xfrm>
            <a:off x="6158407" y="1971674"/>
            <a:ext cx="2002436" cy="3562352"/>
          </a:xfrm>
          <a:prstGeom prst="rect">
            <a:avLst/>
          </a:prstGeom>
        </p:spPr>
      </p:pic>
      <p:pic>
        <p:nvPicPr>
          <p:cNvPr id="2" name="Picture 1">
            <a:hlinkClick r:id="rId6" action="ppaction://hlinksldjump"/>
          </p:cNvPr>
          <p:cNvPicPr>
            <a:picLocks noChangeAspect="1"/>
          </p:cNvPicPr>
          <p:nvPr/>
        </p:nvPicPr>
        <p:blipFill rotWithShape="1">
          <a:blip r:embed="rId7">
            <a:extLst>
              <a:ext uri="{28A0092B-C50C-407E-A947-70E740481C1C}">
                <a14:useLocalDpi xmlns:a14="http://schemas.microsoft.com/office/drawing/2010/main" val="0"/>
              </a:ext>
            </a:extLst>
          </a:blip>
          <a:srcRect b="41873"/>
          <a:stretch/>
        </p:blipFill>
        <p:spPr>
          <a:xfrm>
            <a:off x="1292388" y="1971674"/>
            <a:ext cx="1383973" cy="3562352"/>
          </a:xfrm>
          <a:prstGeom prst="rect">
            <a:avLst/>
          </a:prstGeom>
        </p:spPr>
      </p:pic>
      <p:sp>
        <p:nvSpPr>
          <p:cNvPr id="14338" name="Title 20"/>
          <p:cNvSpPr>
            <a:spLocks noGrp="1"/>
          </p:cNvSpPr>
          <p:nvPr>
            <p:ph type="title"/>
          </p:nvPr>
        </p:nvSpPr>
        <p:spPr>
          <a:xfrm>
            <a:off x="457200" y="209550"/>
            <a:ext cx="8220075" cy="993775"/>
          </a:xfrm>
        </p:spPr>
        <p:txBody>
          <a:bodyPr/>
          <a:lstStyle/>
          <a:p>
            <a:pPr eaLnBrk="1" hangingPunct="1"/>
            <a:r>
              <a:rPr lang="en-GB" altLang="en-US" sz="3200" dirty="0"/>
              <a:t>People Who Help Us at the Dentist</a:t>
            </a:r>
          </a:p>
        </p:txBody>
      </p:sp>
      <p:sp>
        <p:nvSpPr>
          <p:cNvPr id="14" name="Oval 13">
            <a:hlinkClick r:id="rId8" action="ppaction://hlinksldjump"/>
          </p:cNvPr>
          <p:cNvSpPr/>
          <p:nvPr/>
        </p:nvSpPr>
        <p:spPr>
          <a:xfrm>
            <a:off x="8132763" y="5856288"/>
            <a:ext cx="471487" cy="473075"/>
          </a:xfrm>
          <a:prstGeom prst="ellipse">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 name="Right Arrow 14">
            <a:hlinkClick r:id="rId9" action="ppaction://hlinksldjump"/>
          </p:cNvPr>
          <p:cNvSpPr/>
          <p:nvPr/>
        </p:nvSpPr>
        <p:spPr>
          <a:xfrm>
            <a:off x="8226425" y="5986463"/>
            <a:ext cx="282575" cy="21272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 name="Rounded Rectangle 8">
            <a:hlinkClick r:id="rId2" action="ppaction://hlinksldjump"/>
          </p:cNvPr>
          <p:cNvSpPr/>
          <p:nvPr/>
        </p:nvSpPr>
        <p:spPr>
          <a:xfrm>
            <a:off x="3343275" y="5283201"/>
            <a:ext cx="2457450" cy="425450"/>
          </a:xfrm>
          <a:prstGeom prst="roundRect">
            <a:avLst>
              <a:gd name="adj" fmla="val 36362"/>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bg1"/>
                </a:solidFill>
              </a:rPr>
              <a:t>Dentist</a:t>
            </a:r>
          </a:p>
        </p:txBody>
      </p:sp>
      <p:sp>
        <p:nvSpPr>
          <p:cNvPr id="10" name="Rounded Rectangle 9">
            <a:hlinkClick r:id="rId4" action="ppaction://hlinksldjump"/>
          </p:cNvPr>
          <p:cNvSpPr/>
          <p:nvPr/>
        </p:nvSpPr>
        <p:spPr>
          <a:xfrm>
            <a:off x="5930900" y="5283201"/>
            <a:ext cx="2457450" cy="425450"/>
          </a:xfrm>
          <a:prstGeom prst="roundRect">
            <a:avLst>
              <a:gd name="adj" fmla="val 36362"/>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bg1"/>
                </a:solidFill>
              </a:rPr>
              <a:t>Dental Nurse</a:t>
            </a:r>
          </a:p>
        </p:txBody>
      </p:sp>
      <p:sp>
        <p:nvSpPr>
          <p:cNvPr id="8" name="Rounded Rectangle 7">
            <a:hlinkClick r:id="rId6" action="ppaction://hlinksldjump"/>
          </p:cNvPr>
          <p:cNvSpPr/>
          <p:nvPr/>
        </p:nvSpPr>
        <p:spPr>
          <a:xfrm>
            <a:off x="755650" y="5283201"/>
            <a:ext cx="2457450" cy="425450"/>
          </a:xfrm>
          <a:prstGeom prst="roundRect">
            <a:avLst>
              <a:gd name="adj" fmla="val 36362"/>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bg1"/>
                </a:solidFill>
              </a:rPr>
              <a:t>Receptionist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212725"/>
            <a:ext cx="8220075" cy="993775"/>
          </a:xfrm>
        </p:spPr>
        <p:txBody>
          <a:bodyPr/>
          <a:lstStyle/>
          <a:p>
            <a:pPr eaLnBrk="1" hangingPunct="1"/>
            <a:r>
              <a:rPr lang="en-GB" altLang="en-US" sz="3200" dirty="0"/>
              <a:t>Receptionist</a:t>
            </a:r>
          </a:p>
        </p:txBody>
      </p:sp>
      <p:sp>
        <p:nvSpPr>
          <p:cNvPr id="25" name="Rounded Rectangle 24"/>
          <p:cNvSpPr/>
          <p:nvPr/>
        </p:nvSpPr>
        <p:spPr>
          <a:xfrm>
            <a:off x="4567238" y="1473200"/>
            <a:ext cx="3821112" cy="1184275"/>
          </a:xfrm>
          <a:prstGeom prst="roundRect">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eaLnBrk="1" fontAlgn="auto" hangingPunct="1">
              <a:spcBef>
                <a:spcPts val="0"/>
              </a:spcBef>
              <a:spcAft>
                <a:spcPts val="0"/>
              </a:spcAft>
              <a:defRPr/>
            </a:pPr>
            <a:r>
              <a:rPr lang="en-GB" b="1" dirty="0">
                <a:solidFill>
                  <a:schemeClr val="tx1"/>
                </a:solidFill>
              </a:rPr>
              <a:t>Where does this person work at the dentist?</a:t>
            </a:r>
          </a:p>
        </p:txBody>
      </p:sp>
      <p:sp>
        <p:nvSpPr>
          <p:cNvPr id="26" name="Rounded Rectangle 25"/>
          <p:cNvSpPr/>
          <p:nvPr/>
        </p:nvSpPr>
        <p:spPr>
          <a:xfrm>
            <a:off x="4567238" y="2881313"/>
            <a:ext cx="3821112" cy="1184275"/>
          </a:xfrm>
          <a:prstGeom prst="roundRect">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eaLnBrk="1" fontAlgn="auto" hangingPunct="1">
              <a:spcBef>
                <a:spcPts val="0"/>
              </a:spcBef>
              <a:spcAft>
                <a:spcPts val="0"/>
              </a:spcAft>
              <a:defRPr/>
            </a:pPr>
            <a:r>
              <a:rPr lang="en-GB" b="1" dirty="0">
                <a:solidFill>
                  <a:schemeClr val="tx1"/>
                </a:solidFill>
              </a:rPr>
              <a:t>What does this person do at      the dentist?</a:t>
            </a:r>
          </a:p>
        </p:txBody>
      </p:sp>
      <p:sp>
        <p:nvSpPr>
          <p:cNvPr id="27" name="Oval 26">
            <a:hlinkClick r:id="rId2" action="ppaction://hlinksldjump"/>
          </p:cNvPr>
          <p:cNvSpPr/>
          <p:nvPr/>
        </p:nvSpPr>
        <p:spPr>
          <a:xfrm>
            <a:off x="539750" y="5856288"/>
            <a:ext cx="471488" cy="473075"/>
          </a:xfrm>
          <a:prstGeom prst="ellipse">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8" name="Right Arrow 27">
            <a:hlinkClick r:id="rId2" action="ppaction://hlinksldjump"/>
          </p:cNvPr>
          <p:cNvSpPr/>
          <p:nvPr/>
        </p:nvSpPr>
        <p:spPr>
          <a:xfrm rot="10800000">
            <a:off x="635000" y="5986463"/>
            <a:ext cx="282575" cy="21272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3154" y="1147763"/>
            <a:ext cx="1116708" cy="49450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t="-2" b="-419"/>
          <a:stretch/>
        </p:blipFill>
        <p:spPr>
          <a:xfrm>
            <a:off x="1234125" y="1147763"/>
            <a:ext cx="2574099" cy="5051425"/>
          </a:xfrm>
          <a:prstGeom prst="rect">
            <a:avLst/>
          </a:prstGeom>
        </p:spPr>
      </p:pic>
      <p:sp>
        <p:nvSpPr>
          <p:cNvPr id="16386" name="Title 20"/>
          <p:cNvSpPr>
            <a:spLocks noGrp="1"/>
          </p:cNvSpPr>
          <p:nvPr>
            <p:ph type="title"/>
          </p:nvPr>
        </p:nvSpPr>
        <p:spPr>
          <a:xfrm>
            <a:off x="457200" y="204788"/>
            <a:ext cx="8220075" cy="993775"/>
          </a:xfrm>
        </p:spPr>
        <p:txBody>
          <a:bodyPr/>
          <a:lstStyle/>
          <a:p>
            <a:pPr eaLnBrk="1" hangingPunct="1"/>
            <a:r>
              <a:rPr lang="en-GB" altLang="en-US" sz="3200" dirty="0"/>
              <a:t>Dentist</a:t>
            </a:r>
          </a:p>
        </p:txBody>
      </p:sp>
      <p:sp>
        <p:nvSpPr>
          <p:cNvPr id="11" name="Oval 10">
            <a:hlinkClick r:id="rId4" action="ppaction://hlinksldjump"/>
          </p:cNvPr>
          <p:cNvSpPr/>
          <p:nvPr/>
        </p:nvSpPr>
        <p:spPr>
          <a:xfrm>
            <a:off x="539750" y="5856288"/>
            <a:ext cx="471488" cy="473075"/>
          </a:xfrm>
          <a:prstGeom prst="ellipse">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Right Arrow 11">
            <a:hlinkClick r:id="rId4" action="ppaction://hlinksldjump"/>
          </p:cNvPr>
          <p:cNvSpPr/>
          <p:nvPr/>
        </p:nvSpPr>
        <p:spPr>
          <a:xfrm rot="10800000">
            <a:off x="635000" y="5986463"/>
            <a:ext cx="282575" cy="21272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Rounded Rectangle 7"/>
          <p:cNvSpPr/>
          <p:nvPr/>
        </p:nvSpPr>
        <p:spPr>
          <a:xfrm>
            <a:off x="4567238" y="1473200"/>
            <a:ext cx="3821112" cy="1184275"/>
          </a:xfrm>
          <a:prstGeom prst="roundRect">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eaLnBrk="1" fontAlgn="auto" hangingPunct="1">
              <a:spcBef>
                <a:spcPts val="0"/>
              </a:spcBef>
              <a:spcAft>
                <a:spcPts val="0"/>
              </a:spcAft>
              <a:defRPr/>
            </a:pPr>
            <a:r>
              <a:rPr lang="en-GB" b="1" dirty="0">
                <a:solidFill>
                  <a:schemeClr val="tx1"/>
                </a:solidFill>
              </a:rPr>
              <a:t>Where does this person work at the dentist?</a:t>
            </a:r>
          </a:p>
        </p:txBody>
      </p:sp>
      <p:sp>
        <p:nvSpPr>
          <p:cNvPr id="9" name="Rounded Rectangle 8"/>
          <p:cNvSpPr/>
          <p:nvPr/>
        </p:nvSpPr>
        <p:spPr>
          <a:xfrm>
            <a:off x="4567238" y="2881313"/>
            <a:ext cx="3821112" cy="1184275"/>
          </a:xfrm>
          <a:prstGeom prst="roundRect">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eaLnBrk="1" fontAlgn="auto" hangingPunct="1">
              <a:spcBef>
                <a:spcPts val="0"/>
              </a:spcBef>
              <a:spcAft>
                <a:spcPts val="0"/>
              </a:spcAft>
              <a:defRPr/>
            </a:pPr>
            <a:r>
              <a:rPr lang="en-GB" b="1" dirty="0">
                <a:solidFill>
                  <a:schemeClr val="tx1"/>
                </a:solidFill>
              </a:rPr>
              <a:t>What does this person do at      the dentist?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0"/>
          <p:cNvSpPr>
            <a:spLocks noGrp="1"/>
          </p:cNvSpPr>
          <p:nvPr>
            <p:ph type="title"/>
          </p:nvPr>
        </p:nvSpPr>
        <p:spPr>
          <a:xfrm>
            <a:off x="457200" y="230188"/>
            <a:ext cx="8220075" cy="993775"/>
          </a:xfrm>
        </p:spPr>
        <p:txBody>
          <a:bodyPr/>
          <a:lstStyle/>
          <a:p>
            <a:pPr eaLnBrk="1" hangingPunct="1"/>
            <a:r>
              <a:rPr lang="en-GB" altLang="en-US" sz="3200" dirty="0"/>
              <a:t>Dental Nurse</a:t>
            </a:r>
          </a:p>
        </p:txBody>
      </p:sp>
      <p:sp>
        <p:nvSpPr>
          <p:cNvPr id="11" name="Oval 10">
            <a:hlinkClick r:id="rId2" action="ppaction://hlinksldjump"/>
          </p:cNvPr>
          <p:cNvSpPr/>
          <p:nvPr/>
        </p:nvSpPr>
        <p:spPr>
          <a:xfrm>
            <a:off x="539750" y="5856288"/>
            <a:ext cx="471488" cy="473075"/>
          </a:xfrm>
          <a:prstGeom prst="ellipse">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Right Arrow 11">
            <a:hlinkClick r:id="rId2" action="ppaction://hlinksldjump"/>
          </p:cNvPr>
          <p:cNvSpPr/>
          <p:nvPr/>
        </p:nvSpPr>
        <p:spPr>
          <a:xfrm rot="10800000">
            <a:off x="635000" y="5986463"/>
            <a:ext cx="282575" cy="21272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Rounded Rectangle 9"/>
          <p:cNvSpPr/>
          <p:nvPr/>
        </p:nvSpPr>
        <p:spPr>
          <a:xfrm>
            <a:off x="4567238" y="1473200"/>
            <a:ext cx="3821112" cy="1184275"/>
          </a:xfrm>
          <a:prstGeom prst="roundRect">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eaLnBrk="1" fontAlgn="auto" hangingPunct="1">
              <a:spcBef>
                <a:spcPts val="0"/>
              </a:spcBef>
              <a:spcAft>
                <a:spcPts val="0"/>
              </a:spcAft>
              <a:defRPr/>
            </a:pPr>
            <a:r>
              <a:rPr lang="en-GB" b="1" dirty="0">
                <a:solidFill>
                  <a:schemeClr val="tx1"/>
                </a:solidFill>
              </a:rPr>
              <a:t>Where does this person work at the dentist?</a:t>
            </a:r>
          </a:p>
        </p:txBody>
      </p:sp>
      <p:sp>
        <p:nvSpPr>
          <p:cNvPr id="13" name="Rounded Rectangle 12"/>
          <p:cNvSpPr/>
          <p:nvPr/>
        </p:nvSpPr>
        <p:spPr>
          <a:xfrm>
            <a:off x="4567238" y="2881313"/>
            <a:ext cx="3821112" cy="1184275"/>
          </a:xfrm>
          <a:prstGeom prst="roundRect">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eaLnBrk="1" fontAlgn="auto" hangingPunct="1">
              <a:spcBef>
                <a:spcPts val="0"/>
              </a:spcBef>
              <a:spcAft>
                <a:spcPts val="0"/>
              </a:spcAft>
              <a:defRPr/>
            </a:pPr>
            <a:r>
              <a:rPr lang="en-GB" b="1" dirty="0">
                <a:solidFill>
                  <a:schemeClr val="tx1"/>
                </a:solidFill>
              </a:rPr>
              <a:t>What does this person do at      the dentist?</a:t>
            </a:r>
          </a:p>
        </p:txBody>
      </p:sp>
      <p:pic>
        <p:nvPicPr>
          <p:cNvPr id="14" name="Picture 13">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t="1" b="-107"/>
          <a:stretch/>
        </p:blipFill>
        <p:spPr>
          <a:xfrm>
            <a:off x="1834057" y="1147763"/>
            <a:ext cx="1633304" cy="49450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755650" y="3622835"/>
            <a:ext cx="7632700" cy="390204"/>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600" b="1" dirty="0">
                <a:solidFill>
                  <a:schemeClr val="tx1"/>
                </a:solidFill>
              </a:rPr>
              <a:t>5. </a:t>
            </a:r>
            <a:r>
              <a:rPr lang="en-GB" sz="1600" dirty="0">
                <a:solidFill>
                  <a:schemeClr val="tx1"/>
                </a:solidFill>
              </a:rPr>
              <a:t>To get a deep clean on their teeth.</a:t>
            </a:r>
          </a:p>
        </p:txBody>
      </p:sp>
      <p:sp>
        <p:nvSpPr>
          <p:cNvPr id="13" name="Rounded Rectangle 12"/>
          <p:cNvSpPr/>
          <p:nvPr/>
        </p:nvSpPr>
        <p:spPr>
          <a:xfrm>
            <a:off x="755650" y="3103864"/>
            <a:ext cx="7632700" cy="388253"/>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600" b="1" dirty="0">
                <a:solidFill>
                  <a:schemeClr val="tx1"/>
                </a:solidFill>
              </a:rPr>
              <a:t>4. </a:t>
            </a:r>
            <a:r>
              <a:rPr lang="en-GB" sz="1600" dirty="0">
                <a:solidFill>
                  <a:schemeClr val="tx1"/>
                </a:solidFill>
              </a:rPr>
              <a:t>For a filling.</a:t>
            </a:r>
          </a:p>
        </p:txBody>
      </p:sp>
      <p:sp>
        <p:nvSpPr>
          <p:cNvPr id="15" name="Rounded Rectangle 14"/>
          <p:cNvSpPr/>
          <p:nvPr/>
        </p:nvSpPr>
        <p:spPr>
          <a:xfrm>
            <a:off x="755650" y="2582942"/>
            <a:ext cx="7632700" cy="390204"/>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600" b="1" dirty="0">
                <a:solidFill>
                  <a:schemeClr val="tx1"/>
                </a:solidFill>
              </a:rPr>
              <a:t>3.</a:t>
            </a:r>
            <a:r>
              <a:rPr lang="en-GB" sz="1600" dirty="0">
                <a:solidFill>
                  <a:schemeClr val="tx1"/>
                </a:solidFill>
              </a:rPr>
              <a:t> For x-rays of the mouth/teeth.</a:t>
            </a:r>
          </a:p>
        </p:txBody>
      </p:sp>
      <p:sp>
        <p:nvSpPr>
          <p:cNvPr id="17" name="Rounded Rectangle 16"/>
          <p:cNvSpPr/>
          <p:nvPr/>
        </p:nvSpPr>
        <p:spPr>
          <a:xfrm>
            <a:off x="755650" y="2063972"/>
            <a:ext cx="7632700" cy="388252"/>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600" b="1" dirty="0">
                <a:solidFill>
                  <a:schemeClr val="tx1"/>
                </a:solidFill>
              </a:rPr>
              <a:t>2. </a:t>
            </a:r>
            <a:r>
              <a:rPr lang="en-GB" sz="1600" dirty="0">
                <a:solidFill>
                  <a:schemeClr val="tx1"/>
                </a:solidFill>
              </a:rPr>
              <a:t>For broken teeth.</a:t>
            </a:r>
          </a:p>
        </p:txBody>
      </p:sp>
      <p:sp>
        <p:nvSpPr>
          <p:cNvPr id="19" name="Rounded Rectangle 18"/>
          <p:cNvSpPr/>
          <p:nvPr/>
        </p:nvSpPr>
        <p:spPr>
          <a:xfrm>
            <a:off x="755650" y="1543049"/>
            <a:ext cx="7632700" cy="388253"/>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600" b="1" dirty="0">
                <a:solidFill>
                  <a:schemeClr val="tx1"/>
                </a:solidFill>
              </a:rPr>
              <a:t>1. </a:t>
            </a:r>
            <a:r>
              <a:rPr lang="en-GB" sz="1600" dirty="0">
                <a:solidFill>
                  <a:schemeClr val="tx1"/>
                </a:solidFill>
              </a:rPr>
              <a:t>For a dental check-up.</a:t>
            </a:r>
          </a:p>
        </p:txBody>
      </p:sp>
      <p:sp>
        <p:nvSpPr>
          <p:cNvPr id="23" name="Rounded Rectangle 22"/>
          <p:cNvSpPr/>
          <p:nvPr/>
        </p:nvSpPr>
        <p:spPr>
          <a:xfrm>
            <a:off x="755650" y="5704572"/>
            <a:ext cx="7632700" cy="388252"/>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600" b="1" dirty="0">
                <a:solidFill>
                  <a:schemeClr val="tx1"/>
                </a:solidFill>
              </a:rPr>
              <a:t>9. </a:t>
            </a:r>
            <a:r>
              <a:rPr lang="en-GB" sz="1600" dirty="0">
                <a:solidFill>
                  <a:schemeClr val="tx1"/>
                </a:solidFill>
              </a:rPr>
              <a:t>To get false teeth.</a:t>
            </a:r>
          </a:p>
        </p:txBody>
      </p:sp>
      <p:sp>
        <p:nvSpPr>
          <p:cNvPr id="24" name="Rounded Rectangle 23"/>
          <p:cNvSpPr/>
          <p:nvPr/>
        </p:nvSpPr>
        <p:spPr>
          <a:xfrm>
            <a:off x="755650" y="5183649"/>
            <a:ext cx="7632700" cy="390204"/>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600" b="1" dirty="0">
                <a:solidFill>
                  <a:schemeClr val="tx1"/>
                </a:solidFill>
              </a:rPr>
              <a:t>8. </a:t>
            </a:r>
            <a:r>
              <a:rPr lang="en-GB" sz="1600" dirty="0">
                <a:solidFill>
                  <a:schemeClr val="tx1"/>
                </a:solidFill>
              </a:rPr>
              <a:t>To have a tooth removed.</a:t>
            </a:r>
          </a:p>
        </p:txBody>
      </p:sp>
      <p:sp>
        <p:nvSpPr>
          <p:cNvPr id="27" name="Rounded Rectangle 26"/>
          <p:cNvSpPr/>
          <p:nvPr/>
        </p:nvSpPr>
        <p:spPr>
          <a:xfrm>
            <a:off x="755650" y="4664679"/>
            <a:ext cx="7632700" cy="388253"/>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600" b="1" dirty="0">
                <a:solidFill>
                  <a:schemeClr val="tx1"/>
                </a:solidFill>
              </a:rPr>
              <a:t>7. </a:t>
            </a:r>
            <a:r>
              <a:rPr lang="en-GB" sz="1600" dirty="0">
                <a:solidFill>
                  <a:schemeClr val="tx1"/>
                </a:solidFill>
              </a:rPr>
              <a:t>To investigate the cause of a toothache.</a:t>
            </a:r>
          </a:p>
        </p:txBody>
      </p:sp>
      <p:sp>
        <p:nvSpPr>
          <p:cNvPr id="28" name="Rounded Rectangle 27"/>
          <p:cNvSpPr/>
          <p:nvPr/>
        </p:nvSpPr>
        <p:spPr>
          <a:xfrm>
            <a:off x="755650" y="4143757"/>
            <a:ext cx="7632700" cy="388252"/>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600" b="1" dirty="0">
                <a:solidFill>
                  <a:schemeClr val="tx1"/>
                </a:solidFill>
              </a:rPr>
              <a:t>6. </a:t>
            </a:r>
            <a:r>
              <a:rPr lang="en-GB" sz="1600" dirty="0">
                <a:solidFill>
                  <a:schemeClr val="tx1"/>
                </a:solidFill>
              </a:rPr>
              <a:t>To get braces to straighten their teeth.</a:t>
            </a:r>
          </a:p>
        </p:txBody>
      </p:sp>
      <p:sp>
        <p:nvSpPr>
          <p:cNvPr id="21506" name="Title 20"/>
          <p:cNvSpPr>
            <a:spLocks noGrp="1"/>
          </p:cNvSpPr>
          <p:nvPr>
            <p:ph type="title"/>
          </p:nvPr>
        </p:nvSpPr>
        <p:spPr>
          <a:xfrm>
            <a:off x="457200" y="450850"/>
            <a:ext cx="8220075" cy="995363"/>
          </a:xfrm>
        </p:spPr>
        <p:txBody>
          <a:bodyPr/>
          <a:lstStyle/>
          <a:p>
            <a:pPr algn="ctr" eaLnBrk="1" hangingPunct="1"/>
            <a:r>
              <a:rPr lang="en-GB" altLang="en-US" sz="3200" dirty="0"/>
              <a:t>Why Do People Go to the Dentist?</a:t>
            </a:r>
          </a:p>
        </p:txBody>
      </p:sp>
      <p:sp>
        <p:nvSpPr>
          <p:cNvPr id="5" name="Oval 4"/>
          <p:cNvSpPr/>
          <p:nvPr/>
        </p:nvSpPr>
        <p:spPr>
          <a:xfrm>
            <a:off x="5177981" y="1770769"/>
            <a:ext cx="1041844" cy="1041844"/>
          </a:xfrm>
          <a:prstGeom prst="ellipse">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2539" y="1782468"/>
            <a:ext cx="872728" cy="951260"/>
          </a:xfrm>
          <a:prstGeom prst="rect">
            <a:avLst/>
          </a:prstGeom>
        </p:spPr>
      </p:pic>
      <p:sp>
        <p:nvSpPr>
          <p:cNvPr id="18" name="Oval 17"/>
          <p:cNvSpPr/>
          <p:nvPr/>
        </p:nvSpPr>
        <p:spPr>
          <a:xfrm>
            <a:off x="7137178" y="2778044"/>
            <a:ext cx="1041844" cy="1041844"/>
          </a:xfrm>
          <a:prstGeom prst="ellipse">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82872">
            <a:off x="7191774" y="2715670"/>
            <a:ext cx="970754" cy="1122568"/>
          </a:xfrm>
          <a:prstGeom prst="rect">
            <a:avLst/>
          </a:prstGeom>
        </p:spPr>
      </p:pic>
      <p:sp>
        <p:nvSpPr>
          <p:cNvPr id="20" name="Oval 19"/>
          <p:cNvSpPr/>
          <p:nvPr/>
        </p:nvSpPr>
        <p:spPr>
          <a:xfrm>
            <a:off x="5177981" y="3817937"/>
            <a:ext cx="1041844" cy="1041844"/>
          </a:xfrm>
          <a:prstGeom prst="ellipse">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1269" y="4127849"/>
            <a:ext cx="1195268" cy="521504"/>
          </a:xfrm>
          <a:prstGeom prst="rect">
            <a:avLst/>
          </a:prstGeom>
        </p:spPr>
      </p:pic>
      <p:sp>
        <p:nvSpPr>
          <p:cNvPr id="21" name="Oval 20"/>
          <p:cNvSpPr/>
          <p:nvPr/>
        </p:nvSpPr>
        <p:spPr>
          <a:xfrm>
            <a:off x="7137178" y="4858805"/>
            <a:ext cx="1041844" cy="1041844"/>
          </a:xfrm>
          <a:prstGeom prst="ellipse">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999" y="5172563"/>
            <a:ext cx="1200201" cy="57774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0"/>
          <p:cNvSpPr>
            <a:spLocks noGrp="1"/>
          </p:cNvSpPr>
          <p:nvPr>
            <p:ph type="title"/>
          </p:nvPr>
        </p:nvSpPr>
        <p:spPr>
          <a:xfrm>
            <a:off x="457200" y="450850"/>
            <a:ext cx="8220075" cy="1397000"/>
          </a:xfrm>
        </p:spPr>
        <p:txBody>
          <a:bodyPr/>
          <a:lstStyle/>
          <a:p>
            <a:pPr algn="ctr" eaLnBrk="1" hangingPunct="1"/>
            <a:r>
              <a:rPr lang="en-GB" altLang="en-US" sz="3200" dirty="0"/>
              <a:t>What Do People Who</a:t>
            </a:r>
            <a:br>
              <a:rPr lang="en-GB" altLang="en-US" sz="3200" dirty="0"/>
            </a:br>
            <a:r>
              <a:rPr lang="en-GB" altLang="en-US" sz="3200" dirty="0"/>
              <a:t>Work at the Dentist Use?</a:t>
            </a:r>
          </a:p>
        </p:txBody>
      </p:sp>
      <p:sp>
        <p:nvSpPr>
          <p:cNvPr id="32" name="Rounded Rectangle 31"/>
          <p:cNvSpPr/>
          <p:nvPr/>
        </p:nvSpPr>
        <p:spPr>
          <a:xfrm>
            <a:off x="755650" y="3981280"/>
            <a:ext cx="3711575" cy="422309"/>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dirty="0">
                <a:solidFill>
                  <a:schemeClr val="tx1"/>
                </a:solidFill>
              </a:rPr>
              <a:t>Pen Light:</a:t>
            </a:r>
          </a:p>
          <a:p>
            <a:pPr eaLnBrk="1" fontAlgn="auto" hangingPunct="1">
              <a:spcBef>
                <a:spcPts val="0"/>
              </a:spcBef>
              <a:spcAft>
                <a:spcPts val="0"/>
              </a:spcAft>
              <a:defRPr/>
            </a:pPr>
            <a:r>
              <a:rPr lang="en-GB" sz="1200" dirty="0">
                <a:solidFill>
                  <a:schemeClr val="tx1"/>
                </a:solidFill>
              </a:rPr>
              <a:t>To look inside a patient’s mouth.</a:t>
            </a:r>
          </a:p>
        </p:txBody>
      </p:sp>
      <p:sp>
        <p:nvSpPr>
          <p:cNvPr id="33" name="Rounded Rectangle 32"/>
          <p:cNvSpPr/>
          <p:nvPr/>
        </p:nvSpPr>
        <p:spPr>
          <a:xfrm>
            <a:off x="755650" y="3419610"/>
            <a:ext cx="3711575" cy="420198"/>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dirty="0">
                <a:solidFill>
                  <a:schemeClr val="tx1"/>
                </a:solidFill>
              </a:rPr>
              <a:t>Medicine (Liquid):</a:t>
            </a:r>
          </a:p>
          <a:p>
            <a:pPr eaLnBrk="1" fontAlgn="auto" hangingPunct="1">
              <a:spcBef>
                <a:spcPts val="0"/>
              </a:spcBef>
              <a:spcAft>
                <a:spcPts val="0"/>
              </a:spcAft>
              <a:defRPr/>
            </a:pPr>
            <a:r>
              <a:rPr lang="en-GB" sz="1200" dirty="0">
                <a:solidFill>
                  <a:schemeClr val="tx1"/>
                </a:solidFill>
              </a:rPr>
              <a:t>For a patient to take for their oral health.</a:t>
            </a:r>
          </a:p>
        </p:txBody>
      </p:sp>
      <p:sp>
        <p:nvSpPr>
          <p:cNvPr id="34" name="Rounded Rectangle 33"/>
          <p:cNvSpPr/>
          <p:nvPr/>
        </p:nvSpPr>
        <p:spPr>
          <a:xfrm>
            <a:off x="755650" y="2855827"/>
            <a:ext cx="3711575" cy="422309"/>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dirty="0">
                <a:solidFill>
                  <a:schemeClr val="tx1"/>
                </a:solidFill>
              </a:rPr>
              <a:t>Medicine (Tablets):</a:t>
            </a:r>
          </a:p>
          <a:p>
            <a:pPr eaLnBrk="1" fontAlgn="auto" hangingPunct="1">
              <a:spcBef>
                <a:spcPts val="0"/>
              </a:spcBef>
              <a:spcAft>
                <a:spcPts val="0"/>
              </a:spcAft>
              <a:defRPr/>
            </a:pPr>
            <a:r>
              <a:rPr lang="en-GB" sz="1200" dirty="0">
                <a:solidFill>
                  <a:schemeClr val="tx1"/>
                </a:solidFill>
              </a:rPr>
              <a:t>For a patient to take for their oral health.</a:t>
            </a:r>
          </a:p>
        </p:txBody>
      </p:sp>
      <p:sp>
        <p:nvSpPr>
          <p:cNvPr id="35" name="Rounded Rectangle 34"/>
          <p:cNvSpPr/>
          <p:nvPr/>
        </p:nvSpPr>
        <p:spPr>
          <a:xfrm>
            <a:off x="755650" y="2294157"/>
            <a:ext cx="3711575" cy="420197"/>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dirty="0">
                <a:solidFill>
                  <a:schemeClr val="tx1"/>
                </a:solidFill>
              </a:rPr>
              <a:t>Prescription:</a:t>
            </a:r>
          </a:p>
          <a:p>
            <a:pPr eaLnBrk="1" fontAlgn="auto" hangingPunct="1">
              <a:spcBef>
                <a:spcPts val="0"/>
              </a:spcBef>
              <a:spcAft>
                <a:spcPts val="0"/>
              </a:spcAft>
              <a:defRPr/>
            </a:pPr>
            <a:r>
              <a:rPr lang="en-GB" sz="1200" dirty="0">
                <a:solidFill>
                  <a:schemeClr val="tx1"/>
                </a:solidFill>
              </a:rPr>
              <a:t>A medicine order form from your dentist.</a:t>
            </a:r>
          </a:p>
        </p:txBody>
      </p:sp>
      <p:sp>
        <p:nvSpPr>
          <p:cNvPr id="36" name="Rounded Rectangle 35"/>
          <p:cNvSpPr/>
          <p:nvPr/>
        </p:nvSpPr>
        <p:spPr>
          <a:xfrm>
            <a:off x="755650" y="1730374"/>
            <a:ext cx="3711575" cy="420198"/>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dirty="0">
                <a:solidFill>
                  <a:schemeClr val="tx1"/>
                </a:solidFill>
              </a:rPr>
              <a:t>Syringe:</a:t>
            </a:r>
          </a:p>
          <a:p>
            <a:pPr eaLnBrk="1" fontAlgn="auto" hangingPunct="1">
              <a:spcBef>
                <a:spcPts val="0"/>
              </a:spcBef>
              <a:spcAft>
                <a:spcPts val="0"/>
              </a:spcAft>
              <a:defRPr/>
            </a:pPr>
            <a:r>
              <a:rPr lang="en-GB" sz="1200" dirty="0">
                <a:solidFill>
                  <a:schemeClr val="tx1"/>
                </a:solidFill>
              </a:rPr>
              <a:t>To numb a patient’s mouth before dental work.</a:t>
            </a:r>
          </a:p>
        </p:txBody>
      </p:sp>
      <p:sp>
        <p:nvSpPr>
          <p:cNvPr id="37" name="Rounded Rectangle 36"/>
          <p:cNvSpPr/>
          <p:nvPr/>
        </p:nvSpPr>
        <p:spPr>
          <a:xfrm>
            <a:off x="4676775" y="5106737"/>
            <a:ext cx="3711575" cy="420197"/>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dirty="0">
                <a:solidFill>
                  <a:schemeClr val="tx1"/>
                </a:solidFill>
              </a:rPr>
              <a:t>Oxygen Mask:</a:t>
            </a:r>
          </a:p>
          <a:p>
            <a:pPr eaLnBrk="1" fontAlgn="auto" hangingPunct="1">
              <a:spcBef>
                <a:spcPts val="0"/>
              </a:spcBef>
              <a:spcAft>
                <a:spcPts val="0"/>
              </a:spcAft>
              <a:defRPr/>
            </a:pPr>
            <a:r>
              <a:rPr lang="en-GB" sz="1200" dirty="0">
                <a:solidFill>
                  <a:schemeClr val="tx1"/>
                </a:solidFill>
              </a:rPr>
              <a:t>To give a patient oxygen.</a:t>
            </a:r>
          </a:p>
        </p:txBody>
      </p:sp>
      <p:sp>
        <p:nvSpPr>
          <p:cNvPr id="38" name="Rounded Rectangle 37"/>
          <p:cNvSpPr/>
          <p:nvPr/>
        </p:nvSpPr>
        <p:spPr>
          <a:xfrm>
            <a:off x="755650" y="5670516"/>
            <a:ext cx="3711575" cy="422309"/>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dirty="0">
                <a:solidFill>
                  <a:schemeClr val="tx1"/>
                </a:solidFill>
              </a:rPr>
              <a:t>X-Ray:</a:t>
            </a:r>
          </a:p>
          <a:p>
            <a:pPr eaLnBrk="1" fontAlgn="auto" hangingPunct="1">
              <a:spcBef>
                <a:spcPts val="0"/>
              </a:spcBef>
              <a:spcAft>
                <a:spcPts val="0"/>
              </a:spcAft>
              <a:defRPr/>
            </a:pPr>
            <a:r>
              <a:rPr lang="en-GB" sz="1200" dirty="0">
                <a:solidFill>
                  <a:schemeClr val="tx1"/>
                </a:solidFill>
              </a:rPr>
              <a:t>To see a patient’s teeth.</a:t>
            </a:r>
          </a:p>
        </p:txBody>
      </p:sp>
      <p:sp>
        <p:nvSpPr>
          <p:cNvPr id="39" name="Rounded Rectangle 38"/>
          <p:cNvSpPr/>
          <p:nvPr/>
        </p:nvSpPr>
        <p:spPr>
          <a:xfrm>
            <a:off x="755650" y="5108846"/>
            <a:ext cx="3711575" cy="420198"/>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dirty="0">
                <a:solidFill>
                  <a:schemeClr val="tx1"/>
                </a:solidFill>
              </a:rPr>
              <a:t>Probe:</a:t>
            </a:r>
          </a:p>
          <a:p>
            <a:pPr eaLnBrk="1" fontAlgn="auto" hangingPunct="1">
              <a:spcBef>
                <a:spcPts val="0"/>
              </a:spcBef>
              <a:spcAft>
                <a:spcPts val="0"/>
              </a:spcAft>
              <a:defRPr/>
            </a:pPr>
            <a:r>
              <a:rPr lang="en-GB" sz="1200" dirty="0">
                <a:solidFill>
                  <a:schemeClr val="tx1"/>
                </a:solidFill>
              </a:rPr>
              <a:t>To check a patient’s tooth.</a:t>
            </a:r>
          </a:p>
        </p:txBody>
      </p:sp>
      <p:sp>
        <p:nvSpPr>
          <p:cNvPr id="40" name="Rounded Rectangle 39"/>
          <p:cNvSpPr/>
          <p:nvPr/>
        </p:nvSpPr>
        <p:spPr>
          <a:xfrm>
            <a:off x="755650" y="4545064"/>
            <a:ext cx="3711575" cy="420197"/>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dirty="0">
                <a:solidFill>
                  <a:schemeClr val="tx1"/>
                </a:solidFill>
              </a:rPr>
              <a:t>Mirror:</a:t>
            </a:r>
          </a:p>
          <a:p>
            <a:pPr eaLnBrk="1" fontAlgn="auto" hangingPunct="1">
              <a:spcBef>
                <a:spcPts val="0"/>
              </a:spcBef>
              <a:spcAft>
                <a:spcPts val="0"/>
              </a:spcAft>
              <a:defRPr/>
            </a:pPr>
            <a:r>
              <a:rPr lang="en-GB" sz="1200" spc="-60" dirty="0">
                <a:solidFill>
                  <a:schemeClr val="tx1"/>
                </a:solidFill>
              </a:rPr>
              <a:t>To look in the hard-to-reach places in a patient’s mouth.</a:t>
            </a:r>
          </a:p>
        </p:txBody>
      </p:sp>
      <p:sp>
        <p:nvSpPr>
          <p:cNvPr id="42" name="Rounded Rectangle 41"/>
          <p:cNvSpPr/>
          <p:nvPr/>
        </p:nvSpPr>
        <p:spPr>
          <a:xfrm>
            <a:off x="4676775" y="3981280"/>
            <a:ext cx="3711575" cy="422309"/>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dirty="0">
                <a:solidFill>
                  <a:schemeClr val="tx1"/>
                </a:solidFill>
              </a:rPr>
              <a:t>Braces:</a:t>
            </a:r>
          </a:p>
          <a:p>
            <a:pPr eaLnBrk="1" fontAlgn="auto" hangingPunct="1">
              <a:spcBef>
                <a:spcPts val="0"/>
              </a:spcBef>
              <a:spcAft>
                <a:spcPts val="0"/>
              </a:spcAft>
              <a:defRPr/>
            </a:pPr>
            <a:r>
              <a:rPr lang="en-GB" sz="1200" dirty="0">
                <a:solidFill>
                  <a:schemeClr val="tx1"/>
                </a:solidFill>
              </a:rPr>
              <a:t>To straighten a patient’s teeth.</a:t>
            </a:r>
          </a:p>
        </p:txBody>
      </p:sp>
      <p:sp>
        <p:nvSpPr>
          <p:cNvPr id="43" name="Rounded Rectangle 42"/>
          <p:cNvSpPr/>
          <p:nvPr/>
        </p:nvSpPr>
        <p:spPr>
          <a:xfrm>
            <a:off x="4676775" y="3419610"/>
            <a:ext cx="3711575" cy="420198"/>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dirty="0">
                <a:solidFill>
                  <a:schemeClr val="tx1"/>
                </a:solidFill>
              </a:rPr>
              <a:t>Toothpaste:</a:t>
            </a:r>
          </a:p>
          <a:p>
            <a:pPr eaLnBrk="1" fontAlgn="auto" hangingPunct="1">
              <a:spcBef>
                <a:spcPts val="0"/>
              </a:spcBef>
              <a:spcAft>
                <a:spcPts val="0"/>
              </a:spcAft>
              <a:defRPr/>
            </a:pPr>
            <a:r>
              <a:rPr lang="en-GB" sz="1200" spc="-50" dirty="0">
                <a:solidFill>
                  <a:schemeClr val="tx1"/>
                </a:solidFill>
              </a:rPr>
              <a:t>To use on the toothbrush for brushing a patient’s teeth.</a:t>
            </a:r>
          </a:p>
        </p:txBody>
      </p:sp>
      <p:sp>
        <p:nvSpPr>
          <p:cNvPr id="44" name="Rounded Rectangle 43"/>
          <p:cNvSpPr/>
          <p:nvPr/>
        </p:nvSpPr>
        <p:spPr>
          <a:xfrm>
            <a:off x="4676775" y="2855827"/>
            <a:ext cx="3711575" cy="422309"/>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dirty="0">
                <a:solidFill>
                  <a:schemeClr val="tx1"/>
                </a:solidFill>
              </a:rPr>
              <a:t>Toothbrush:</a:t>
            </a:r>
          </a:p>
          <a:p>
            <a:pPr eaLnBrk="1" fontAlgn="auto" hangingPunct="1">
              <a:spcBef>
                <a:spcPts val="0"/>
              </a:spcBef>
              <a:spcAft>
                <a:spcPts val="0"/>
              </a:spcAft>
              <a:defRPr/>
            </a:pPr>
            <a:r>
              <a:rPr lang="en-GB" sz="1200" dirty="0">
                <a:solidFill>
                  <a:schemeClr val="tx1"/>
                </a:solidFill>
              </a:rPr>
              <a:t>To brush a patient’s teeth.</a:t>
            </a:r>
          </a:p>
        </p:txBody>
      </p:sp>
      <p:sp>
        <p:nvSpPr>
          <p:cNvPr id="45" name="Rounded Rectangle 44"/>
          <p:cNvSpPr/>
          <p:nvPr/>
        </p:nvSpPr>
        <p:spPr>
          <a:xfrm>
            <a:off x="4676775" y="2294157"/>
            <a:ext cx="3711575" cy="420197"/>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dirty="0">
                <a:solidFill>
                  <a:schemeClr val="tx1"/>
                </a:solidFill>
              </a:rPr>
              <a:t>Mouth Rinse:</a:t>
            </a:r>
          </a:p>
          <a:p>
            <a:pPr eaLnBrk="1" fontAlgn="auto" hangingPunct="1">
              <a:spcBef>
                <a:spcPts val="0"/>
              </a:spcBef>
              <a:spcAft>
                <a:spcPts val="0"/>
              </a:spcAft>
              <a:defRPr/>
            </a:pPr>
            <a:r>
              <a:rPr lang="en-GB" sz="1200" dirty="0">
                <a:solidFill>
                  <a:schemeClr val="tx1"/>
                </a:solidFill>
              </a:rPr>
              <a:t>For a patient to rinse out their mouth.</a:t>
            </a:r>
          </a:p>
        </p:txBody>
      </p:sp>
      <p:sp>
        <p:nvSpPr>
          <p:cNvPr id="46" name="Rounded Rectangle 45"/>
          <p:cNvSpPr/>
          <p:nvPr/>
        </p:nvSpPr>
        <p:spPr>
          <a:xfrm>
            <a:off x="4676775" y="1730374"/>
            <a:ext cx="3711575" cy="420198"/>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dirty="0">
                <a:solidFill>
                  <a:schemeClr val="tx1"/>
                </a:solidFill>
              </a:rPr>
              <a:t>Face Mask:</a:t>
            </a:r>
          </a:p>
          <a:p>
            <a:pPr eaLnBrk="1" fontAlgn="auto" hangingPunct="1">
              <a:spcBef>
                <a:spcPts val="0"/>
              </a:spcBef>
              <a:spcAft>
                <a:spcPts val="0"/>
              </a:spcAft>
              <a:defRPr/>
            </a:pPr>
            <a:r>
              <a:rPr lang="en-GB" sz="1200" dirty="0">
                <a:solidFill>
                  <a:schemeClr val="tx1"/>
                </a:solidFill>
              </a:rPr>
              <a:t>To protect themselves and the patient from germs.</a:t>
            </a:r>
          </a:p>
        </p:txBody>
      </p:sp>
      <p:sp>
        <p:nvSpPr>
          <p:cNvPr id="50" name="Rounded Rectangle 49"/>
          <p:cNvSpPr/>
          <p:nvPr/>
        </p:nvSpPr>
        <p:spPr>
          <a:xfrm>
            <a:off x="4676775" y="4545064"/>
            <a:ext cx="3711575" cy="420197"/>
          </a:xfrm>
          <a:prstGeom prst="roundRect">
            <a:avLst>
              <a:gd name="adj" fmla="val 36362"/>
            </a:avLst>
          </a:prstGeom>
          <a:solidFill>
            <a:schemeClr val="bg1"/>
          </a:solidFill>
          <a:ln w="28575">
            <a:solidFill>
              <a:srgbClr val="26BD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dirty="0">
                <a:solidFill>
                  <a:schemeClr val="tx1"/>
                </a:solidFill>
              </a:rPr>
              <a:t>Dentures/False Teeth:</a:t>
            </a:r>
            <a:endParaRPr lang="en-GB" sz="1200" dirty="0">
              <a:solidFill>
                <a:schemeClr val="tx1"/>
              </a:solidFill>
            </a:endParaRPr>
          </a:p>
          <a:p>
            <a:pPr eaLnBrk="1" fontAlgn="auto" hangingPunct="1">
              <a:spcBef>
                <a:spcPts val="0"/>
              </a:spcBef>
              <a:spcAft>
                <a:spcPts val="0"/>
              </a:spcAft>
              <a:defRPr/>
            </a:pPr>
            <a:r>
              <a:rPr lang="en-GB" sz="1200" dirty="0">
                <a:solidFill>
                  <a:schemeClr val="tx1"/>
                </a:solidFill>
              </a:rPr>
              <a:t>For a patient who is missing teeth.</a:t>
            </a:r>
          </a:p>
        </p:txBody>
      </p:sp>
    </p:spTree>
    <p:extLst>
      <p:ext uri="{BB962C8B-B14F-4D97-AF65-F5344CB8AC3E}">
        <p14:creationId xmlns:p14="http://schemas.microsoft.com/office/powerpoint/2010/main" val="20329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0"/>
          <p:cNvSpPr>
            <a:spLocks noGrp="1"/>
          </p:cNvSpPr>
          <p:nvPr>
            <p:ph type="title"/>
          </p:nvPr>
        </p:nvSpPr>
        <p:spPr>
          <a:xfrm>
            <a:off x="457200" y="450850"/>
            <a:ext cx="8220075" cy="995363"/>
          </a:xfrm>
        </p:spPr>
        <p:txBody>
          <a:bodyPr/>
          <a:lstStyle/>
          <a:p>
            <a:pPr algn="ctr" eaLnBrk="1" hangingPunct="1"/>
            <a:r>
              <a:rPr lang="en-GB" altLang="en-US" sz="3200" dirty="0"/>
              <a:t>The Dentist Aistear</a:t>
            </a:r>
          </a:p>
        </p:txBody>
      </p:sp>
      <p:sp>
        <p:nvSpPr>
          <p:cNvPr id="24579" name="TextBox 6"/>
          <p:cNvSpPr txBox="1">
            <a:spLocks noChangeArrowheads="1"/>
          </p:cNvSpPr>
          <p:nvPr/>
        </p:nvSpPr>
        <p:spPr bwMode="auto">
          <a:xfrm>
            <a:off x="755650" y="1473200"/>
            <a:ext cx="7632700" cy="183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charset="0"/>
              </a:defRPr>
            </a:lvl9pPr>
          </a:lstStyle>
          <a:p>
            <a:pPr>
              <a:buNone/>
            </a:pPr>
            <a:r>
              <a:rPr lang="en-IE" dirty="0"/>
              <a:t>Now it’s your turn to pretend and make believe in your Aistear Dentist Corner! Don’t forget to use the different areas we covered, or to take on the roles of the different people who can be found in the dentist! If you’re a patient, decide what's wrong with you – why are you going to the dentist? If you’re the receptionist, make sure you check in all the patients! Finally, if you’re a dentist or a dental nurse don’t forget to use the different tools we mentioned!</a:t>
            </a:r>
          </a:p>
        </p:txBody>
      </p:sp>
      <p:pic>
        <p:nvPicPr>
          <p:cNvPr id="8" name="Picture 7">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b="41179"/>
          <a:stretch/>
        </p:blipFill>
        <p:spPr>
          <a:xfrm>
            <a:off x="2041214" y="3600449"/>
            <a:ext cx="2452772" cy="2819400"/>
          </a:xfrm>
          <a:prstGeom prst="rect">
            <a:avLst/>
          </a:prstGeom>
        </p:spPr>
      </p:pic>
      <p:pic>
        <p:nvPicPr>
          <p:cNvPr id="9" name="Picture 8">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b="41179"/>
          <a:stretch/>
        </p:blipFill>
        <p:spPr>
          <a:xfrm>
            <a:off x="4674045" y="3600449"/>
            <a:ext cx="1584815" cy="281940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p:cNvSpPr>
            <a:spLocks noGrp="1"/>
          </p:cNvSpPr>
          <p:nvPr>
            <p:ph type="title"/>
          </p:nvPr>
        </p:nvSpPr>
        <p:spPr>
          <a:xfrm>
            <a:off x="457200" y="215900"/>
            <a:ext cx="8220075" cy="995363"/>
          </a:xfrm>
        </p:spPr>
        <p:txBody>
          <a:bodyPr/>
          <a:lstStyle/>
          <a:p>
            <a:pPr eaLnBrk="1" hangingPunct="1"/>
            <a:r>
              <a:rPr lang="en-GB" altLang="en-US" sz="3200" dirty="0"/>
              <a:t>The Different Areas in the Dentist</a:t>
            </a:r>
          </a:p>
        </p:txBody>
      </p:sp>
      <p:sp>
        <p:nvSpPr>
          <p:cNvPr id="14" name="Oval 13">
            <a:hlinkClick r:id="rId2" action="ppaction://hlinksldjump"/>
          </p:cNvPr>
          <p:cNvSpPr/>
          <p:nvPr/>
        </p:nvSpPr>
        <p:spPr>
          <a:xfrm>
            <a:off x="8132763" y="5856288"/>
            <a:ext cx="471487" cy="473075"/>
          </a:xfrm>
          <a:prstGeom prst="ellipse">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 name="Right Arrow 14">
            <a:hlinkClick r:id="rId2" action="ppaction://hlinksldjump"/>
          </p:cNvPr>
          <p:cNvSpPr/>
          <p:nvPr/>
        </p:nvSpPr>
        <p:spPr>
          <a:xfrm>
            <a:off x="8226425" y="5986463"/>
            <a:ext cx="282575" cy="21272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16" name="Picture 1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85" y="1464748"/>
            <a:ext cx="1822555" cy="1288757"/>
          </a:xfrm>
          <a:prstGeom prst="roundRect">
            <a:avLst/>
          </a:prstGeom>
          <a:ln w="19050">
            <a:solidFill>
              <a:srgbClr val="26BDBE"/>
            </a:solidFill>
          </a:ln>
        </p:spPr>
      </p:pic>
      <p:pic>
        <p:nvPicPr>
          <p:cNvPr id="17" name="Picture 16">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64" t="-3165" r="4103" b="23241"/>
          <a:stretch/>
        </p:blipFill>
        <p:spPr>
          <a:xfrm>
            <a:off x="2676524" y="1464748"/>
            <a:ext cx="1854637" cy="1288757"/>
          </a:xfrm>
          <a:prstGeom prst="roundRect">
            <a:avLst/>
          </a:prstGeom>
          <a:ln w="19050">
            <a:solidFill>
              <a:srgbClr val="26BDBE"/>
            </a:solidFill>
          </a:ln>
        </p:spPr>
      </p:pic>
      <p:pic>
        <p:nvPicPr>
          <p:cNvPr id="18" name="Picture 17">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18266" t="4798" r="6212" b="1836"/>
          <a:stretch/>
        </p:blipFill>
        <p:spPr>
          <a:xfrm>
            <a:off x="4629667" y="1464748"/>
            <a:ext cx="1853863" cy="1308427"/>
          </a:xfrm>
          <a:prstGeom prst="roundRect">
            <a:avLst/>
          </a:prstGeom>
          <a:ln w="19050">
            <a:solidFill>
              <a:srgbClr val="26BDBE"/>
            </a:solidFill>
          </a:ln>
        </p:spPr>
      </p:pic>
      <p:pic>
        <p:nvPicPr>
          <p:cNvPr id="19" name="Picture 1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82245" y="1464748"/>
            <a:ext cx="1850372" cy="1308427"/>
          </a:xfrm>
          <a:prstGeom prst="roundRect">
            <a:avLst/>
          </a:prstGeom>
          <a:ln w="19050">
            <a:solidFill>
              <a:srgbClr val="26BDBE"/>
            </a:solidFill>
          </a:ln>
        </p:spPr>
      </p:pic>
      <p:pic>
        <p:nvPicPr>
          <p:cNvPr id="20" name="Picture 19">
            <a:hlinkClick r:id="rId11" action="ppaction://hlinksldjump"/>
          </p:cNvPr>
          <p:cNvPicPr>
            <a:picLocks noChangeAspect="1"/>
          </p:cNvPicPr>
          <p:nvPr/>
        </p:nvPicPr>
        <p:blipFill rotWithShape="1">
          <a:blip r:embed="rId12">
            <a:extLst>
              <a:ext uri="{28A0092B-C50C-407E-A947-70E740481C1C}">
                <a14:useLocalDpi xmlns:a14="http://schemas.microsoft.com/office/drawing/2010/main" val="0"/>
              </a:ext>
            </a:extLst>
          </a:blip>
          <a:srcRect l="781" t="5604" r="2299" b="5604"/>
          <a:stretch/>
        </p:blipFill>
        <p:spPr>
          <a:xfrm>
            <a:off x="1652420" y="3784773"/>
            <a:ext cx="1865312" cy="1310599"/>
          </a:xfrm>
          <a:prstGeom prst="roundRect">
            <a:avLst/>
          </a:prstGeom>
          <a:ln w="19050">
            <a:solidFill>
              <a:srgbClr val="26BDBE"/>
            </a:solidFill>
          </a:ln>
        </p:spPr>
      </p:pic>
      <p:pic>
        <p:nvPicPr>
          <p:cNvPr id="21" name="Picture 20">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8348" t="9597" r="9042" b="9597"/>
          <a:stretch/>
        </p:blipFill>
        <p:spPr>
          <a:xfrm>
            <a:off x="3603457" y="3784774"/>
            <a:ext cx="1866900" cy="1310598"/>
          </a:xfrm>
          <a:prstGeom prst="roundRect">
            <a:avLst/>
          </a:prstGeom>
          <a:ln w="19050">
            <a:solidFill>
              <a:srgbClr val="26BDBE"/>
            </a:solidFill>
          </a:ln>
        </p:spPr>
      </p:pic>
      <p:pic>
        <p:nvPicPr>
          <p:cNvPr id="22" name="Picture 21">
            <a:hlinkClick r:id="rId15" action="ppaction://hlinksldjump"/>
          </p:cNvPr>
          <p:cNvPicPr>
            <a:picLocks noChangeAspect="1"/>
          </p:cNvPicPr>
          <p:nvPr/>
        </p:nvPicPr>
        <p:blipFill rotWithShape="1">
          <a:blip r:embed="rId16">
            <a:extLst>
              <a:ext uri="{28A0092B-C50C-407E-A947-70E740481C1C}">
                <a14:useLocalDpi xmlns:a14="http://schemas.microsoft.com/office/drawing/2010/main" val="0"/>
              </a:ext>
            </a:extLst>
          </a:blip>
          <a:srcRect l="666" t="10218" b="20046"/>
          <a:stretch/>
        </p:blipFill>
        <p:spPr>
          <a:xfrm>
            <a:off x="5556082" y="3799060"/>
            <a:ext cx="1866900" cy="1310599"/>
          </a:xfrm>
          <a:prstGeom prst="roundRect">
            <a:avLst/>
          </a:prstGeom>
          <a:ln w="19050">
            <a:solidFill>
              <a:srgbClr val="26BDBE"/>
            </a:solidFill>
          </a:ln>
        </p:spPr>
      </p:pic>
      <p:sp>
        <p:nvSpPr>
          <p:cNvPr id="23" name="Rounded Rectangle 22">
            <a:hlinkClick r:id="rId3" action="ppaction://hlinksldjump"/>
          </p:cNvPr>
          <p:cNvSpPr/>
          <p:nvPr/>
        </p:nvSpPr>
        <p:spPr>
          <a:xfrm>
            <a:off x="725488" y="2929023"/>
            <a:ext cx="1865312" cy="427038"/>
          </a:xfrm>
          <a:prstGeom prst="roundRect">
            <a:avLst>
              <a:gd name="adj" fmla="val 32504"/>
            </a:avLst>
          </a:prstGeom>
          <a:solidFill>
            <a:srgbClr val="26BDBE"/>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dirty="0">
                <a:solidFill>
                  <a:schemeClr val="bg1"/>
                </a:solidFill>
              </a:rPr>
              <a:t>Waiting Area</a:t>
            </a:r>
          </a:p>
        </p:txBody>
      </p:sp>
      <p:sp>
        <p:nvSpPr>
          <p:cNvPr id="24" name="Rounded Rectangle 23">
            <a:hlinkClick r:id="rId5" action="ppaction://hlinksldjump"/>
          </p:cNvPr>
          <p:cNvSpPr/>
          <p:nvPr/>
        </p:nvSpPr>
        <p:spPr>
          <a:xfrm>
            <a:off x="2676525" y="2929023"/>
            <a:ext cx="1866900" cy="427038"/>
          </a:xfrm>
          <a:prstGeom prst="roundRect">
            <a:avLst>
              <a:gd name="adj" fmla="val 32504"/>
            </a:avLst>
          </a:prstGeom>
          <a:solidFill>
            <a:srgbClr val="26BDBE"/>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dirty="0">
                <a:solidFill>
                  <a:schemeClr val="bg1"/>
                </a:solidFill>
              </a:rPr>
              <a:t>Reception</a:t>
            </a:r>
          </a:p>
        </p:txBody>
      </p:sp>
      <p:sp>
        <p:nvSpPr>
          <p:cNvPr id="25" name="Rounded Rectangle 24">
            <a:hlinkClick r:id="rId7" action="ppaction://hlinksldjump"/>
          </p:cNvPr>
          <p:cNvSpPr/>
          <p:nvPr/>
        </p:nvSpPr>
        <p:spPr>
          <a:xfrm>
            <a:off x="4629150" y="2914736"/>
            <a:ext cx="1866900" cy="427037"/>
          </a:xfrm>
          <a:prstGeom prst="roundRect">
            <a:avLst>
              <a:gd name="adj" fmla="val 32504"/>
            </a:avLst>
          </a:prstGeom>
          <a:solidFill>
            <a:srgbClr val="26BDBE"/>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dirty="0">
                <a:solidFill>
                  <a:schemeClr val="bg1"/>
                </a:solidFill>
              </a:rPr>
              <a:t>The Dentist Room</a:t>
            </a:r>
          </a:p>
        </p:txBody>
      </p:sp>
      <p:sp>
        <p:nvSpPr>
          <p:cNvPr id="26" name="Rounded Rectangle 25">
            <a:hlinkClick r:id="rId9" action="ppaction://hlinksldjump"/>
          </p:cNvPr>
          <p:cNvSpPr/>
          <p:nvPr/>
        </p:nvSpPr>
        <p:spPr>
          <a:xfrm>
            <a:off x="6581775" y="2917911"/>
            <a:ext cx="1866900" cy="427037"/>
          </a:xfrm>
          <a:prstGeom prst="roundRect">
            <a:avLst>
              <a:gd name="adj" fmla="val 32504"/>
            </a:avLst>
          </a:prstGeom>
          <a:solidFill>
            <a:srgbClr val="26BDBE"/>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dirty="0">
                <a:solidFill>
                  <a:schemeClr val="bg1"/>
                </a:solidFill>
              </a:rPr>
              <a:t>The X-Ray Room</a:t>
            </a:r>
          </a:p>
        </p:txBody>
      </p:sp>
      <p:sp>
        <p:nvSpPr>
          <p:cNvPr id="27" name="Rounded Rectangle 26">
            <a:hlinkClick r:id="rId11" action="ppaction://hlinksldjump"/>
          </p:cNvPr>
          <p:cNvSpPr/>
          <p:nvPr/>
        </p:nvSpPr>
        <p:spPr>
          <a:xfrm>
            <a:off x="1652420" y="5281614"/>
            <a:ext cx="1865312" cy="427037"/>
          </a:xfrm>
          <a:prstGeom prst="roundRect">
            <a:avLst>
              <a:gd name="adj" fmla="val 32504"/>
            </a:avLst>
          </a:prstGeom>
          <a:solidFill>
            <a:srgbClr val="26BDBE"/>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dirty="0">
                <a:solidFill>
                  <a:schemeClr val="bg1"/>
                </a:solidFill>
              </a:rPr>
              <a:t>Car Park</a:t>
            </a:r>
          </a:p>
        </p:txBody>
      </p:sp>
      <p:sp>
        <p:nvSpPr>
          <p:cNvPr id="28" name="Rounded Rectangle 27">
            <a:hlinkClick r:id="rId13" action="ppaction://hlinksldjump"/>
          </p:cNvPr>
          <p:cNvSpPr/>
          <p:nvPr/>
        </p:nvSpPr>
        <p:spPr>
          <a:xfrm>
            <a:off x="3603457" y="5281614"/>
            <a:ext cx="1866900" cy="427037"/>
          </a:xfrm>
          <a:prstGeom prst="roundRect">
            <a:avLst>
              <a:gd name="adj" fmla="val 32504"/>
            </a:avLst>
          </a:prstGeom>
          <a:solidFill>
            <a:srgbClr val="26BDBE"/>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dirty="0">
                <a:solidFill>
                  <a:schemeClr val="bg1"/>
                </a:solidFill>
              </a:rPr>
              <a:t>Toilets</a:t>
            </a:r>
          </a:p>
        </p:txBody>
      </p:sp>
      <p:sp>
        <p:nvSpPr>
          <p:cNvPr id="29" name="Rounded Rectangle 28">
            <a:hlinkClick r:id="rId15" action="ppaction://hlinksldjump"/>
          </p:cNvPr>
          <p:cNvSpPr/>
          <p:nvPr/>
        </p:nvSpPr>
        <p:spPr>
          <a:xfrm>
            <a:off x="5556082" y="5281613"/>
            <a:ext cx="1866900" cy="427038"/>
          </a:xfrm>
          <a:prstGeom prst="roundRect">
            <a:avLst>
              <a:gd name="adj" fmla="val 32504"/>
            </a:avLst>
          </a:prstGeom>
          <a:solidFill>
            <a:srgbClr val="26BDBE"/>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dirty="0">
                <a:solidFill>
                  <a:schemeClr val="bg1"/>
                </a:solidFill>
              </a:rPr>
              <a:t>Elevators/Stairs</a:t>
            </a:r>
          </a:p>
        </p:txBody>
      </p:sp>
      <p:sp>
        <p:nvSpPr>
          <p:cNvPr id="3" name="Rectangle 2"/>
          <p:cNvSpPr/>
          <p:nvPr/>
        </p:nvSpPr>
        <p:spPr>
          <a:xfrm>
            <a:off x="3400425" y="1752600"/>
            <a:ext cx="311150" cy="97511"/>
          </a:xfrm>
          <a:prstGeom prst="rect">
            <a:avLst/>
          </a:prstGeom>
          <a:solidFill>
            <a:srgbClr val="E85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2825749" y="1916733"/>
            <a:ext cx="650875" cy="378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4644" r="14644"/>
          <a:stretch/>
        </p:blipFill>
        <p:spPr>
          <a:xfrm>
            <a:off x="2270851" y="1500055"/>
            <a:ext cx="4592770" cy="4592770"/>
          </a:xfrm>
          <a:prstGeom prst="ellipse">
            <a:avLst/>
          </a:prstGeom>
          <a:ln w="28575">
            <a:solidFill>
              <a:srgbClr val="26BDBE"/>
            </a:solidFill>
          </a:ln>
        </p:spPr>
      </p:pic>
      <p:sp>
        <p:nvSpPr>
          <p:cNvPr id="10243" name="Title 20"/>
          <p:cNvSpPr>
            <a:spLocks noGrp="1"/>
          </p:cNvSpPr>
          <p:nvPr>
            <p:ph type="title"/>
          </p:nvPr>
        </p:nvSpPr>
        <p:spPr>
          <a:xfrm>
            <a:off x="457200" y="230188"/>
            <a:ext cx="8220075" cy="995362"/>
          </a:xfrm>
        </p:spPr>
        <p:txBody>
          <a:bodyPr/>
          <a:lstStyle/>
          <a:p>
            <a:pPr eaLnBrk="1" hangingPunct="1"/>
            <a:r>
              <a:rPr lang="en-GB" altLang="en-US" sz="3200" dirty="0"/>
              <a:t>Who Works in This Area?</a:t>
            </a:r>
          </a:p>
        </p:txBody>
      </p:sp>
      <p:sp>
        <p:nvSpPr>
          <p:cNvPr id="17" name="Oval Callout 16"/>
          <p:cNvSpPr/>
          <p:nvPr/>
        </p:nvSpPr>
        <p:spPr>
          <a:xfrm>
            <a:off x="755650" y="1233488"/>
            <a:ext cx="1635125" cy="1550987"/>
          </a:xfrm>
          <a:prstGeom prst="wedgeEllipseCallout">
            <a:avLst>
              <a:gd name="adj1" fmla="val 84808"/>
              <a:gd name="adj2" fmla="val -21284"/>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What happens in this area?</a:t>
            </a:r>
          </a:p>
        </p:txBody>
      </p:sp>
      <p:sp>
        <p:nvSpPr>
          <p:cNvPr id="18" name="Oval Callout 17"/>
          <p:cNvSpPr/>
          <p:nvPr/>
        </p:nvSpPr>
        <p:spPr>
          <a:xfrm>
            <a:off x="6753225" y="1233488"/>
            <a:ext cx="1635125" cy="1550987"/>
          </a:xfrm>
          <a:prstGeom prst="wedgeEllipseCallout">
            <a:avLst>
              <a:gd name="adj1" fmla="val -82884"/>
              <a:gd name="adj2" fmla="val -18581"/>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Who works in this area?</a:t>
            </a:r>
          </a:p>
        </p:txBody>
      </p:sp>
      <p:sp>
        <p:nvSpPr>
          <p:cNvPr id="20" name="Oval 19">
            <a:hlinkClick r:id="rId3" action="ppaction://hlinksldjump"/>
          </p:cNvPr>
          <p:cNvSpPr/>
          <p:nvPr/>
        </p:nvSpPr>
        <p:spPr>
          <a:xfrm>
            <a:off x="539750" y="5856288"/>
            <a:ext cx="471488" cy="473075"/>
          </a:xfrm>
          <a:prstGeom prst="ellipse">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2" name="Right Arrow 21">
            <a:hlinkClick r:id="rId3" action="ppaction://hlinksldjump"/>
          </p:cNvPr>
          <p:cNvSpPr/>
          <p:nvPr/>
        </p:nvSpPr>
        <p:spPr>
          <a:xfrm rot="10800000">
            <a:off x="635000" y="5986463"/>
            <a:ext cx="282575" cy="21272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20"/>
          <p:cNvSpPr>
            <a:spLocks noGrp="1"/>
          </p:cNvSpPr>
          <p:nvPr>
            <p:ph type="title"/>
          </p:nvPr>
        </p:nvSpPr>
        <p:spPr>
          <a:xfrm>
            <a:off x="457200" y="230188"/>
            <a:ext cx="8220075" cy="995362"/>
          </a:xfrm>
        </p:spPr>
        <p:txBody>
          <a:bodyPr/>
          <a:lstStyle/>
          <a:p>
            <a:pPr eaLnBrk="1" hangingPunct="1"/>
            <a:r>
              <a:rPr lang="en-GB" altLang="en-US" sz="3200" dirty="0"/>
              <a:t>Who Works in This Area?</a:t>
            </a:r>
          </a:p>
        </p:txBody>
      </p:sp>
      <p:sp>
        <p:nvSpPr>
          <p:cNvPr id="17" name="Oval Callout 16"/>
          <p:cNvSpPr/>
          <p:nvPr/>
        </p:nvSpPr>
        <p:spPr>
          <a:xfrm>
            <a:off x="755650" y="1233488"/>
            <a:ext cx="1635125" cy="1550987"/>
          </a:xfrm>
          <a:prstGeom prst="wedgeEllipseCallout">
            <a:avLst>
              <a:gd name="adj1" fmla="val 84808"/>
              <a:gd name="adj2" fmla="val -21284"/>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What happens in this area?</a:t>
            </a:r>
          </a:p>
        </p:txBody>
      </p:sp>
      <p:sp>
        <p:nvSpPr>
          <p:cNvPr id="18" name="Oval Callout 17"/>
          <p:cNvSpPr/>
          <p:nvPr/>
        </p:nvSpPr>
        <p:spPr>
          <a:xfrm>
            <a:off x="6753225" y="1233488"/>
            <a:ext cx="1635125" cy="1550987"/>
          </a:xfrm>
          <a:prstGeom prst="wedgeEllipseCallout">
            <a:avLst>
              <a:gd name="adj1" fmla="val -82884"/>
              <a:gd name="adj2" fmla="val -18581"/>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Who works in this area?</a:t>
            </a:r>
          </a:p>
        </p:txBody>
      </p:sp>
      <p:sp>
        <p:nvSpPr>
          <p:cNvPr id="20" name="Oval 19">
            <a:hlinkClick r:id="rId2" action="ppaction://hlinksldjump"/>
          </p:cNvPr>
          <p:cNvSpPr/>
          <p:nvPr/>
        </p:nvSpPr>
        <p:spPr>
          <a:xfrm>
            <a:off x="539750" y="5856288"/>
            <a:ext cx="471488" cy="473075"/>
          </a:xfrm>
          <a:prstGeom prst="ellipse">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2" name="Right Arrow 21">
            <a:hlinkClick r:id="rId2" action="ppaction://hlinksldjump"/>
          </p:cNvPr>
          <p:cNvSpPr/>
          <p:nvPr/>
        </p:nvSpPr>
        <p:spPr>
          <a:xfrm rot="10800000">
            <a:off x="635000" y="5986463"/>
            <a:ext cx="282575" cy="21272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3" name="Group 2"/>
          <p:cNvGrpSpPr/>
          <p:nvPr/>
        </p:nvGrpSpPr>
        <p:grpSpPr>
          <a:xfrm>
            <a:off x="2270851" y="1500055"/>
            <a:ext cx="4592770" cy="4592770"/>
            <a:chOff x="2270851" y="1500055"/>
            <a:chExt cx="4592770" cy="459277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7864" t="-13273" r="12294" b="13273"/>
            <a:stretch/>
          </p:blipFill>
          <p:spPr>
            <a:xfrm>
              <a:off x="2270851" y="1500055"/>
              <a:ext cx="4592770" cy="4592770"/>
            </a:xfrm>
            <a:prstGeom prst="ellipse">
              <a:avLst/>
            </a:prstGeom>
            <a:ln w="28575">
              <a:solidFill>
                <a:srgbClr val="26BDBE"/>
              </a:solidFill>
            </a:ln>
          </p:spPr>
        </p:pic>
        <p:sp>
          <p:nvSpPr>
            <p:cNvPr id="2" name="Rectangle 1"/>
            <p:cNvSpPr/>
            <p:nvPr/>
          </p:nvSpPr>
          <p:spPr>
            <a:xfrm>
              <a:off x="4124325" y="2784475"/>
              <a:ext cx="895350" cy="269875"/>
            </a:xfrm>
            <a:prstGeom prst="rect">
              <a:avLst/>
            </a:prstGeom>
            <a:solidFill>
              <a:srgbClr val="E85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562224" y="3294062"/>
              <a:ext cx="1749425" cy="1044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08607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38623" r="4287"/>
          <a:stretch/>
        </p:blipFill>
        <p:spPr>
          <a:xfrm>
            <a:off x="2270851" y="1500056"/>
            <a:ext cx="4592772" cy="4592768"/>
          </a:xfrm>
          <a:prstGeom prst="ellipse">
            <a:avLst/>
          </a:prstGeom>
          <a:ln w="28575">
            <a:solidFill>
              <a:srgbClr val="26BDBE"/>
            </a:solidFill>
          </a:ln>
        </p:spPr>
      </p:pic>
      <p:sp>
        <p:nvSpPr>
          <p:cNvPr id="10243" name="Title 20"/>
          <p:cNvSpPr>
            <a:spLocks noGrp="1"/>
          </p:cNvSpPr>
          <p:nvPr>
            <p:ph type="title"/>
          </p:nvPr>
        </p:nvSpPr>
        <p:spPr>
          <a:xfrm>
            <a:off x="457200" y="230188"/>
            <a:ext cx="8220075" cy="995362"/>
          </a:xfrm>
        </p:spPr>
        <p:txBody>
          <a:bodyPr/>
          <a:lstStyle/>
          <a:p>
            <a:pPr eaLnBrk="1" hangingPunct="1"/>
            <a:r>
              <a:rPr lang="en-GB" altLang="en-US" sz="3200" dirty="0"/>
              <a:t>Who Works in This Area?</a:t>
            </a:r>
          </a:p>
        </p:txBody>
      </p:sp>
      <p:sp>
        <p:nvSpPr>
          <p:cNvPr id="17" name="Oval Callout 16"/>
          <p:cNvSpPr/>
          <p:nvPr/>
        </p:nvSpPr>
        <p:spPr>
          <a:xfrm>
            <a:off x="755650" y="1233488"/>
            <a:ext cx="1635125" cy="1550987"/>
          </a:xfrm>
          <a:prstGeom prst="wedgeEllipseCallout">
            <a:avLst>
              <a:gd name="adj1" fmla="val 84808"/>
              <a:gd name="adj2" fmla="val -21284"/>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What happens in this area?</a:t>
            </a:r>
          </a:p>
        </p:txBody>
      </p:sp>
      <p:sp>
        <p:nvSpPr>
          <p:cNvPr id="18" name="Oval Callout 17"/>
          <p:cNvSpPr/>
          <p:nvPr/>
        </p:nvSpPr>
        <p:spPr>
          <a:xfrm>
            <a:off x="6753225" y="1233488"/>
            <a:ext cx="1635125" cy="1550987"/>
          </a:xfrm>
          <a:prstGeom prst="wedgeEllipseCallout">
            <a:avLst>
              <a:gd name="adj1" fmla="val -82884"/>
              <a:gd name="adj2" fmla="val -18581"/>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Who works in this area?</a:t>
            </a:r>
          </a:p>
        </p:txBody>
      </p:sp>
      <p:sp>
        <p:nvSpPr>
          <p:cNvPr id="20" name="Oval 19">
            <a:hlinkClick r:id="rId3" action="ppaction://hlinksldjump"/>
          </p:cNvPr>
          <p:cNvSpPr/>
          <p:nvPr/>
        </p:nvSpPr>
        <p:spPr>
          <a:xfrm>
            <a:off x="539750" y="5856288"/>
            <a:ext cx="471488" cy="473075"/>
          </a:xfrm>
          <a:prstGeom prst="ellipse">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2" name="Right Arrow 21">
            <a:hlinkClick r:id="rId3" action="ppaction://hlinksldjump"/>
          </p:cNvPr>
          <p:cNvSpPr/>
          <p:nvPr/>
        </p:nvSpPr>
        <p:spPr>
          <a:xfrm rot="10800000">
            <a:off x="635000" y="5986463"/>
            <a:ext cx="282575" cy="21272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1802234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4644" r="14644"/>
          <a:stretch/>
        </p:blipFill>
        <p:spPr>
          <a:xfrm>
            <a:off x="2270853" y="1500056"/>
            <a:ext cx="4592768" cy="4592768"/>
          </a:xfrm>
          <a:prstGeom prst="ellipse">
            <a:avLst/>
          </a:prstGeom>
          <a:ln w="28575">
            <a:solidFill>
              <a:srgbClr val="26BDBE"/>
            </a:solidFill>
          </a:ln>
        </p:spPr>
      </p:pic>
      <p:sp>
        <p:nvSpPr>
          <p:cNvPr id="10243" name="Title 20"/>
          <p:cNvSpPr>
            <a:spLocks noGrp="1"/>
          </p:cNvSpPr>
          <p:nvPr>
            <p:ph type="title"/>
          </p:nvPr>
        </p:nvSpPr>
        <p:spPr>
          <a:xfrm>
            <a:off x="457200" y="230188"/>
            <a:ext cx="8220075" cy="995362"/>
          </a:xfrm>
        </p:spPr>
        <p:txBody>
          <a:bodyPr/>
          <a:lstStyle/>
          <a:p>
            <a:pPr eaLnBrk="1" hangingPunct="1"/>
            <a:r>
              <a:rPr lang="en-GB" altLang="en-US" sz="3200" dirty="0"/>
              <a:t>Who Works in This Area?</a:t>
            </a:r>
          </a:p>
        </p:txBody>
      </p:sp>
      <p:sp>
        <p:nvSpPr>
          <p:cNvPr id="17" name="Oval Callout 16"/>
          <p:cNvSpPr/>
          <p:nvPr/>
        </p:nvSpPr>
        <p:spPr>
          <a:xfrm>
            <a:off x="755650" y="1233488"/>
            <a:ext cx="1635125" cy="1550987"/>
          </a:xfrm>
          <a:prstGeom prst="wedgeEllipseCallout">
            <a:avLst>
              <a:gd name="adj1" fmla="val 84808"/>
              <a:gd name="adj2" fmla="val -21284"/>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What happens in this area?</a:t>
            </a:r>
          </a:p>
        </p:txBody>
      </p:sp>
      <p:sp>
        <p:nvSpPr>
          <p:cNvPr id="18" name="Oval Callout 17"/>
          <p:cNvSpPr/>
          <p:nvPr/>
        </p:nvSpPr>
        <p:spPr>
          <a:xfrm>
            <a:off x="6753225" y="1233488"/>
            <a:ext cx="1635125" cy="1550987"/>
          </a:xfrm>
          <a:prstGeom prst="wedgeEllipseCallout">
            <a:avLst>
              <a:gd name="adj1" fmla="val -82884"/>
              <a:gd name="adj2" fmla="val -18581"/>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Who works in this area?</a:t>
            </a:r>
          </a:p>
        </p:txBody>
      </p:sp>
      <p:sp>
        <p:nvSpPr>
          <p:cNvPr id="20" name="Oval 19">
            <a:hlinkClick r:id="rId3" action="ppaction://hlinksldjump"/>
          </p:cNvPr>
          <p:cNvSpPr/>
          <p:nvPr/>
        </p:nvSpPr>
        <p:spPr>
          <a:xfrm>
            <a:off x="539750" y="5856288"/>
            <a:ext cx="471488" cy="473075"/>
          </a:xfrm>
          <a:prstGeom prst="ellipse">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2" name="Right Arrow 21">
            <a:hlinkClick r:id="rId3" action="ppaction://hlinksldjump"/>
          </p:cNvPr>
          <p:cNvSpPr/>
          <p:nvPr/>
        </p:nvSpPr>
        <p:spPr>
          <a:xfrm rot="10800000">
            <a:off x="635000" y="5986463"/>
            <a:ext cx="282575" cy="21272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4202738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0789" r="10789"/>
          <a:stretch/>
        </p:blipFill>
        <p:spPr>
          <a:xfrm>
            <a:off x="2270853" y="1500056"/>
            <a:ext cx="4592768" cy="4592768"/>
          </a:xfrm>
          <a:prstGeom prst="ellipse">
            <a:avLst/>
          </a:prstGeom>
          <a:ln w="28575">
            <a:solidFill>
              <a:srgbClr val="26BDBE"/>
            </a:solidFill>
          </a:ln>
        </p:spPr>
      </p:pic>
      <p:sp>
        <p:nvSpPr>
          <p:cNvPr id="10243" name="Title 20"/>
          <p:cNvSpPr>
            <a:spLocks noGrp="1"/>
          </p:cNvSpPr>
          <p:nvPr>
            <p:ph type="title"/>
          </p:nvPr>
        </p:nvSpPr>
        <p:spPr>
          <a:xfrm>
            <a:off x="457200" y="230188"/>
            <a:ext cx="8220075" cy="995362"/>
          </a:xfrm>
        </p:spPr>
        <p:txBody>
          <a:bodyPr/>
          <a:lstStyle/>
          <a:p>
            <a:pPr eaLnBrk="1" hangingPunct="1"/>
            <a:r>
              <a:rPr lang="en-GB" altLang="en-US" sz="3200" dirty="0"/>
              <a:t>Who Works in This Area?</a:t>
            </a:r>
          </a:p>
        </p:txBody>
      </p:sp>
      <p:sp>
        <p:nvSpPr>
          <p:cNvPr id="17" name="Oval Callout 16"/>
          <p:cNvSpPr/>
          <p:nvPr/>
        </p:nvSpPr>
        <p:spPr>
          <a:xfrm>
            <a:off x="755650" y="1233488"/>
            <a:ext cx="1635125" cy="1550987"/>
          </a:xfrm>
          <a:prstGeom prst="wedgeEllipseCallout">
            <a:avLst>
              <a:gd name="adj1" fmla="val 84808"/>
              <a:gd name="adj2" fmla="val -21284"/>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What happens in this area?</a:t>
            </a:r>
          </a:p>
        </p:txBody>
      </p:sp>
      <p:sp>
        <p:nvSpPr>
          <p:cNvPr id="18" name="Oval Callout 17"/>
          <p:cNvSpPr/>
          <p:nvPr/>
        </p:nvSpPr>
        <p:spPr>
          <a:xfrm>
            <a:off x="6753225" y="1233488"/>
            <a:ext cx="1635125" cy="1550987"/>
          </a:xfrm>
          <a:prstGeom prst="wedgeEllipseCallout">
            <a:avLst>
              <a:gd name="adj1" fmla="val -82884"/>
              <a:gd name="adj2" fmla="val -18581"/>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Who works in this area?</a:t>
            </a:r>
          </a:p>
        </p:txBody>
      </p:sp>
      <p:sp>
        <p:nvSpPr>
          <p:cNvPr id="20" name="Oval 19">
            <a:hlinkClick r:id="rId3" action="ppaction://hlinksldjump"/>
          </p:cNvPr>
          <p:cNvSpPr/>
          <p:nvPr/>
        </p:nvSpPr>
        <p:spPr>
          <a:xfrm>
            <a:off x="539750" y="5856288"/>
            <a:ext cx="471488" cy="473075"/>
          </a:xfrm>
          <a:prstGeom prst="ellipse">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2" name="Right Arrow 21">
            <a:hlinkClick r:id="rId3" action="ppaction://hlinksldjump"/>
          </p:cNvPr>
          <p:cNvSpPr/>
          <p:nvPr/>
        </p:nvSpPr>
        <p:spPr>
          <a:xfrm rot="10800000">
            <a:off x="635000" y="5986463"/>
            <a:ext cx="282575" cy="21272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1799326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3572" r="13572"/>
          <a:stretch/>
        </p:blipFill>
        <p:spPr>
          <a:xfrm>
            <a:off x="2270854" y="1500057"/>
            <a:ext cx="4592768" cy="4592766"/>
          </a:xfrm>
          <a:prstGeom prst="ellipse">
            <a:avLst/>
          </a:prstGeom>
          <a:ln w="28575">
            <a:solidFill>
              <a:srgbClr val="26BDBE"/>
            </a:solidFill>
          </a:ln>
        </p:spPr>
      </p:pic>
      <p:sp>
        <p:nvSpPr>
          <p:cNvPr id="10243" name="Title 20"/>
          <p:cNvSpPr>
            <a:spLocks noGrp="1"/>
          </p:cNvSpPr>
          <p:nvPr>
            <p:ph type="title"/>
          </p:nvPr>
        </p:nvSpPr>
        <p:spPr>
          <a:xfrm>
            <a:off x="457200" y="230188"/>
            <a:ext cx="8220075" cy="995362"/>
          </a:xfrm>
        </p:spPr>
        <p:txBody>
          <a:bodyPr/>
          <a:lstStyle/>
          <a:p>
            <a:pPr eaLnBrk="1" hangingPunct="1"/>
            <a:r>
              <a:rPr lang="en-GB" altLang="en-US" sz="3200" dirty="0"/>
              <a:t>Who Works in This Area?</a:t>
            </a:r>
          </a:p>
        </p:txBody>
      </p:sp>
      <p:sp>
        <p:nvSpPr>
          <p:cNvPr id="17" name="Oval Callout 16"/>
          <p:cNvSpPr/>
          <p:nvPr/>
        </p:nvSpPr>
        <p:spPr>
          <a:xfrm>
            <a:off x="755650" y="1233488"/>
            <a:ext cx="1635125" cy="1550987"/>
          </a:xfrm>
          <a:prstGeom prst="wedgeEllipseCallout">
            <a:avLst>
              <a:gd name="adj1" fmla="val 84808"/>
              <a:gd name="adj2" fmla="val -21284"/>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What happens in this area?</a:t>
            </a:r>
          </a:p>
        </p:txBody>
      </p:sp>
      <p:sp>
        <p:nvSpPr>
          <p:cNvPr id="18" name="Oval Callout 17"/>
          <p:cNvSpPr/>
          <p:nvPr/>
        </p:nvSpPr>
        <p:spPr>
          <a:xfrm>
            <a:off x="6753225" y="1233488"/>
            <a:ext cx="1635125" cy="1550987"/>
          </a:xfrm>
          <a:prstGeom prst="wedgeEllipseCallout">
            <a:avLst>
              <a:gd name="adj1" fmla="val -82884"/>
              <a:gd name="adj2" fmla="val -18581"/>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Who works in this area?</a:t>
            </a:r>
          </a:p>
        </p:txBody>
      </p:sp>
      <p:sp>
        <p:nvSpPr>
          <p:cNvPr id="20" name="Oval 19">
            <a:hlinkClick r:id="rId3" action="ppaction://hlinksldjump"/>
          </p:cNvPr>
          <p:cNvSpPr/>
          <p:nvPr/>
        </p:nvSpPr>
        <p:spPr>
          <a:xfrm>
            <a:off x="539750" y="5856288"/>
            <a:ext cx="471488" cy="473075"/>
          </a:xfrm>
          <a:prstGeom prst="ellipse">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2" name="Right Arrow 21">
            <a:hlinkClick r:id="rId3" action="ppaction://hlinksldjump"/>
          </p:cNvPr>
          <p:cNvSpPr/>
          <p:nvPr/>
        </p:nvSpPr>
        <p:spPr>
          <a:xfrm rot="10800000">
            <a:off x="635000" y="5986463"/>
            <a:ext cx="282575" cy="21272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1886924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855" y="1500057"/>
            <a:ext cx="4592766" cy="4592766"/>
          </a:xfrm>
          <a:prstGeom prst="ellipse">
            <a:avLst/>
          </a:prstGeom>
          <a:ln w="28575">
            <a:solidFill>
              <a:srgbClr val="26BDBE"/>
            </a:solidFill>
          </a:ln>
        </p:spPr>
      </p:pic>
      <p:sp>
        <p:nvSpPr>
          <p:cNvPr id="10243" name="Title 20"/>
          <p:cNvSpPr>
            <a:spLocks noGrp="1"/>
          </p:cNvSpPr>
          <p:nvPr>
            <p:ph type="title"/>
          </p:nvPr>
        </p:nvSpPr>
        <p:spPr>
          <a:xfrm>
            <a:off x="457200" y="230188"/>
            <a:ext cx="8220075" cy="995362"/>
          </a:xfrm>
        </p:spPr>
        <p:txBody>
          <a:bodyPr/>
          <a:lstStyle/>
          <a:p>
            <a:pPr eaLnBrk="1" hangingPunct="1"/>
            <a:r>
              <a:rPr lang="en-GB" altLang="en-US" sz="3200" dirty="0"/>
              <a:t>Who Works in This Area?</a:t>
            </a:r>
          </a:p>
        </p:txBody>
      </p:sp>
      <p:sp>
        <p:nvSpPr>
          <p:cNvPr id="17" name="Oval Callout 16"/>
          <p:cNvSpPr/>
          <p:nvPr/>
        </p:nvSpPr>
        <p:spPr>
          <a:xfrm>
            <a:off x="755650" y="1233488"/>
            <a:ext cx="1635125" cy="1550987"/>
          </a:xfrm>
          <a:prstGeom prst="wedgeEllipseCallout">
            <a:avLst>
              <a:gd name="adj1" fmla="val 84808"/>
              <a:gd name="adj2" fmla="val -21284"/>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What happens in this area?</a:t>
            </a:r>
          </a:p>
        </p:txBody>
      </p:sp>
      <p:sp>
        <p:nvSpPr>
          <p:cNvPr id="18" name="Oval Callout 17"/>
          <p:cNvSpPr/>
          <p:nvPr/>
        </p:nvSpPr>
        <p:spPr>
          <a:xfrm>
            <a:off x="6753225" y="1233488"/>
            <a:ext cx="1635125" cy="1550987"/>
          </a:xfrm>
          <a:prstGeom prst="wedgeEllipseCallout">
            <a:avLst>
              <a:gd name="adj1" fmla="val -82884"/>
              <a:gd name="adj2" fmla="val -18581"/>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Who works in this area?</a:t>
            </a:r>
          </a:p>
        </p:txBody>
      </p:sp>
      <p:sp>
        <p:nvSpPr>
          <p:cNvPr id="20" name="Oval 19">
            <a:hlinkClick r:id="rId3" action="ppaction://hlinksldjump"/>
          </p:cNvPr>
          <p:cNvSpPr/>
          <p:nvPr/>
        </p:nvSpPr>
        <p:spPr>
          <a:xfrm>
            <a:off x="539750" y="5856288"/>
            <a:ext cx="471488" cy="473075"/>
          </a:xfrm>
          <a:prstGeom prst="ellipse">
            <a:avLst/>
          </a:prstGeom>
          <a:solidFill>
            <a:srgbClr val="26B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2" name="Right Arrow 21">
            <a:hlinkClick r:id="rId3" action="ppaction://hlinksldjump"/>
          </p:cNvPr>
          <p:cNvSpPr/>
          <p:nvPr/>
        </p:nvSpPr>
        <p:spPr>
          <a:xfrm rot="10800000">
            <a:off x="635000" y="5986463"/>
            <a:ext cx="282575" cy="21272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140305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A668E89-7EBF-46BC-97CC-8BA0273F40FB}" vid="{55997E52-F108-4BFE-ADA4-3FDEC1E52D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204</TotalTime>
  <Words>559</Words>
  <Application>Microsoft Office PowerPoint</Application>
  <PresentationFormat>On-screen Show (4:3)</PresentationFormat>
  <Paragraphs>85</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Twinkl</vt:lpstr>
      <vt:lpstr>Calibri</vt:lpstr>
      <vt:lpstr>Arial</vt:lpstr>
      <vt:lpstr>Twinkl SemiBold</vt:lpstr>
      <vt:lpstr>Sassoon Infant Rg</vt:lpstr>
      <vt:lpstr>Office Theme</vt:lpstr>
      <vt:lpstr>PowerPoint Presentation</vt:lpstr>
      <vt:lpstr>The Different Areas in the Dentist</vt:lpstr>
      <vt:lpstr>Who Works in This Area?</vt:lpstr>
      <vt:lpstr>Who Works in This Area?</vt:lpstr>
      <vt:lpstr>Who Works in This Area?</vt:lpstr>
      <vt:lpstr>Who Works in This Area?</vt:lpstr>
      <vt:lpstr>Who Works in This Area?</vt:lpstr>
      <vt:lpstr>Who Works in This Area?</vt:lpstr>
      <vt:lpstr>Who Works in This Area?</vt:lpstr>
      <vt:lpstr>People Who Help Us at the Dentist</vt:lpstr>
      <vt:lpstr>Receptionist</vt:lpstr>
      <vt:lpstr>Dentist</vt:lpstr>
      <vt:lpstr>Dental Nurse</vt:lpstr>
      <vt:lpstr>Why Do People Go to the Dentist?</vt:lpstr>
      <vt:lpstr>What Do People Who Work at the Dentist Use?</vt:lpstr>
      <vt:lpstr>The Dentist Aistear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Devon Homar</dc:creator>
  <cp:lastModifiedBy>Olivia Devon Homar</cp:lastModifiedBy>
  <cp:revision>132</cp:revision>
  <dcterms:created xsi:type="dcterms:W3CDTF">2018-08-27T11:48:27Z</dcterms:created>
  <dcterms:modified xsi:type="dcterms:W3CDTF">2018-12-18T09:00:00Z</dcterms:modified>
</cp:coreProperties>
</file>