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8" r:id="rId2"/>
    <p:sldId id="263" r:id="rId3"/>
    <p:sldId id="264" r:id="rId4"/>
    <p:sldId id="272" r:id="rId5"/>
    <p:sldId id="273" r:id="rId6"/>
    <p:sldId id="274" r:id="rId7"/>
    <p:sldId id="275" r:id="rId8"/>
    <p:sldId id="267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winkl" pitchFamily="2" charset="77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86"/>
    <a:srgbClr val="FFEDAA"/>
    <a:srgbClr val="FED182"/>
    <a:srgbClr val="E8C501"/>
    <a:srgbClr val="8ACBC0"/>
    <a:srgbClr val="18A0DB"/>
    <a:srgbClr val="DE1E5A"/>
    <a:srgbClr val="BC0105"/>
    <a:srgbClr val="4DB1E3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936" y="38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02/06/2021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02/06/2021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reading-comprehension-worksheets-roi-resources-3rd-4th-class-sese-science-materials/reading-comprehension-worksheets-roi-resources-3rd-4th-class-sese-science-materials-materials-and-change/reading-comprehension-worksheets-roi-resources-3rd-4th-class-sese-science-materials-materials-and-change-mixing-and-changing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reading-comprehension-worksheets-roi-resources-3rd-4th-class-sese-science-materials/reading-comprehension-worksheets-roi-resources-3rd-4th-class-sese-science-materials-materials-and-change/reading-comprehension-worksheets-roi-resources-3rd-4th-class-sese-science-materials-materials-and-change-mixing-and-changing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5520EC5A-FEF9-694B-8AEB-2D352E7D7362}"/>
              </a:ext>
            </a:extLst>
          </p:cNvPr>
          <p:cNvSpPr/>
          <p:nvPr userDrawn="1"/>
        </p:nvSpPr>
        <p:spPr>
          <a:xfrm>
            <a:off x="0" y="5798916"/>
            <a:ext cx="1435261" cy="1059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2D5588A3-5E94-2545-B470-7173EDBC68F3}"/>
              </a:ext>
            </a:extLst>
          </p:cNvPr>
          <p:cNvSpPr/>
          <p:nvPr userDrawn="1"/>
        </p:nvSpPr>
        <p:spPr>
          <a:xfrm>
            <a:off x="7708739" y="5798916"/>
            <a:ext cx="1435261" cy="1059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ED9FE1-6513-D341-8039-0B2DA112964A}"/>
              </a:ext>
            </a:extLst>
          </p:cNvPr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3C283EC1-752D-D84A-8FE4-26EF163635CD}"/>
              </a:ext>
            </a:extLst>
          </p:cNvPr>
          <p:cNvSpPr/>
          <p:nvPr userDrawn="1"/>
        </p:nvSpPr>
        <p:spPr>
          <a:xfrm>
            <a:off x="0" y="5798916"/>
            <a:ext cx="1435261" cy="1059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/>
            <a:extLst>
              <a:ext uri="{FF2B5EF4-FFF2-40B4-BE49-F238E27FC236}">
                <a16:creationId xmlns:a16="http://schemas.microsoft.com/office/drawing/2014/main" id="{DF679D37-6553-7847-93E0-C246055FA830}"/>
              </a:ext>
            </a:extLst>
          </p:cNvPr>
          <p:cNvSpPr/>
          <p:nvPr userDrawn="1"/>
        </p:nvSpPr>
        <p:spPr>
          <a:xfrm>
            <a:off x="7708739" y="5798916"/>
            <a:ext cx="1435261" cy="1059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ED434A9-424B-B04A-AAB3-6303AA50337D}"/>
              </a:ext>
            </a:extLst>
          </p:cNvPr>
          <p:cNvSpPr/>
          <p:nvPr/>
        </p:nvSpPr>
        <p:spPr>
          <a:xfrm>
            <a:off x="4279631" y="3509508"/>
            <a:ext cx="3554857" cy="3348492"/>
          </a:xfrm>
          <a:prstGeom prst="rect">
            <a:avLst/>
          </a:prstGeom>
          <a:solidFill>
            <a:srgbClr val="8AC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ACBC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2FDDF8-0309-F940-8A26-C3D5C0064A79}"/>
              </a:ext>
            </a:extLst>
          </p:cNvPr>
          <p:cNvSpPr/>
          <p:nvPr/>
        </p:nvSpPr>
        <p:spPr>
          <a:xfrm>
            <a:off x="0" y="2634406"/>
            <a:ext cx="2192068" cy="2261684"/>
          </a:xfrm>
          <a:prstGeom prst="rect">
            <a:avLst/>
          </a:prstGeom>
          <a:solidFill>
            <a:srgbClr val="FED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ACBC0"/>
              </a:solidFill>
            </a:endParaRPr>
          </a:p>
        </p:txBody>
      </p:sp>
      <p:pic>
        <p:nvPicPr>
          <p:cNvPr id="18" name="Picture 17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C1A19BD8-6C52-3C40-8883-D32F27AA1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" b="36332"/>
          <a:stretch/>
        </p:blipFill>
        <p:spPr>
          <a:xfrm>
            <a:off x="5336402" y="1438685"/>
            <a:ext cx="3058855" cy="2629818"/>
          </a:xfrm>
          <a:prstGeom prst="rect">
            <a:avLst/>
          </a:prstGeom>
        </p:spPr>
      </p:pic>
      <p:pic>
        <p:nvPicPr>
          <p:cNvPr id="9" name="Picture 8" descr="A picture containing dark, male&#10;&#10;Description automatically generated">
            <a:extLst>
              <a:ext uri="{FF2B5EF4-FFF2-40B4-BE49-F238E27FC236}">
                <a16:creationId xmlns:a16="http://schemas.microsoft.com/office/drawing/2014/main" id="{BEE80F99-8789-BE4F-8B2A-307F37ABF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148" y="2692280"/>
            <a:ext cx="3221001" cy="30289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66D0F3-E275-D046-86DF-774E632C7291}"/>
              </a:ext>
            </a:extLst>
          </p:cNvPr>
          <p:cNvSpPr/>
          <p:nvPr/>
        </p:nvSpPr>
        <p:spPr>
          <a:xfrm>
            <a:off x="711252" y="640030"/>
            <a:ext cx="5028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8ACBC0"/>
                </a:solidFill>
              </a:rPr>
              <a:t>What Are Materials?</a:t>
            </a:r>
            <a:endParaRPr lang="en-US" sz="4000" b="1" dirty="0">
              <a:solidFill>
                <a:srgbClr val="8ACB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E34872-07AB-2C42-B99D-9D10F5DEC384}"/>
              </a:ext>
            </a:extLst>
          </p:cNvPr>
          <p:cNvSpPr/>
          <p:nvPr/>
        </p:nvSpPr>
        <p:spPr>
          <a:xfrm>
            <a:off x="711251" y="1347916"/>
            <a:ext cx="4833021" cy="121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/>
              <a:t>Materials are substances that make up an object. There are many different types of materials. Materials can be solid or liquid. Here are some examples of materials.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F691C3-B527-E243-9C4E-49011B2FF692}"/>
              </a:ext>
            </a:extLst>
          </p:cNvPr>
          <p:cNvSpPr/>
          <p:nvPr/>
        </p:nvSpPr>
        <p:spPr>
          <a:xfrm>
            <a:off x="711251" y="2750154"/>
            <a:ext cx="1372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42900">
              <a:spcBef>
                <a:spcPts val="1200"/>
              </a:spcBef>
              <a:buSzPts val="1800"/>
              <a:buFontTx/>
              <a:buChar char="●"/>
            </a:pPr>
            <a:r>
              <a:rPr lang="en-GB" dirty="0"/>
              <a:t>wood </a:t>
            </a:r>
          </a:p>
          <a:p>
            <a:pPr marL="457200" lvl="0" indent="-342900">
              <a:buSzPts val="1800"/>
              <a:buFontTx/>
              <a:buChar char="●"/>
            </a:pPr>
            <a:r>
              <a:rPr lang="en-GB" dirty="0"/>
              <a:t>glass</a:t>
            </a:r>
          </a:p>
          <a:p>
            <a:pPr marL="457200" lvl="0" indent="-342900">
              <a:buSzPts val="1800"/>
              <a:buFontTx/>
              <a:buChar char="●"/>
            </a:pPr>
            <a:r>
              <a:rPr lang="en-GB" dirty="0"/>
              <a:t>fabric</a:t>
            </a:r>
          </a:p>
          <a:p>
            <a:pPr marL="457200" lvl="0" indent="-342900">
              <a:buSzPts val="1800"/>
              <a:buFontTx/>
              <a:buChar char="●"/>
            </a:pPr>
            <a:r>
              <a:rPr lang="en-GB" dirty="0"/>
              <a:t>water</a:t>
            </a:r>
          </a:p>
          <a:p>
            <a:pPr marL="457200" lvl="0" indent="-342900">
              <a:buSzPts val="1800"/>
              <a:buFontTx/>
              <a:buChar char="●"/>
            </a:pPr>
            <a:r>
              <a:rPr lang="en-GB" dirty="0"/>
              <a:t>oil</a:t>
            </a:r>
          </a:p>
          <a:p>
            <a:pPr marL="457200" lvl="0" indent="-342900">
              <a:buSzPts val="1800"/>
              <a:buFontTx/>
              <a:buChar char="●"/>
            </a:pPr>
            <a:r>
              <a:rPr lang="en-GB" dirty="0"/>
              <a:t>plastic </a:t>
            </a:r>
            <a:endParaRPr lang="en-GB" dirty="0">
              <a:solidFill>
                <a:srgbClr val="FF0000"/>
              </a:solidFill>
            </a:endParaRPr>
          </a:p>
          <a:p>
            <a:pPr marL="457200" lvl="0" indent="-342900">
              <a:buSzPts val="1800"/>
              <a:buFontTx/>
              <a:buChar char="●"/>
            </a:pPr>
            <a:r>
              <a:rPr lang="en-GB" dirty="0"/>
              <a:t>metal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94CB424-A6DA-CF43-9183-2C8EB27A6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860" y="4813523"/>
            <a:ext cx="1801759" cy="1248323"/>
          </a:xfrm>
          <a:prstGeom prst="rect">
            <a:avLst/>
          </a:prstGeom>
        </p:spPr>
      </p:pic>
      <p:pic>
        <p:nvPicPr>
          <p:cNvPr id="13" name="Picture 12" descr="A picture containing text, yellow, green, sign&#10;&#10;Description automatically generated">
            <a:extLst>
              <a:ext uri="{FF2B5EF4-FFF2-40B4-BE49-F238E27FC236}">
                <a16:creationId xmlns:a16="http://schemas.microsoft.com/office/drawing/2014/main" id="{34712E20-E9E7-3343-BC84-CA2692E59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568" y="2404112"/>
            <a:ext cx="1105803" cy="3813858"/>
          </a:xfrm>
          <a:prstGeom prst="rect">
            <a:avLst/>
          </a:prstGeom>
        </p:spPr>
      </p:pic>
      <p:pic>
        <p:nvPicPr>
          <p:cNvPr id="15" name="Picture 14" descr="A picture containing text, window, indoor&#10;&#10;Description automatically generated">
            <a:extLst>
              <a:ext uri="{FF2B5EF4-FFF2-40B4-BE49-F238E27FC236}">
                <a16:creationId xmlns:a16="http://schemas.microsoft.com/office/drawing/2014/main" id="{0133E81D-AD82-2E47-93CF-6FA730F84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49" y="3668640"/>
            <a:ext cx="1297032" cy="292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F31B0F-7ACD-E648-BE24-E56848798A3D}"/>
              </a:ext>
            </a:extLst>
          </p:cNvPr>
          <p:cNvSpPr/>
          <p:nvPr/>
        </p:nvSpPr>
        <p:spPr>
          <a:xfrm>
            <a:off x="8688565" y="1886672"/>
            <a:ext cx="455435" cy="2166344"/>
          </a:xfrm>
          <a:prstGeom prst="rect">
            <a:avLst/>
          </a:prstGeom>
          <a:solidFill>
            <a:srgbClr val="8AC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B43530-2E8E-4C4E-9DE7-463DDAB3620B}"/>
              </a:ext>
            </a:extLst>
          </p:cNvPr>
          <p:cNvSpPr/>
          <p:nvPr/>
        </p:nvSpPr>
        <p:spPr>
          <a:xfrm>
            <a:off x="-1" y="2090527"/>
            <a:ext cx="6319778" cy="1195617"/>
          </a:xfrm>
          <a:prstGeom prst="rect">
            <a:avLst/>
          </a:prstGeom>
          <a:solidFill>
            <a:srgbClr val="FFE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ACB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48023F-7C17-374F-85AA-F6F93786FD66}"/>
              </a:ext>
            </a:extLst>
          </p:cNvPr>
          <p:cNvSpPr/>
          <p:nvPr/>
        </p:nvSpPr>
        <p:spPr>
          <a:xfrm>
            <a:off x="711252" y="640030"/>
            <a:ext cx="41296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009486"/>
                </a:solidFill>
              </a:rPr>
              <a:t>Mixing Materials</a:t>
            </a:r>
            <a:endParaRPr lang="en-US" sz="4000" b="1" dirty="0">
              <a:solidFill>
                <a:srgbClr val="009486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2DF47C-66C7-2444-B8AF-C83474954C89}"/>
              </a:ext>
            </a:extLst>
          </p:cNvPr>
          <p:cNvSpPr/>
          <p:nvPr/>
        </p:nvSpPr>
        <p:spPr>
          <a:xfrm>
            <a:off x="711251" y="1347916"/>
            <a:ext cx="48330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/>
              <a:t>When mixing two materials together a </a:t>
            </a:r>
            <a:r>
              <a:rPr lang="en-GB" b="1" dirty="0"/>
              <a:t>mixture</a:t>
            </a:r>
            <a:r>
              <a:rPr lang="en-GB" dirty="0"/>
              <a:t> is formed.</a:t>
            </a:r>
          </a:p>
        </p:txBody>
      </p:sp>
      <p:pic>
        <p:nvPicPr>
          <p:cNvPr id="4" name="Picture 3" descr="A plate with food on it&#10;&#10;Description automatically generated with low confidence">
            <a:extLst>
              <a:ext uri="{FF2B5EF4-FFF2-40B4-BE49-F238E27FC236}">
                <a16:creationId xmlns:a16="http://schemas.microsoft.com/office/drawing/2014/main" id="{0629443C-CF4C-FF4A-82D7-0DC83A8D4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78" y="3036512"/>
            <a:ext cx="3723528" cy="3213455"/>
          </a:xfrm>
          <a:prstGeom prst="rect">
            <a:avLst/>
          </a:prstGeom>
        </p:spPr>
      </p:pic>
      <p:pic>
        <p:nvPicPr>
          <p:cNvPr id="11" name="Picture 10" descr="A picture containing purple, dark&#10;&#10;Description automatically generated">
            <a:extLst>
              <a:ext uri="{FF2B5EF4-FFF2-40B4-BE49-F238E27FC236}">
                <a16:creationId xmlns:a16="http://schemas.microsoft.com/office/drawing/2014/main" id="{043778C3-37D3-8245-8E53-A171421069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82"/>
          <a:stretch/>
        </p:blipFill>
        <p:spPr>
          <a:xfrm>
            <a:off x="4621207" y="-590312"/>
            <a:ext cx="4522793" cy="69147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9E6E016-8087-8149-BEC0-511FEA8AE378}"/>
              </a:ext>
            </a:extLst>
          </p:cNvPr>
          <p:cNvSpPr/>
          <p:nvPr/>
        </p:nvSpPr>
        <p:spPr>
          <a:xfrm>
            <a:off x="711250" y="2336244"/>
            <a:ext cx="53593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en-GB" dirty="0"/>
              <a:t>Some materials can change state when mixed with another material and others cannot be changed. 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7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DB87037-51AC-3247-AA02-0D152E523D50}"/>
              </a:ext>
            </a:extLst>
          </p:cNvPr>
          <p:cNvSpPr/>
          <p:nvPr/>
        </p:nvSpPr>
        <p:spPr>
          <a:xfrm>
            <a:off x="0" y="3530600"/>
            <a:ext cx="4572000" cy="1558731"/>
          </a:xfrm>
          <a:prstGeom prst="rect">
            <a:avLst/>
          </a:prstGeom>
          <a:solidFill>
            <a:srgbClr val="FFE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ACBC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F8429F-B5C8-004E-ADDE-00D25813BB6A}"/>
              </a:ext>
            </a:extLst>
          </p:cNvPr>
          <p:cNvSpPr/>
          <p:nvPr/>
        </p:nvSpPr>
        <p:spPr>
          <a:xfrm>
            <a:off x="0" y="1792262"/>
            <a:ext cx="5346700" cy="1738338"/>
          </a:xfrm>
          <a:prstGeom prst="rect">
            <a:avLst/>
          </a:prstGeom>
          <a:solidFill>
            <a:srgbClr val="8AC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ACB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4E89DC-07C5-C64C-8C77-22072C24C5E4}"/>
              </a:ext>
            </a:extLst>
          </p:cNvPr>
          <p:cNvSpPr/>
          <p:nvPr/>
        </p:nvSpPr>
        <p:spPr>
          <a:xfrm>
            <a:off x="711252" y="640030"/>
            <a:ext cx="70647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FED182"/>
                </a:solidFill>
              </a:rPr>
              <a:t>Mixing a Liquid with a Liquid</a:t>
            </a:r>
            <a:endParaRPr lang="en-US" sz="4000" b="1" dirty="0">
              <a:solidFill>
                <a:srgbClr val="FED18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8AF4EC-8DCA-7445-BE65-5D498FCBF1FE}"/>
              </a:ext>
            </a:extLst>
          </p:cNvPr>
          <p:cNvSpPr/>
          <p:nvPr/>
        </p:nvSpPr>
        <p:spPr>
          <a:xfrm>
            <a:off x="711251" y="1347916"/>
            <a:ext cx="6489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/>
              <a:t>What do you think will happen when water is mixed with oil?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73EF42-60D8-3243-B7F6-A1D6DCEBCDC7}"/>
              </a:ext>
            </a:extLst>
          </p:cNvPr>
          <p:cNvSpPr/>
          <p:nvPr/>
        </p:nvSpPr>
        <p:spPr>
          <a:xfrm>
            <a:off x="711251" y="2055802"/>
            <a:ext cx="4241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en-GB" dirty="0">
                <a:solidFill>
                  <a:schemeClr val="dk1"/>
                </a:solidFill>
              </a:rPr>
              <a:t>When water and oil are mixed together, the oil rises to the top of the water. </a:t>
            </a:r>
            <a:br>
              <a:rPr lang="en-GB" dirty="0">
                <a:solidFill>
                  <a:schemeClr val="dk1"/>
                </a:solidFill>
              </a:rPr>
            </a:br>
            <a:r>
              <a:rPr lang="en-GB" dirty="0">
                <a:solidFill>
                  <a:schemeClr val="dk1"/>
                </a:solidFill>
              </a:rPr>
              <a:t>The mixture cannot be mixed. However, this is not the case for all liquids. 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1121EA0-1CBB-FC46-85CC-CE4DBACC9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41" y="1866900"/>
            <a:ext cx="2335718" cy="3327400"/>
          </a:xfrm>
          <a:prstGeom prst="rect">
            <a:avLst/>
          </a:prstGeom>
        </p:spPr>
      </p:pic>
      <p:pic>
        <p:nvPicPr>
          <p:cNvPr id="6" name="Picture 5" descr="A picture containing container, glass&#10;&#10;Description automatically generated">
            <a:extLst>
              <a:ext uri="{FF2B5EF4-FFF2-40B4-BE49-F238E27FC236}">
                <a16:creationId xmlns:a16="http://schemas.microsoft.com/office/drawing/2014/main" id="{A0AAC82B-A9B6-FC46-8277-651FA979E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15" y="3270604"/>
            <a:ext cx="2496085" cy="28902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8FCFE7-5D55-E14F-A801-10C091D698C6}"/>
              </a:ext>
            </a:extLst>
          </p:cNvPr>
          <p:cNvSpPr/>
          <p:nvPr/>
        </p:nvSpPr>
        <p:spPr>
          <a:xfrm>
            <a:off x="686341" y="388615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GB" dirty="0">
                <a:solidFill>
                  <a:schemeClr val="dk1"/>
                </a:solidFill>
              </a:rPr>
              <a:t>What would happen if you mixed </a:t>
            </a:r>
            <a:br>
              <a:rPr lang="en-GB" dirty="0">
                <a:solidFill>
                  <a:schemeClr val="dk1"/>
                </a:solidFill>
              </a:rPr>
            </a:br>
            <a:r>
              <a:rPr lang="en-GB" dirty="0">
                <a:solidFill>
                  <a:schemeClr val="dk1"/>
                </a:solidFill>
              </a:rPr>
              <a:t>water and red food colouring?</a:t>
            </a:r>
            <a:r>
              <a:rPr lang="en-GB" dirty="0">
                <a:solidFill>
                  <a:srgbClr val="FF0000"/>
                </a:solidFill>
              </a:rPr>
              <a:t> 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dirty="0">
                <a:solidFill>
                  <a:schemeClr val="dk1"/>
                </a:solidFill>
              </a:rPr>
              <a:t>What colour would the water be?</a:t>
            </a:r>
          </a:p>
        </p:txBody>
      </p:sp>
    </p:spTree>
    <p:extLst>
      <p:ext uri="{BB962C8B-B14F-4D97-AF65-F5344CB8AC3E}">
        <p14:creationId xmlns:p14="http://schemas.microsoft.com/office/powerpoint/2010/main" val="3086699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8" grpId="0"/>
      <p:bldP spid="9" grpId="0"/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104EDE-38F9-FB46-B45A-DD01A35DDF7F}"/>
              </a:ext>
            </a:extLst>
          </p:cNvPr>
          <p:cNvSpPr/>
          <p:nvPr/>
        </p:nvSpPr>
        <p:spPr>
          <a:xfrm>
            <a:off x="7201124" y="1616936"/>
            <a:ext cx="1942875" cy="3477874"/>
          </a:xfrm>
          <a:prstGeom prst="rect">
            <a:avLst/>
          </a:prstGeom>
          <a:solidFill>
            <a:srgbClr val="FFE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ACB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E4A7DE-F0B8-804A-B10B-2102DCEAAC9D}"/>
              </a:ext>
            </a:extLst>
          </p:cNvPr>
          <p:cNvSpPr/>
          <p:nvPr/>
        </p:nvSpPr>
        <p:spPr>
          <a:xfrm>
            <a:off x="0" y="4541479"/>
            <a:ext cx="5207000" cy="1385898"/>
          </a:xfrm>
          <a:prstGeom prst="rect">
            <a:avLst/>
          </a:prstGeom>
          <a:solidFill>
            <a:srgbClr val="009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ACB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C208E4-5014-2340-837C-76B1D7160902}"/>
              </a:ext>
            </a:extLst>
          </p:cNvPr>
          <p:cNvSpPr/>
          <p:nvPr/>
        </p:nvSpPr>
        <p:spPr>
          <a:xfrm>
            <a:off x="0" y="2043102"/>
            <a:ext cx="4953000" cy="1385898"/>
          </a:xfrm>
          <a:prstGeom prst="rect">
            <a:avLst/>
          </a:prstGeom>
          <a:solidFill>
            <a:srgbClr val="FED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ACB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A3B80A-589D-EC4E-998D-E2334493E403}"/>
              </a:ext>
            </a:extLst>
          </p:cNvPr>
          <p:cNvSpPr/>
          <p:nvPr/>
        </p:nvSpPr>
        <p:spPr>
          <a:xfrm>
            <a:off x="711252" y="640030"/>
            <a:ext cx="6793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8ACBC0"/>
                </a:solidFill>
              </a:rPr>
              <a:t>Mixing a Liquid with a Solid</a:t>
            </a:r>
            <a:endParaRPr lang="en-US" sz="4000" b="1" dirty="0">
              <a:solidFill>
                <a:srgbClr val="8ACB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DC675A-2B3D-8141-A243-80AED88FAE8F}"/>
              </a:ext>
            </a:extLst>
          </p:cNvPr>
          <p:cNvSpPr/>
          <p:nvPr/>
        </p:nvSpPr>
        <p:spPr>
          <a:xfrm>
            <a:off x="711251" y="1347916"/>
            <a:ext cx="4241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/>
              <a:t>When mixing a liquid and a solid sometimes changes can happen.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41D1D1-AB27-A042-9B86-1A9332A3101B}"/>
              </a:ext>
            </a:extLst>
          </p:cNvPr>
          <p:cNvSpPr/>
          <p:nvPr/>
        </p:nvSpPr>
        <p:spPr>
          <a:xfrm>
            <a:off x="711251" y="2233602"/>
            <a:ext cx="42417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en-GB" dirty="0"/>
              <a:t>For example, mixing water and salt. The salt </a:t>
            </a:r>
            <a:r>
              <a:rPr lang="en-GB" b="1" dirty="0"/>
              <a:t>dissolves</a:t>
            </a:r>
            <a:r>
              <a:rPr lang="en-GB" dirty="0"/>
              <a:t> into the water after some time.</a:t>
            </a:r>
          </a:p>
        </p:txBody>
      </p:sp>
      <p:pic>
        <p:nvPicPr>
          <p:cNvPr id="9" name="Picture 8" descr="A close-up of a phone&#10;&#10;Description automatically generated with low confidence">
            <a:extLst>
              <a:ext uri="{FF2B5EF4-FFF2-40B4-BE49-F238E27FC236}">
                <a16:creationId xmlns:a16="http://schemas.microsoft.com/office/drawing/2014/main" id="{C9ADBE2B-6C35-AF4C-9A18-FE4D4C3C8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0" y="1415279"/>
            <a:ext cx="1740125" cy="2449384"/>
          </a:xfrm>
          <a:prstGeom prst="rect">
            <a:avLst/>
          </a:prstGeom>
        </p:spPr>
      </p:pic>
      <p:pic>
        <p:nvPicPr>
          <p:cNvPr id="11" name="Picture 10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id="{D22D3229-5DA3-8C4C-B691-5223920B1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99" y="4011420"/>
            <a:ext cx="3652777" cy="20359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362D297-F8BA-E84E-9BD1-6C568AE50856}"/>
              </a:ext>
            </a:extLst>
          </p:cNvPr>
          <p:cNvSpPr/>
          <p:nvPr/>
        </p:nvSpPr>
        <p:spPr>
          <a:xfrm>
            <a:off x="762000" y="368699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1200"/>
              </a:spcBef>
            </a:pPr>
            <a:r>
              <a:rPr lang="en-GB" dirty="0">
                <a:solidFill>
                  <a:schemeClr val="dk1"/>
                </a:solidFill>
              </a:rPr>
              <a:t>However, when you mix water and rice, there is no change.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942C17-64BB-E147-B9FE-6F7438ECB91C}"/>
              </a:ext>
            </a:extLst>
          </p:cNvPr>
          <p:cNvSpPr/>
          <p:nvPr/>
        </p:nvSpPr>
        <p:spPr>
          <a:xfrm>
            <a:off x="762000" y="477738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en-GB" dirty="0">
                <a:solidFill>
                  <a:schemeClr val="bg1"/>
                </a:solidFill>
              </a:rPr>
              <a:t>Can you think of any other examples of when liquids and solids are mixed and no change happens?</a:t>
            </a:r>
          </a:p>
        </p:txBody>
      </p:sp>
    </p:spTree>
    <p:extLst>
      <p:ext uri="{BB962C8B-B14F-4D97-AF65-F5344CB8AC3E}">
        <p14:creationId xmlns:p14="http://schemas.microsoft.com/office/powerpoint/2010/main" val="1439247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6" grpId="0" animBg="1"/>
      <p:bldP spid="3" grpId="0"/>
      <p:bldP spid="4" grpId="0"/>
      <p:bldP spid="5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00AC1E-4B1A-6C42-A8F3-613027467ED3}"/>
              </a:ext>
            </a:extLst>
          </p:cNvPr>
          <p:cNvSpPr/>
          <p:nvPr/>
        </p:nvSpPr>
        <p:spPr>
          <a:xfrm>
            <a:off x="5664252" y="1709180"/>
            <a:ext cx="3479748" cy="3095685"/>
          </a:xfrm>
          <a:prstGeom prst="rect">
            <a:avLst/>
          </a:prstGeom>
          <a:solidFill>
            <a:srgbClr val="009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ACB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160B16-F9B5-344A-A39C-8D0DE491CECB}"/>
              </a:ext>
            </a:extLst>
          </p:cNvPr>
          <p:cNvSpPr/>
          <p:nvPr/>
        </p:nvSpPr>
        <p:spPr>
          <a:xfrm>
            <a:off x="-1" y="2268327"/>
            <a:ext cx="4953001" cy="1373198"/>
          </a:xfrm>
          <a:prstGeom prst="rect">
            <a:avLst/>
          </a:prstGeom>
          <a:solidFill>
            <a:srgbClr val="FFE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ACB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725053-A2ED-514E-895C-2BB00C348E2B}"/>
              </a:ext>
            </a:extLst>
          </p:cNvPr>
          <p:cNvSpPr/>
          <p:nvPr/>
        </p:nvSpPr>
        <p:spPr>
          <a:xfrm>
            <a:off x="711252" y="640030"/>
            <a:ext cx="65229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8ACBC0"/>
                </a:solidFill>
              </a:rPr>
              <a:t>Mixing a Solid with a Solid</a:t>
            </a:r>
            <a:endParaRPr lang="en-US" sz="4000" b="1" dirty="0">
              <a:solidFill>
                <a:srgbClr val="8ACB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5C6628-17EE-4848-8021-1DBFE59CBA8D}"/>
              </a:ext>
            </a:extLst>
          </p:cNvPr>
          <p:cNvSpPr/>
          <p:nvPr/>
        </p:nvSpPr>
        <p:spPr>
          <a:xfrm>
            <a:off x="711251" y="1386016"/>
            <a:ext cx="4241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/>
              <a:t>When mixing a solid with a solid some changes can occur.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B5FA1F-6640-EF4A-982C-27FBC51E8DF1}"/>
              </a:ext>
            </a:extLst>
          </p:cNvPr>
          <p:cNvSpPr/>
          <p:nvPr/>
        </p:nvSpPr>
        <p:spPr>
          <a:xfrm>
            <a:off x="711251" y="3881536"/>
            <a:ext cx="32003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en-GB" dirty="0"/>
              <a:t>However, sometimes there are no changes. For example, sugar and cereal.</a:t>
            </a:r>
          </a:p>
        </p:txBody>
      </p:sp>
      <p:pic>
        <p:nvPicPr>
          <p:cNvPr id="7" name="Picture 6" descr="A picture containing plate, chocolate, table, cake&#10;&#10;Description automatically generated">
            <a:extLst>
              <a:ext uri="{FF2B5EF4-FFF2-40B4-BE49-F238E27FC236}">
                <a16:creationId xmlns:a16="http://schemas.microsoft.com/office/drawing/2014/main" id="{30EEA52A-B729-664E-9717-91A64B855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0" y="2781941"/>
            <a:ext cx="4343349" cy="33699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67EF7F-654E-0741-A0D2-BC6437C52E9A}"/>
              </a:ext>
            </a:extLst>
          </p:cNvPr>
          <p:cNvSpPr/>
          <p:nvPr/>
        </p:nvSpPr>
        <p:spPr>
          <a:xfrm>
            <a:off x="711251" y="249109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1200"/>
              </a:spcBef>
            </a:pPr>
            <a:r>
              <a:rPr lang="en-GB" dirty="0"/>
              <a:t>For example, mixing flour and cocoa powder together, the mixture changes colour from white to brown. </a:t>
            </a:r>
          </a:p>
        </p:txBody>
      </p:sp>
    </p:spTree>
    <p:extLst>
      <p:ext uri="{BB962C8B-B14F-4D97-AF65-F5344CB8AC3E}">
        <p14:creationId xmlns:p14="http://schemas.microsoft.com/office/powerpoint/2010/main" val="388010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2" grpId="0"/>
      <p:bldP spid="3" grpId="0"/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late, chocolate, table, cake&#10;&#10;Description automatically generated">
            <a:extLst>
              <a:ext uri="{FF2B5EF4-FFF2-40B4-BE49-F238E27FC236}">
                <a16:creationId xmlns:a16="http://schemas.microsoft.com/office/drawing/2014/main" id="{240DB2BD-623E-7E42-B8AE-C2966E0E2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82" y="2693103"/>
            <a:ext cx="2969246" cy="23038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944741-E579-2D40-A06F-E3B52971E12A}"/>
              </a:ext>
            </a:extLst>
          </p:cNvPr>
          <p:cNvSpPr/>
          <p:nvPr/>
        </p:nvSpPr>
        <p:spPr>
          <a:xfrm>
            <a:off x="1" y="5335082"/>
            <a:ext cx="3124200" cy="625904"/>
          </a:xfrm>
          <a:prstGeom prst="rect">
            <a:avLst/>
          </a:prstGeom>
          <a:solidFill>
            <a:srgbClr val="009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ACB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81258C-446F-3A46-A7A6-8CE6D4DB6A9D}"/>
              </a:ext>
            </a:extLst>
          </p:cNvPr>
          <p:cNvSpPr/>
          <p:nvPr/>
        </p:nvSpPr>
        <p:spPr>
          <a:xfrm>
            <a:off x="-79" y="4434303"/>
            <a:ext cx="3441779" cy="625904"/>
          </a:xfrm>
          <a:prstGeom prst="rect">
            <a:avLst/>
          </a:prstGeom>
          <a:solidFill>
            <a:srgbClr val="FFE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ACB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5C78E9-11D4-4044-87D5-6083142D5B83}"/>
              </a:ext>
            </a:extLst>
          </p:cNvPr>
          <p:cNvSpPr/>
          <p:nvPr/>
        </p:nvSpPr>
        <p:spPr>
          <a:xfrm>
            <a:off x="0" y="3576876"/>
            <a:ext cx="2984631" cy="625904"/>
          </a:xfrm>
          <a:prstGeom prst="rect">
            <a:avLst/>
          </a:prstGeom>
          <a:solidFill>
            <a:srgbClr val="FED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ACB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1FF664-269E-6845-AAB3-7A94B3F4D355}"/>
              </a:ext>
            </a:extLst>
          </p:cNvPr>
          <p:cNvSpPr/>
          <p:nvPr/>
        </p:nvSpPr>
        <p:spPr>
          <a:xfrm>
            <a:off x="0" y="2688797"/>
            <a:ext cx="3733800" cy="625904"/>
          </a:xfrm>
          <a:prstGeom prst="rect">
            <a:avLst/>
          </a:prstGeom>
          <a:solidFill>
            <a:srgbClr val="8AC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ACB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E3184F-042B-E643-903B-08E14118B766}"/>
              </a:ext>
            </a:extLst>
          </p:cNvPr>
          <p:cNvSpPr/>
          <p:nvPr/>
        </p:nvSpPr>
        <p:spPr>
          <a:xfrm>
            <a:off x="711252" y="640030"/>
            <a:ext cx="758733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E8C501"/>
                </a:solidFill>
              </a:rPr>
              <a:t>Can you recall some of the </a:t>
            </a:r>
            <a:br>
              <a:rPr lang="en-GB" sz="4000" b="1" dirty="0">
                <a:solidFill>
                  <a:srgbClr val="E8C501"/>
                </a:solidFill>
              </a:rPr>
            </a:br>
            <a:r>
              <a:rPr lang="en-GB" sz="4000" b="1" dirty="0">
                <a:solidFill>
                  <a:srgbClr val="E8C501"/>
                </a:solidFill>
              </a:rPr>
              <a:t>changes that can happen when </a:t>
            </a:r>
            <a:br>
              <a:rPr lang="en-GB" sz="4000" b="1" dirty="0">
                <a:solidFill>
                  <a:srgbClr val="E8C501"/>
                </a:solidFill>
              </a:rPr>
            </a:br>
            <a:r>
              <a:rPr lang="en-GB" sz="4000" b="1" dirty="0">
                <a:solidFill>
                  <a:srgbClr val="E8C501"/>
                </a:solidFill>
              </a:rPr>
              <a:t>materials are mixed together?</a:t>
            </a:r>
            <a:endParaRPr lang="en-US" sz="4000" b="1" dirty="0">
              <a:solidFill>
                <a:srgbClr val="E8C50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7628C2-9B34-3A4F-A0AE-3C98C07E9629}"/>
              </a:ext>
            </a:extLst>
          </p:cNvPr>
          <p:cNvSpPr/>
          <p:nvPr/>
        </p:nvSpPr>
        <p:spPr>
          <a:xfrm>
            <a:off x="711252" y="2783016"/>
            <a:ext cx="4241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buClr>
                <a:schemeClr val="dk1"/>
              </a:buClr>
              <a:buSzPts val="1800"/>
            </a:pPr>
            <a:r>
              <a:rPr lang="en-GB" dirty="0">
                <a:solidFill>
                  <a:schemeClr val="dk1"/>
                </a:solidFill>
              </a:rPr>
              <a:t>They can change colour.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FA2A4B-ED7E-8E4F-8F96-0F902A0A90B2}"/>
              </a:ext>
            </a:extLst>
          </p:cNvPr>
          <p:cNvSpPr/>
          <p:nvPr/>
        </p:nvSpPr>
        <p:spPr>
          <a:xfrm>
            <a:off x="711252" y="3706272"/>
            <a:ext cx="4572000" cy="2774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lvl="0">
              <a:buClr>
                <a:schemeClr val="dk1"/>
              </a:buClr>
              <a:buSzPts val="1800"/>
            </a:pPr>
            <a:r>
              <a:rPr lang="en-GB" dirty="0">
                <a:solidFill>
                  <a:schemeClr val="dk1"/>
                </a:solidFill>
              </a:rPr>
              <a:t>They can dissolve.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1B72A5-39C0-F048-AFC9-0A7FD9802DCC}"/>
              </a:ext>
            </a:extLst>
          </p:cNvPr>
          <p:cNvSpPr/>
          <p:nvPr/>
        </p:nvSpPr>
        <p:spPr>
          <a:xfrm>
            <a:off x="711252" y="4529068"/>
            <a:ext cx="4572000" cy="3357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lvl="0">
              <a:buClr>
                <a:schemeClr val="dk1"/>
              </a:buClr>
              <a:buSzPts val="1800"/>
            </a:pPr>
            <a:r>
              <a:rPr lang="en-GB" dirty="0">
                <a:solidFill>
                  <a:schemeClr val="dk1"/>
                </a:solidFill>
              </a:rPr>
              <a:t>They can change state.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E70658-F0BC-3A4A-9EFC-425FEAF93F92}"/>
              </a:ext>
            </a:extLst>
          </p:cNvPr>
          <p:cNvSpPr/>
          <p:nvPr/>
        </p:nvSpPr>
        <p:spPr>
          <a:xfrm>
            <a:off x="711252" y="5482600"/>
            <a:ext cx="2273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>
              <a:buClr>
                <a:schemeClr val="dk1"/>
              </a:buClr>
              <a:buSzPts val="1800"/>
            </a:pPr>
            <a:r>
              <a:rPr lang="en-GB" dirty="0">
                <a:solidFill>
                  <a:schemeClr val="bg1"/>
                </a:solidFill>
              </a:rPr>
              <a:t>There is no change.</a:t>
            </a:r>
          </a:p>
        </p:txBody>
      </p:sp>
      <p:pic>
        <p:nvPicPr>
          <p:cNvPr id="11" name="Picture 10" descr="A picture containing container, glass&#10;&#10;Description automatically generated">
            <a:extLst>
              <a:ext uri="{FF2B5EF4-FFF2-40B4-BE49-F238E27FC236}">
                <a16:creationId xmlns:a16="http://schemas.microsoft.com/office/drawing/2014/main" id="{99E00F02-8EEB-064A-B0CB-BCC847769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24" y="3916483"/>
            <a:ext cx="1989609" cy="2303822"/>
          </a:xfrm>
          <a:prstGeom prst="rect">
            <a:avLst/>
          </a:prstGeom>
        </p:spPr>
      </p:pic>
      <p:pic>
        <p:nvPicPr>
          <p:cNvPr id="14" name="Picture 13" descr="A picture containing plant, decorated&#10;&#10;Description automatically generated">
            <a:extLst>
              <a:ext uri="{FF2B5EF4-FFF2-40B4-BE49-F238E27FC236}">
                <a16:creationId xmlns:a16="http://schemas.microsoft.com/office/drawing/2014/main" id="{9E57E340-6168-2247-9738-E7FF33CF4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185" y="4316585"/>
            <a:ext cx="3033638" cy="1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51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7" grpId="0" animBg="1"/>
      <p:bldP spid="2" grpId="0"/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</TotalTime>
  <Words>304</Words>
  <Application>Microsoft Macintosh PowerPoint</Application>
  <PresentationFormat>On-screen Show (4:3)</PresentationFormat>
  <Paragraphs>30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Twinkl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twiknl</dc:creator>
  <cp:lastModifiedBy>twinkl twiknl</cp:lastModifiedBy>
  <cp:revision>11</cp:revision>
  <dcterms:created xsi:type="dcterms:W3CDTF">2021-06-02T15:24:53Z</dcterms:created>
  <dcterms:modified xsi:type="dcterms:W3CDTF">2021-06-02T19:21:17Z</dcterms:modified>
</cp:coreProperties>
</file>