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67" r:id="rId2"/>
    <p:sldId id="272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4" r:id="rId13"/>
    <p:sldId id="285" r:id="rId14"/>
    <p:sldId id="286" r:id="rId15"/>
    <p:sldId id="271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winkl" panose="02000000000000000000" pitchFamily="2" charset="77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A185"/>
    <a:srgbClr val="E4AD8B"/>
    <a:srgbClr val="BB8D73"/>
    <a:srgbClr val="A67E65"/>
    <a:srgbClr val="F9BE95"/>
    <a:srgbClr val="18A0DB"/>
    <a:srgbClr val="DE1E5A"/>
    <a:srgbClr val="BC0105"/>
    <a:srgbClr val="4DB1E3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2" autoAdjust="0"/>
    <p:restoredTop sz="94648"/>
  </p:normalViewPr>
  <p:slideViewPr>
    <p:cSldViewPr snapToGrid="0" showGuides="1">
      <p:cViewPr varScale="1">
        <p:scale>
          <a:sx n="117" d="100"/>
          <a:sy n="117" d="100"/>
        </p:scale>
        <p:origin x="1512" y="16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reading-comprehension-worksheets-roi-resources-3rd-4th-class/reading-comprehension-worksheets-roi-resources-3rd-4th-class-english/reading-comprehension-worksheets-roi-resources-3rd-4th-class-english-oral-language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reading-comprehension-worksheets-roi-resources-3rd-4th-class/reading-comprehension-worksheets-roi-resources-3rd-4th-class-english/reading-comprehension-worksheets-roi-resources-3rd-4th-class-english-oral-language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id="{F45E5C4F-F729-1746-9378-F58217E1B68C}"/>
              </a:ext>
            </a:extLst>
          </p:cNvPr>
          <p:cNvSpPr/>
          <p:nvPr userDrawn="1"/>
        </p:nvSpPr>
        <p:spPr>
          <a:xfrm>
            <a:off x="105103" y="5833241"/>
            <a:ext cx="1313794" cy="945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10AD3D0E-718A-274C-A21E-48D23068C1A5}"/>
              </a:ext>
            </a:extLst>
          </p:cNvPr>
          <p:cNvSpPr/>
          <p:nvPr userDrawn="1"/>
        </p:nvSpPr>
        <p:spPr>
          <a:xfrm>
            <a:off x="8366233" y="6011917"/>
            <a:ext cx="683173" cy="767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7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7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DA56E42C-74D2-544E-A246-EB57514E260E}"/>
              </a:ext>
            </a:extLst>
          </p:cNvPr>
          <p:cNvSpPr/>
          <p:nvPr userDrawn="1"/>
        </p:nvSpPr>
        <p:spPr>
          <a:xfrm>
            <a:off x="105103" y="5833241"/>
            <a:ext cx="1313794" cy="945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6FF0C8C3-FC5A-244A-8BA4-6B9DC38F842D}"/>
              </a:ext>
            </a:extLst>
          </p:cNvPr>
          <p:cNvSpPr/>
          <p:nvPr userDrawn="1"/>
        </p:nvSpPr>
        <p:spPr>
          <a:xfrm>
            <a:off x="8366233" y="6011917"/>
            <a:ext cx="683173" cy="767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023E1A-A994-BD45-912C-7EB0787A239B}"/>
              </a:ext>
            </a:extLst>
          </p:cNvPr>
          <p:cNvSpPr/>
          <p:nvPr/>
        </p:nvSpPr>
        <p:spPr>
          <a:xfrm>
            <a:off x="71919" y="71924"/>
            <a:ext cx="4654194" cy="1684962"/>
          </a:xfrm>
          <a:prstGeom prst="rect">
            <a:avLst/>
          </a:prstGeom>
          <a:solidFill>
            <a:srgbClr val="D8A18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What skills should I have to debate well?</a:t>
            </a:r>
            <a:endParaRPr lang="en-US" sz="8000" b="1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56F3D0E-924F-CE4C-B6DC-9568F7ED2C21}"/>
              </a:ext>
            </a:extLst>
          </p:cNvPr>
          <p:cNvSpPr/>
          <p:nvPr/>
        </p:nvSpPr>
        <p:spPr>
          <a:xfrm>
            <a:off x="82193" y="1859622"/>
            <a:ext cx="4397340" cy="1982913"/>
          </a:xfrm>
          <a:custGeom>
            <a:avLst/>
            <a:gdLst>
              <a:gd name="connsiteX0" fmla="*/ 3955551 w 4397340"/>
              <a:gd name="connsiteY0" fmla="*/ 0 h 1982913"/>
              <a:gd name="connsiteX1" fmla="*/ 0 w 4397340"/>
              <a:gd name="connsiteY1" fmla="*/ 0 h 1982913"/>
              <a:gd name="connsiteX2" fmla="*/ 0 w 4397340"/>
              <a:gd name="connsiteY2" fmla="*/ 1982913 h 1982913"/>
              <a:gd name="connsiteX3" fmla="*/ 133564 w 4397340"/>
              <a:gd name="connsiteY3" fmla="*/ 1982913 h 1982913"/>
              <a:gd name="connsiteX4" fmla="*/ 3801438 w 4397340"/>
              <a:gd name="connsiteY4" fmla="*/ 1982913 h 1982913"/>
              <a:gd name="connsiteX5" fmla="*/ 3801438 w 4397340"/>
              <a:gd name="connsiteY5" fmla="*/ 1849349 h 1982913"/>
              <a:gd name="connsiteX6" fmla="*/ 3801438 w 4397340"/>
              <a:gd name="connsiteY6" fmla="*/ 1849349 h 1982913"/>
              <a:gd name="connsiteX7" fmla="*/ 4397340 w 4397340"/>
              <a:gd name="connsiteY7" fmla="*/ 1849349 h 1982913"/>
              <a:gd name="connsiteX8" fmla="*/ 4397340 w 4397340"/>
              <a:gd name="connsiteY8" fmla="*/ 482886 h 1982913"/>
              <a:gd name="connsiteX9" fmla="*/ 3955551 w 4397340"/>
              <a:gd name="connsiteY9" fmla="*/ 482886 h 1982913"/>
              <a:gd name="connsiteX10" fmla="*/ 3955551 w 4397340"/>
              <a:gd name="connsiteY10" fmla="*/ 0 h 198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97340" h="1982913">
                <a:moveTo>
                  <a:pt x="3955551" y="0"/>
                </a:moveTo>
                <a:lnTo>
                  <a:pt x="0" y="0"/>
                </a:lnTo>
                <a:lnTo>
                  <a:pt x="0" y="1982913"/>
                </a:lnTo>
                <a:lnTo>
                  <a:pt x="133564" y="1982913"/>
                </a:lnTo>
                <a:lnTo>
                  <a:pt x="3801438" y="1982913"/>
                </a:lnTo>
                <a:lnTo>
                  <a:pt x="3801438" y="1849349"/>
                </a:lnTo>
                <a:lnTo>
                  <a:pt x="3801438" y="1849349"/>
                </a:lnTo>
                <a:lnTo>
                  <a:pt x="4397340" y="1849349"/>
                </a:lnTo>
                <a:lnTo>
                  <a:pt x="4397340" y="482886"/>
                </a:lnTo>
                <a:lnTo>
                  <a:pt x="3955551" y="482886"/>
                </a:lnTo>
                <a:lnTo>
                  <a:pt x="3955551" y="0"/>
                </a:lnTo>
                <a:close/>
              </a:path>
            </a:pathLst>
          </a:custGeom>
          <a:solidFill>
            <a:srgbClr val="F9BE9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GB" b="1" dirty="0">
                <a:solidFill>
                  <a:srgbClr val="BB8D73"/>
                </a:solidFill>
              </a:rPr>
              <a:t>Volume</a:t>
            </a:r>
            <a:endParaRPr lang="en-GB" dirty="0">
              <a:solidFill>
                <a:srgbClr val="BB8D73"/>
              </a:solidFill>
            </a:endParaRPr>
          </a:p>
          <a:p>
            <a:pPr fontAlgn="base"/>
            <a:r>
              <a:rPr lang="en-GB" dirty="0"/>
              <a:t>We must try to speak at a volume that allows everyone to hear us.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F71017-2A8F-FB40-818E-0C3C612CE7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467603" y="650222"/>
            <a:ext cx="2491871" cy="82784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6EE451A-340B-4743-B523-F879FEDA54EA}"/>
              </a:ext>
            </a:extLst>
          </p:cNvPr>
          <p:cNvSpPr/>
          <p:nvPr/>
        </p:nvSpPr>
        <p:spPr>
          <a:xfrm>
            <a:off x="82193" y="3945270"/>
            <a:ext cx="4643920" cy="2840805"/>
          </a:xfrm>
          <a:prstGeom prst="rect">
            <a:avLst/>
          </a:prstGeom>
          <a:solidFill>
            <a:srgbClr val="F9BE9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GB" b="1" dirty="0">
                <a:solidFill>
                  <a:srgbClr val="BB8D73"/>
                </a:solidFill>
              </a:rPr>
              <a:t>Tone</a:t>
            </a:r>
            <a:endParaRPr lang="en-GB" dirty="0">
              <a:solidFill>
                <a:srgbClr val="BB8D73"/>
              </a:solidFill>
            </a:endParaRPr>
          </a:p>
          <a:p>
            <a:pPr fontAlgn="base"/>
            <a:r>
              <a:rPr lang="en-GB" dirty="0"/>
              <a:t>Try to vary your tone to make it interesting. By speaking in a varying tone, listeners will be more interested in what we are saying.</a:t>
            </a:r>
          </a:p>
        </p:txBody>
      </p:sp>
    </p:spTree>
    <p:extLst>
      <p:ext uri="{BB962C8B-B14F-4D97-AF65-F5344CB8AC3E}">
        <p14:creationId xmlns:p14="http://schemas.microsoft.com/office/powerpoint/2010/main" val="327723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023E1A-A994-BD45-912C-7EB0787A239B}"/>
              </a:ext>
            </a:extLst>
          </p:cNvPr>
          <p:cNvSpPr/>
          <p:nvPr/>
        </p:nvSpPr>
        <p:spPr>
          <a:xfrm>
            <a:off x="71919" y="71924"/>
            <a:ext cx="4654194" cy="1684962"/>
          </a:xfrm>
          <a:prstGeom prst="rect">
            <a:avLst/>
          </a:prstGeom>
          <a:solidFill>
            <a:srgbClr val="D8A18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Debating rules</a:t>
            </a:r>
            <a:endParaRPr lang="en-US" sz="8000" b="1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56F3D0E-924F-CE4C-B6DC-9568F7ED2C21}"/>
              </a:ext>
            </a:extLst>
          </p:cNvPr>
          <p:cNvSpPr/>
          <p:nvPr/>
        </p:nvSpPr>
        <p:spPr>
          <a:xfrm>
            <a:off x="82193" y="1859622"/>
            <a:ext cx="4397340" cy="1982913"/>
          </a:xfrm>
          <a:custGeom>
            <a:avLst/>
            <a:gdLst>
              <a:gd name="connsiteX0" fmla="*/ 3955551 w 4397340"/>
              <a:gd name="connsiteY0" fmla="*/ 0 h 1982913"/>
              <a:gd name="connsiteX1" fmla="*/ 0 w 4397340"/>
              <a:gd name="connsiteY1" fmla="*/ 0 h 1982913"/>
              <a:gd name="connsiteX2" fmla="*/ 0 w 4397340"/>
              <a:gd name="connsiteY2" fmla="*/ 1982913 h 1982913"/>
              <a:gd name="connsiteX3" fmla="*/ 133564 w 4397340"/>
              <a:gd name="connsiteY3" fmla="*/ 1982913 h 1982913"/>
              <a:gd name="connsiteX4" fmla="*/ 3801438 w 4397340"/>
              <a:gd name="connsiteY4" fmla="*/ 1982913 h 1982913"/>
              <a:gd name="connsiteX5" fmla="*/ 3801438 w 4397340"/>
              <a:gd name="connsiteY5" fmla="*/ 1849349 h 1982913"/>
              <a:gd name="connsiteX6" fmla="*/ 3801438 w 4397340"/>
              <a:gd name="connsiteY6" fmla="*/ 1849349 h 1982913"/>
              <a:gd name="connsiteX7" fmla="*/ 4397340 w 4397340"/>
              <a:gd name="connsiteY7" fmla="*/ 1849349 h 1982913"/>
              <a:gd name="connsiteX8" fmla="*/ 4397340 w 4397340"/>
              <a:gd name="connsiteY8" fmla="*/ 482886 h 1982913"/>
              <a:gd name="connsiteX9" fmla="*/ 3955551 w 4397340"/>
              <a:gd name="connsiteY9" fmla="*/ 482886 h 1982913"/>
              <a:gd name="connsiteX10" fmla="*/ 3955551 w 4397340"/>
              <a:gd name="connsiteY10" fmla="*/ 0 h 198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97340" h="1982913">
                <a:moveTo>
                  <a:pt x="3955551" y="0"/>
                </a:moveTo>
                <a:lnTo>
                  <a:pt x="0" y="0"/>
                </a:lnTo>
                <a:lnTo>
                  <a:pt x="0" y="1982913"/>
                </a:lnTo>
                <a:lnTo>
                  <a:pt x="133564" y="1982913"/>
                </a:lnTo>
                <a:lnTo>
                  <a:pt x="3801438" y="1982913"/>
                </a:lnTo>
                <a:lnTo>
                  <a:pt x="3801438" y="1849349"/>
                </a:lnTo>
                <a:lnTo>
                  <a:pt x="3801438" y="1849349"/>
                </a:lnTo>
                <a:lnTo>
                  <a:pt x="4397340" y="1849349"/>
                </a:lnTo>
                <a:lnTo>
                  <a:pt x="4397340" y="482886"/>
                </a:lnTo>
                <a:lnTo>
                  <a:pt x="3955551" y="482886"/>
                </a:lnTo>
                <a:lnTo>
                  <a:pt x="3955551" y="0"/>
                </a:lnTo>
                <a:close/>
              </a:path>
            </a:pathLst>
          </a:custGeom>
          <a:solidFill>
            <a:srgbClr val="F9BE9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GB" dirty="0"/>
              <a:t>No interruptions are allowed. You must wait your turn to speak.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F71017-2A8F-FB40-818E-0C3C612CE7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1282" y="1151410"/>
            <a:ext cx="3648348" cy="57065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6EE451A-340B-4743-B523-F879FEDA54EA}"/>
              </a:ext>
            </a:extLst>
          </p:cNvPr>
          <p:cNvSpPr/>
          <p:nvPr/>
        </p:nvSpPr>
        <p:spPr>
          <a:xfrm>
            <a:off x="82193" y="3945270"/>
            <a:ext cx="4643920" cy="2840805"/>
          </a:xfrm>
          <a:prstGeom prst="rect">
            <a:avLst/>
          </a:prstGeom>
          <a:solidFill>
            <a:srgbClr val="F9BE9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fontAlgn="base"/>
            <a:r>
              <a:rPr lang="en-GB" dirty="0"/>
              <a:t>You can use notes to help you remember your points.</a:t>
            </a:r>
          </a:p>
          <a:p>
            <a:pPr fontAlgn="base"/>
            <a:br>
              <a:rPr lang="en-GB" dirty="0"/>
            </a:br>
            <a:r>
              <a:rPr lang="en-GB" dirty="0"/>
              <a:t>If you want to speak when it is not your turn, you must raise your hand.</a:t>
            </a:r>
          </a:p>
        </p:txBody>
      </p:sp>
    </p:spTree>
    <p:extLst>
      <p:ext uri="{BB962C8B-B14F-4D97-AF65-F5344CB8AC3E}">
        <p14:creationId xmlns:p14="http://schemas.microsoft.com/office/powerpoint/2010/main" val="337207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023E1A-A994-BD45-912C-7EB0787A239B}"/>
              </a:ext>
            </a:extLst>
          </p:cNvPr>
          <p:cNvSpPr/>
          <p:nvPr/>
        </p:nvSpPr>
        <p:spPr>
          <a:xfrm>
            <a:off x="71919" y="71924"/>
            <a:ext cx="4654194" cy="1684962"/>
          </a:xfrm>
          <a:prstGeom prst="rect">
            <a:avLst/>
          </a:prstGeom>
          <a:solidFill>
            <a:srgbClr val="D8A18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Dos and </a:t>
            </a:r>
            <a:r>
              <a:rPr lang="en-GB" sz="2400" b="1"/>
              <a:t>Dont’s</a:t>
            </a:r>
            <a:r>
              <a:rPr lang="en-GB" sz="2400" b="1" dirty="0"/>
              <a:t> when debating</a:t>
            </a:r>
            <a:endParaRPr lang="en-US" sz="9600" b="1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56F3D0E-924F-CE4C-B6DC-9568F7ED2C21}"/>
              </a:ext>
            </a:extLst>
          </p:cNvPr>
          <p:cNvSpPr/>
          <p:nvPr/>
        </p:nvSpPr>
        <p:spPr>
          <a:xfrm>
            <a:off x="82193" y="1859622"/>
            <a:ext cx="4397340" cy="1982913"/>
          </a:xfrm>
          <a:custGeom>
            <a:avLst/>
            <a:gdLst>
              <a:gd name="connsiteX0" fmla="*/ 3955551 w 4397340"/>
              <a:gd name="connsiteY0" fmla="*/ 0 h 1982913"/>
              <a:gd name="connsiteX1" fmla="*/ 0 w 4397340"/>
              <a:gd name="connsiteY1" fmla="*/ 0 h 1982913"/>
              <a:gd name="connsiteX2" fmla="*/ 0 w 4397340"/>
              <a:gd name="connsiteY2" fmla="*/ 1982913 h 1982913"/>
              <a:gd name="connsiteX3" fmla="*/ 133564 w 4397340"/>
              <a:gd name="connsiteY3" fmla="*/ 1982913 h 1982913"/>
              <a:gd name="connsiteX4" fmla="*/ 3801438 w 4397340"/>
              <a:gd name="connsiteY4" fmla="*/ 1982913 h 1982913"/>
              <a:gd name="connsiteX5" fmla="*/ 3801438 w 4397340"/>
              <a:gd name="connsiteY5" fmla="*/ 1849349 h 1982913"/>
              <a:gd name="connsiteX6" fmla="*/ 3801438 w 4397340"/>
              <a:gd name="connsiteY6" fmla="*/ 1849349 h 1982913"/>
              <a:gd name="connsiteX7" fmla="*/ 4397340 w 4397340"/>
              <a:gd name="connsiteY7" fmla="*/ 1849349 h 1982913"/>
              <a:gd name="connsiteX8" fmla="*/ 4397340 w 4397340"/>
              <a:gd name="connsiteY8" fmla="*/ 482886 h 1982913"/>
              <a:gd name="connsiteX9" fmla="*/ 3955551 w 4397340"/>
              <a:gd name="connsiteY9" fmla="*/ 482886 h 1982913"/>
              <a:gd name="connsiteX10" fmla="*/ 3955551 w 4397340"/>
              <a:gd name="connsiteY10" fmla="*/ 0 h 198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97340" h="1982913">
                <a:moveTo>
                  <a:pt x="3955551" y="0"/>
                </a:moveTo>
                <a:lnTo>
                  <a:pt x="0" y="0"/>
                </a:lnTo>
                <a:lnTo>
                  <a:pt x="0" y="1982913"/>
                </a:lnTo>
                <a:lnTo>
                  <a:pt x="133564" y="1982913"/>
                </a:lnTo>
                <a:lnTo>
                  <a:pt x="3801438" y="1982913"/>
                </a:lnTo>
                <a:lnTo>
                  <a:pt x="3801438" y="1849349"/>
                </a:lnTo>
                <a:lnTo>
                  <a:pt x="3801438" y="1849349"/>
                </a:lnTo>
                <a:lnTo>
                  <a:pt x="4397340" y="1849349"/>
                </a:lnTo>
                <a:lnTo>
                  <a:pt x="4397340" y="482886"/>
                </a:lnTo>
                <a:lnTo>
                  <a:pt x="3955551" y="482886"/>
                </a:lnTo>
                <a:lnTo>
                  <a:pt x="3955551" y="0"/>
                </a:lnTo>
                <a:close/>
              </a:path>
            </a:pathLst>
          </a:custGeom>
          <a:solidFill>
            <a:srgbClr val="F9BE9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GB" dirty="0"/>
              <a:t>Do make eye contact</a:t>
            </a:r>
            <a:br>
              <a:rPr lang="en-GB" dirty="0"/>
            </a:br>
            <a:endParaRPr lang="en-GB" dirty="0"/>
          </a:p>
          <a:p>
            <a:r>
              <a:rPr lang="en-GB" dirty="0"/>
              <a:t>Do pause between your arguments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F71017-2A8F-FB40-818E-0C3C612CE7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082872" y="703910"/>
            <a:ext cx="3487360" cy="62772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6EE451A-340B-4743-B523-F879FEDA54EA}"/>
              </a:ext>
            </a:extLst>
          </p:cNvPr>
          <p:cNvSpPr/>
          <p:nvPr/>
        </p:nvSpPr>
        <p:spPr>
          <a:xfrm>
            <a:off x="82193" y="3945270"/>
            <a:ext cx="4643920" cy="2840805"/>
          </a:xfrm>
          <a:prstGeom prst="rect">
            <a:avLst/>
          </a:prstGeom>
          <a:solidFill>
            <a:srgbClr val="F9BE9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GB" dirty="0"/>
              <a:t>Don’t read your notes. Try to memorise the main points.</a:t>
            </a:r>
          </a:p>
          <a:p>
            <a:endParaRPr lang="en-GB" dirty="0"/>
          </a:p>
          <a:p>
            <a:r>
              <a:rPr lang="en-GB" dirty="0"/>
              <a:t>Don’t criticise the other speakers. Criticise the argument.</a:t>
            </a:r>
          </a:p>
          <a:p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972657-2C6F-A749-9670-B4A93B5907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860556" y="2487787"/>
            <a:ext cx="495075" cy="10193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F6CC44-C8B2-3840-B0C0-819B08C6F6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0555" y="5603413"/>
            <a:ext cx="495075" cy="101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2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023E1A-A994-BD45-912C-7EB0787A239B}"/>
              </a:ext>
            </a:extLst>
          </p:cNvPr>
          <p:cNvSpPr/>
          <p:nvPr/>
        </p:nvSpPr>
        <p:spPr>
          <a:xfrm>
            <a:off x="71919" y="71924"/>
            <a:ext cx="4654194" cy="1684962"/>
          </a:xfrm>
          <a:prstGeom prst="rect">
            <a:avLst/>
          </a:prstGeom>
          <a:solidFill>
            <a:srgbClr val="D8A18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Do you propose or oppose </a:t>
            </a:r>
            <a:br>
              <a:rPr lang="en-GB" sz="2400" b="1" dirty="0"/>
            </a:br>
            <a:r>
              <a:rPr lang="en-GB" sz="2400" b="1" dirty="0"/>
              <a:t>this motion?</a:t>
            </a:r>
            <a:endParaRPr lang="en-US" sz="13800" b="1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56F3D0E-924F-CE4C-B6DC-9568F7ED2C21}"/>
              </a:ext>
            </a:extLst>
          </p:cNvPr>
          <p:cNvSpPr/>
          <p:nvPr/>
        </p:nvSpPr>
        <p:spPr>
          <a:xfrm>
            <a:off x="82193" y="1859622"/>
            <a:ext cx="4397340" cy="1982913"/>
          </a:xfrm>
          <a:custGeom>
            <a:avLst/>
            <a:gdLst>
              <a:gd name="connsiteX0" fmla="*/ 3955551 w 4397340"/>
              <a:gd name="connsiteY0" fmla="*/ 0 h 1982913"/>
              <a:gd name="connsiteX1" fmla="*/ 0 w 4397340"/>
              <a:gd name="connsiteY1" fmla="*/ 0 h 1982913"/>
              <a:gd name="connsiteX2" fmla="*/ 0 w 4397340"/>
              <a:gd name="connsiteY2" fmla="*/ 1982913 h 1982913"/>
              <a:gd name="connsiteX3" fmla="*/ 133564 w 4397340"/>
              <a:gd name="connsiteY3" fmla="*/ 1982913 h 1982913"/>
              <a:gd name="connsiteX4" fmla="*/ 3801438 w 4397340"/>
              <a:gd name="connsiteY4" fmla="*/ 1982913 h 1982913"/>
              <a:gd name="connsiteX5" fmla="*/ 3801438 w 4397340"/>
              <a:gd name="connsiteY5" fmla="*/ 1849349 h 1982913"/>
              <a:gd name="connsiteX6" fmla="*/ 3801438 w 4397340"/>
              <a:gd name="connsiteY6" fmla="*/ 1849349 h 1982913"/>
              <a:gd name="connsiteX7" fmla="*/ 4397340 w 4397340"/>
              <a:gd name="connsiteY7" fmla="*/ 1849349 h 1982913"/>
              <a:gd name="connsiteX8" fmla="*/ 4397340 w 4397340"/>
              <a:gd name="connsiteY8" fmla="*/ 482886 h 1982913"/>
              <a:gd name="connsiteX9" fmla="*/ 3955551 w 4397340"/>
              <a:gd name="connsiteY9" fmla="*/ 482886 h 1982913"/>
              <a:gd name="connsiteX10" fmla="*/ 3955551 w 4397340"/>
              <a:gd name="connsiteY10" fmla="*/ 0 h 198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97340" h="1982913">
                <a:moveTo>
                  <a:pt x="3955551" y="0"/>
                </a:moveTo>
                <a:lnTo>
                  <a:pt x="0" y="0"/>
                </a:lnTo>
                <a:lnTo>
                  <a:pt x="0" y="1982913"/>
                </a:lnTo>
                <a:lnTo>
                  <a:pt x="133564" y="1982913"/>
                </a:lnTo>
                <a:lnTo>
                  <a:pt x="3801438" y="1982913"/>
                </a:lnTo>
                <a:lnTo>
                  <a:pt x="3801438" y="1849349"/>
                </a:lnTo>
                <a:lnTo>
                  <a:pt x="3801438" y="1849349"/>
                </a:lnTo>
                <a:lnTo>
                  <a:pt x="4397340" y="1849349"/>
                </a:lnTo>
                <a:lnTo>
                  <a:pt x="4397340" y="482886"/>
                </a:lnTo>
                <a:lnTo>
                  <a:pt x="3955551" y="482886"/>
                </a:lnTo>
                <a:lnTo>
                  <a:pt x="3955551" y="0"/>
                </a:lnTo>
                <a:close/>
              </a:path>
            </a:pathLst>
          </a:custGeom>
          <a:solidFill>
            <a:srgbClr val="F9BE9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r>
              <a:rPr lang="en-GB" dirty="0"/>
              <a:t>Motion: ‘Winter is the best season </a:t>
            </a:r>
            <a:br>
              <a:rPr lang="en-GB" dirty="0"/>
            </a:br>
            <a:r>
              <a:rPr lang="en-GB" dirty="0"/>
              <a:t>of the year’.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F71017-2A8F-FB40-818E-0C3C612CE7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8759" y="2052300"/>
            <a:ext cx="3487360" cy="48057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6EE451A-340B-4743-B523-F879FEDA54EA}"/>
              </a:ext>
            </a:extLst>
          </p:cNvPr>
          <p:cNvSpPr/>
          <p:nvPr/>
        </p:nvSpPr>
        <p:spPr>
          <a:xfrm>
            <a:off x="82193" y="3945270"/>
            <a:ext cx="4643920" cy="2840805"/>
          </a:xfrm>
          <a:prstGeom prst="rect">
            <a:avLst/>
          </a:prstGeom>
          <a:solidFill>
            <a:srgbClr val="F9BE9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972657-2C6F-A749-9670-B4A93B5907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92795" y="4638809"/>
            <a:ext cx="797324" cy="1641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F6CC44-C8B2-3840-B0C0-819B08C6F6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607" y="4768254"/>
            <a:ext cx="797324" cy="1641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28002AB-8233-8144-A019-27F67A6BA672}"/>
              </a:ext>
            </a:extLst>
          </p:cNvPr>
          <p:cNvSpPr/>
          <p:nvPr/>
        </p:nvSpPr>
        <p:spPr>
          <a:xfrm>
            <a:off x="1989757" y="5167296"/>
            <a:ext cx="582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or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5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023E1A-A994-BD45-912C-7EB0787A239B}"/>
              </a:ext>
            </a:extLst>
          </p:cNvPr>
          <p:cNvSpPr/>
          <p:nvPr/>
        </p:nvSpPr>
        <p:spPr>
          <a:xfrm>
            <a:off x="71919" y="71924"/>
            <a:ext cx="4654194" cy="1684962"/>
          </a:xfrm>
          <a:prstGeom prst="rect">
            <a:avLst/>
          </a:prstGeom>
          <a:solidFill>
            <a:srgbClr val="D8A18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Do you propose or oppose </a:t>
            </a:r>
            <a:br>
              <a:rPr lang="en-GB" sz="2400" b="1" dirty="0"/>
            </a:br>
            <a:r>
              <a:rPr lang="en-GB" sz="2400" b="1" dirty="0"/>
              <a:t>this motion?</a:t>
            </a:r>
            <a:endParaRPr lang="en-US" sz="13800" b="1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56F3D0E-924F-CE4C-B6DC-9568F7ED2C21}"/>
              </a:ext>
            </a:extLst>
          </p:cNvPr>
          <p:cNvSpPr/>
          <p:nvPr/>
        </p:nvSpPr>
        <p:spPr>
          <a:xfrm>
            <a:off x="82193" y="1859622"/>
            <a:ext cx="4397340" cy="1982913"/>
          </a:xfrm>
          <a:custGeom>
            <a:avLst/>
            <a:gdLst>
              <a:gd name="connsiteX0" fmla="*/ 3955551 w 4397340"/>
              <a:gd name="connsiteY0" fmla="*/ 0 h 1982913"/>
              <a:gd name="connsiteX1" fmla="*/ 0 w 4397340"/>
              <a:gd name="connsiteY1" fmla="*/ 0 h 1982913"/>
              <a:gd name="connsiteX2" fmla="*/ 0 w 4397340"/>
              <a:gd name="connsiteY2" fmla="*/ 1982913 h 1982913"/>
              <a:gd name="connsiteX3" fmla="*/ 133564 w 4397340"/>
              <a:gd name="connsiteY3" fmla="*/ 1982913 h 1982913"/>
              <a:gd name="connsiteX4" fmla="*/ 3801438 w 4397340"/>
              <a:gd name="connsiteY4" fmla="*/ 1982913 h 1982913"/>
              <a:gd name="connsiteX5" fmla="*/ 3801438 w 4397340"/>
              <a:gd name="connsiteY5" fmla="*/ 1849349 h 1982913"/>
              <a:gd name="connsiteX6" fmla="*/ 3801438 w 4397340"/>
              <a:gd name="connsiteY6" fmla="*/ 1849349 h 1982913"/>
              <a:gd name="connsiteX7" fmla="*/ 4397340 w 4397340"/>
              <a:gd name="connsiteY7" fmla="*/ 1849349 h 1982913"/>
              <a:gd name="connsiteX8" fmla="*/ 4397340 w 4397340"/>
              <a:gd name="connsiteY8" fmla="*/ 482886 h 1982913"/>
              <a:gd name="connsiteX9" fmla="*/ 3955551 w 4397340"/>
              <a:gd name="connsiteY9" fmla="*/ 482886 h 1982913"/>
              <a:gd name="connsiteX10" fmla="*/ 3955551 w 4397340"/>
              <a:gd name="connsiteY10" fmla="*/ 0 h 198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97340" h="1982913">
                <a:moveTo>
                  <a:pt x="3955551" y="0"/>
                </a:moveTo>
                <a:lnTo>
                  <a:pt x="0" y="0"/>
                </a:lnTo>
                <a:lnTo>
                  <a:pt x="0" y="1982913"/>
                </a:lnTo>
                <a:lnTo>
                  <a:pt x="133564" y="1982913"/>
                </a:lnTo>
                <a:lnTo>
                  <a:pt x="3801438" y="1982913"/>
                </a:lnTo>
                <a:lnTo>
                  <a:pt x="3801438" y="1849349"/>
                </a:lnTo>
                <a:lnTo>
                  <a:pt x="3801438" y="1849349"/>
                </a:lnTo>
                <a:lnTo>
                  <a:pt x="4397340" y="1849349"/>
                </a:lnTo>
                <a:lnTo>
                  <a:pt x="4397340" y="482886"/>
                </a:lnTo>
                <a:lnTo>
                  <a:pt x="3955551" y="482886"/>
                </a:lnTo>
                <a:lnTo>
                  <a:pt x="3955551" y="0"/>
                </a:lnTo>
                <a:close/>
              </a:path>
            </a:pathLst>
          </a:custGeom>
          <a:solidFill>
            <a:srgbClr val="F9BE9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r>
              <a:rPr lang="en-GB" dirty="0"/>
              <a:t>Motion: ‘Children should get </a:t>
            </a:r>
            <a:br>
              <a:rPr lang="en-GB" dirty="0"/>
            </a:br>
            <a:r>
              <a:rPr lang="en-GB" dirty="0"/>
              <a:t>pocket money.’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F71017-2A8F-FB40-818E-0C3C612CE7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8759" y="2052300"/>
            <a:ext cx="3487359" cy="48057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6EE451A-340B-4743-B523-F879FEDA54EA}"/>
              </a:ext>
            </a:extLst>
          </p:cNvPr>
          <p:cNvSpPr/>
          <p:nvPr/>
        </p:nvSpPr>
        <p:spPr>
          <a:xfrm>
            <a:off x="82193" y="3945270"/>
            <a:ext cx="4643920" cy="2840805"/>
          </a:xfrm>
          <a:prstGeom prst="rect">
            <a:avLst/>
          </a:prstGeom>
          <a:solidFill>
            <a:srgbClr val="F9BE9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972657-2C6F-A749-9670-B4A93B5907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92795" y="4638809"/>
            <a:ext cx="797324" cy="1641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F6CC44-C8B2-3840-B0C0-819B08C6F6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607" y="4768254"/>
            <a:ext cx="797324" cy="16417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28002AB-8233-8144-A019-27F67A6BA672}"/>
              </a:ext>
            </a:extLst>
          </p:cNvPr>
          <p:cNvSpPr/>
          <p:nvPr/>
        </p:nvSpPr>
        <p:spPr>
          <a:xfrm>
            <a:off x="1989757" y="5167296"/>
            <a:ext cx="582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or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3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77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023E1A-A994-BD45-912C-7EB0787A239B}"/>
              </a:ext>
            </a:extLst>
          </p:cNvPr>
          <p:cNvSpPr/>
          <p:nvPr/>
        </p:nvSpPr>
        <p:spPr>
          <a:xfrm>
            <a:off x="71919" y="71924"/>
            <a:ext cx="4654194" cy="1684962"/>
          </a:xfrm>
          <a:prstGeom prst="rect">
            <a:avLst/>
          </a:prstGeom>
          <a:solidFill>
            <a:srgbClr val="D8A18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What is debating?</a:t>
            </a:r>
            <a:endParaRPr lang="en-US" sz="4800" b="1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56F3D0E-924F-CE4C-B6DC-9568F7ED2C21}"/>
              </a:ext>
            </a:extLst>
          </p:cNvPr>
          <p:cNvSpPr/>
          <p:nvPr/>
        </p:nvSpPr>
        <p:spPr>
          <a:xfrm>
            <a:off x="82193" y="1859622"/>
            <a:ext cx="4397340" cy="1982913"/>
          </a:xfrm>
          <a:custGeom>
            <a:avLst/>
            <a:gdLst>
              <a:gd name="connsiteX0" fmla="*/ 3955551 w 4397340"/>
              <a:gd name="connsiteY0" fmla="*/ 0 h 1982913"/>
              <a:gd name="connsiteX1" fmla="*/ 0 w 4397340"/>
              <a:gd name="connsiteY1" fmla="*/ 0 h 1982913"/>
              <a:gd name="connsiteX2" fmla="*/ 0 w 4397340"/>
              <a:gd name="connsiteY2" fmla="*/ 1982913 h 1982913"/>
              <a:gd name="connsiteX3" fmla="*/ 133564 w 4397340"/>
              <a:gd name="connsiteY3" fmla="*/ 1982913 h 1982913"/>
              <a:gd name="connsiteX4" fmla="*/ 3801438 w 4397340"/>
              <a:gd name="connsiteY4" fmla="*/ 1982913 h 1982913"/>
              <a:gd name="connsiteX5" fmla="*/ 3801438 w 4397340"/>
              <a:gd name="connsiteY5" fmla="*/ 1849349 h 1982913"/>
              <a:gd name="connsiteX6" fmla="*/ 3801438 w 4397340"/>
              <a:gd name="connsiteY6" fmla="*/ 1849349 h 1982913"/>
              <a:gd name="connsiteX7" fmla="*/ 4397340 w 4397340"/>
              <a:gd name="connsiteY7" fmla="*/ 1849349 h 1982913"/>
              <a:gd name="connsiteX8" fmla="*/ 4397340 w 4397340"/>
              <a:gd name="connsiteY8" fmla="*/ 482886 h 1982913"/>
              <a:gd name="connsiteX9" fmla="*/ 3955551 w 4397340"/>
              <a:gd name="connsiteY9" fmla="*/ 482886 h 1982913"/>
              <a:gd name="connsiteX10" fmla="*/ 3955551 w 4397340"/>
              <a:gd name="connsiteY10" fmla="*/ 0 h 198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97340" h="1982913">
                <a:moveTo>
                  <a:pt x="3955551" y="0"/>
                </a:moveTo>
                <a:lnTo>
                  <a:pt x="0" y="0"/>
                </a:lnTo>
                <a:lnTo>
                  <a:pt x="0" y="1982913"/>
                </a:lnTo>
                <a:lnTo>
                  <a:pt x="133564" y="1982913"/>
                </a:lnTo>
                <a:lnTo>
                  <a:pt x="3801438" y="1982913"/>
                </a:lnTo>
                <a:lnTo>
                  <a:pt x="3801438" y="1849349"/>
                </a:lnTo>
                <a:lnTo>
                  <a:pt x="3801438" y="1849349"/>
                </a:lnTo>
                <a:lnTo>
                  <a:pt x="4397340" y="1849349"/>
                </a:lnTo>
                <a:lnTo>
                  <a:pt x="4397340" y="482886"/>
                </a:lnTo>
                <a:lnTo>
                  <a:pt x="3955551" y="482886"/>
                </a:lnTo>
                <a:lnTo>
                  <a:pt x="3955551" y="0"/>
                </a:lnTo>
                <a:close/>
              </a:path>
            </a:pathLst>
          </a:custGeom>
          <a:solidFill>
            <a:srgbClr val="F9BE9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r>
              <a:rPr lang="en-GB" dirty="0"/>
              <a:t>Debating is a form of argument. It is a formal way to discuss an issue or a topic.</a:t>
            </a:r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63E656F-DCB5-6D44-869D-2F4C4F0D28E5}"/>
              </a:ext>
            </a:extLst>
          </p:cNvPr>
          <p:cNvSpPr/>
          <p:nvPr/>
        </p:nvSpPr>
        <p:spPr>
          <a:xfrm>
            <a:off x="71919" y="3914454"/>
            <a:ext cx="3791164" cy="2085654"/>
          </a:xfrm>
          <a:custGeom>
            <a:avLst/>
            <a:gdLst>
              <a:gd name="connsiteX0" fmla="*/ 41097 w 3791164"/>
              <a:gd name="connsiteY0" fmla="*/ 0 h 2065106"/>
              <a:gd name="connsiteX1" fmla="*/ 3791164 w 3791164"/>
              <a:gd name="connsiteY1" fmla="*/ 0 h 2065106"/>
              <a:gd name="connsiteX2" fmla="*/ 3791164 w 3791164"/>
              <a:gd name="connsiteY2" fmla="*/ 780836 h 2065106"/>
              <a:gd name="connsiteX3" fmla="*/ 3082247 w 3791164"/>
              <a:gd name="connsiteY3" fmla="*/ 780836 h 2065106"/>
              <a:gd name="connsiteX4" fmla="*/ 3082247 w 3791164"/>
              <a:gd name="connsiteY4" fmla="*/ 2065106 h 2065106"/>
              <a:gd name="connsiteX5" fmla="*/ 0 w 3791164"/>
              <a:gd name="connsiteY5" fmla="*/ 2065106 h 2065106"/>
              <a:gd name="connsiteX6" fmla="*/ 41097 w 3791164"/>
              <a:gd name="connsiteY6" fmla="*/ 0 h 2065106"/>
              <a:gd name="connsiteX0" fmla="*/ 10274 w 3791164"/>
              <a:gd name="connsiteY0" fmla="*/ 0 h 2085654"/>
              <a:gd name="connsiteX1" fmla="*/ 3791164 w 3791164"/>
              <a:gd name="connsiteY1" fmla="*/ 20548 h 2085654"/>
              <a:gd name="connsiteX2" fmla="*/ 3791164 w 3791164"/>
              <a:gd name="connsiteY2" fmla="*/ 801384 h 2085654"/>
              <a:gd name="connsiteX3" fmla="*/ 3082247 w 3791164"/>
              <a:gd name="connsiteY3" fmla="*/ 801384 h 2085654"/>
              <a:gd name="connsiteX4" fmla="*/ 3082247 w 3791164"/>
              <a:gd name="connsiteY4" fmla="*/ 2085654 h 2085654"/>
              <a:gd name="connsiteX5" fmla="*/ 0 w 3791164"/>
              <a:gd name="connsiteY5" fmla="*/ 2085654 h 2085654"/>
              <a:gd name="connsiteX6" fmla="*/ 10274 w 3791164"/>
              <a:gd name="connsiteY6" fmla="*/ 0 h 208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91164" h="2085654">
                <a:moveTo>
                  <a:pt x="10274" y="0"/>
                </a:moveTo>
                <a:lnTo>
                  <a:pt x="3791164" y="20548"/>
                </a:lnTo>
                <a:lnTo>
                  <a:pt x="3791164" y="801384"/>
                </a:lnTo>
                <a:lnTo>
                  <a:pt x="3082247" y="801384"/>
                </a:lnTo>
                <a:lnTo>
                  <a:pt x="3082247" y="2085654"/>
                </a:lnTo>
                <a:lnTo>
                  <a:pt x="0" y="2085654"/>
                </a:lnTo>
                <a:cubicBezTo>
                  <a:pt x="3425" y="1390436"/>
                  <a:pt x="6849" y="695218"/>
                  <a:pt x="10274" y="0"/>
                </a:cubicBezTo>
                <a:close/>
              </a:path>
            </a:pathLst>
          </a:custGeom>
          <a:solidFill>
            <a:srgbClr val="F9BE9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GB" dirty="0"/>
              <a:t>There are normally two </a:t>
            </a:r>
            <a:br>
              <a:rPr lang="en-GB" dirty="0"/>
            </a:br>
            <a:r>
              <a:rPr lang="en-GB" dirty="0"/>
              <a:t>different sides in the debate contest, each side with </a:t>
            </a:r>
            <a:br>
              <a:rPr lang="en-GB" dirty="0"/>
            </a:br>
            <a:r>
              <a:rPr lang="en-GB" dirty="0"/>
              <a:t>opposing points of view.</a:t>
            </a:r>
            <a:endParaRPr lang="en-US" dirty="0"/>
          </a:p>
        </p:txBody>
      </p:sp>
      <p:pic>
        <p:nvPicPr>
          <p:cNvPr id="4" name="Picture 3" descr="A picture containing text, person, suit, dressed&#10;&#10;Description automatically generated">
            <a:extLst>
              <a:ext uri="{FF2B5EF4-FFF2-40B4-BE49-F238E27FC236}">
                <a16:creationId xmlns:a16="http://schemas.microsoft.com/office/drawing/2014/main" id="{C6F71017-2A8F-FB40-818E-0C3C612CE7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483" y="485454"/>
            <a:ext cx="2864903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7288E9-E9EA-FA4E-9879-E6B8960C5FEF}"/>
              </a:ext>
            </a:extLst>
          </p:cNvPr>
          <p:cNvSpPr/>
          <p:nvPr/>
        </p:nvSpPr>
        <p:spPr>
          <a:xfrm>
            <a:off x="4951351" y="2558144"/>
            <a:ext cx="3791165" cy="3194640"/>
          </a:xfrm>
          <a:prstGeom prst="rect">
            <a:avLst/>
          </a:prstGeom>
          <a:solidFill>
            <a:srgbClr val="F9BE9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r>
              <a:rPr lang="en-GB" dirty="0"/>
              <a:t>What does opposing mean?</a:t>
            </a:r>
            <a:br>
              <a:rPr lang="en-GB" dirty="0"/>
            </a:br>
            <a:endParaRPr lang="en-GB" dirty="0"/>
          </a:p>
          <a:p>
            <a:r>
              <a:rPr lang="en-GB" dirty="0"/>
              <a:t>Opposing means in competition with something or someone. Both sides in a debate have opposing, or opposite points of view. Each team wants to convince the other side of their point of view.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71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023E1A-A994-BD45-912C-7EB0787A239B}"/>
              </a:ext>
            </a:extLst>
          </p:cNvPr>
          <p:cNvSpPr/>
          <p:nvPr/>
        </p:nvSpPr>
        <p:spPr>
          <a:xfrm>
            <a:off x="71919" y="71924"/>
            <a:ext cx="4654194" cy="1684962"/>
          </a:xfrm>
          <a:prstGeom prst="rect">
            <a:avLst/>
          </a:prstGeom>
          <a:solidFill>
            <a:srgbClr val="D8A18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What is debating?</a:t>
            </a:r>
            <a:endParaRPr lang="en-US" sz="4800" b="1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56F3D0E-924F-CE4C-B6DC-9568F7ED2C21}"/>
              </a:ext>
            </a:extLst>
          </p:cNvPr>
          <p:cNvSpPr/>
          <p:nvPr/>
        </p:nvSpPr>
        <p:spPr>
          <a:xfrm>
            <a:off x="82193" y="1859622"/>
            <a:ext cx="4397340" cy="1982913"/>
          </a:xfrm>
          <a:custGeom>
            <a:avLst/>
            <a:gdLst>
              <a:gd name="connsiteX0" fmla="*/ 3955551 w 4397340"/>
              <a:gd name="connsiteY0" fmla="*/ 0 h 1982913"/>
              <a:gd name="connsiteX1" fmla="*/ 0 w 4397340"/>
              <a:gd name="connsiteY1" fmla="*/ 0 h 1982913"/>
              <a:gd name="connsiteX2" fmla="*/ 0 w 4397340"/>
              <a:gd name="connsiteY2" fmla="*/ 1982913 h 1982913"/>
              <a:gd name="connsiteX3" fmla="*/ 133564 w 4397340"/>
              <a:gd name="connsiteY3" fmla="*/ 1982913 h 1982913"/>
              <a:gd name="connsiteX4" fmla="*/ 3801438 w 4397340"/>
              <a:gd name="connsiteY4" fmla="*/ 1982913 h 1982913"/>
              <a:gd name="connsiteX5" fmla="*/ 3801438 w 4397340"/>
              <a:gd name="connsiteY5" fmla="*/ 1849349 h 1982913"/>
              <a:gd name="connsiteX6" fmla="*/ 3801438 w 4397340"/>
              <a:gd name="connsiteY6" fmla="*/ 1849349 h 1982913"/>
              <a:gd name="connsiteX7" fmla="*/ 4397340 w 4397340"/>
              <a:gd name="connsiteY7" fmla="*/ 1849349 h 1982913"/>
              <a:gd name="connsiteX8" fmla="*/ 4397340 w 4397340"/>
              <a:gd name="connsiteY8" fmla="*/ 482886 h 1982913"/>
              <a:gd name="connsiteX9" fmla="*/ 3955551 w 4397340"/>
              <a:gd name="connsiteY9" fmla="*/ 482886 h 1982913"/>
              <a:gd name="connsiteX10" fmla="*/ 3955551 w 4397340"/>
              <a:gd name="connsiteY10" fmla="*/ 0 h 198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97340" h="1982913">
                <a:moveTo>
                  <a:pt x="3955551" y="0"/>
                </a:moveTo>
                <a:lnTo>
                  <a:pt x="0" y="0"/>
                </a:lnTo>
                <a:lnTo>
                  <a:pt x="0" y="1982913"/>
                </a:lnTo>
                <a:lnTo>
                  <a:pt x="133564" y="1982913"/>
                </a:lnTo>
                <a:lnTo>
                  <a:pt x="3801438" y="1982913"/>
                </a:lnTo>
                <a:lnTo>
                  <a:pt x="3801438" y="1849349"/>
                </a:lnTo>
                <a:lnTo>
                  <a:pt x="3801438" y="1849349"/>
                </a:lnTo>
                <a:lnTo>
                  <a:pt x="4397340" y="1849349"/>
                </a:lnTo>
                <a:lnTo>
                  <a:pt x="4397340" y="482886"/>
                </a:lnTo>
                <a:lnTo>
                  <a:pt x="3955551" y="482886"/>
                </a:lnTo>
                <a:lnTo>
                  <a:pt x="3955551" y="0"/>
                </a:lnTo>
                <a:close/>
              </a:path>
            </a:pathLst>
          </a:custGeom>
          <a:solidFill>
            <a:srgbClr val="F9BE9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80000" rtlCol="0" anchor="ctr"/>
          <a:lstStyle/>
          <a:p>
            <a:r>
              <a:rPr lang="en-GB" dirty="0"/>
              <a:t>When you watch television you are </a:t>
            </a:r>
            <a:br>
              <a:rPr lang="en-GB" dirty="0"/>
            </a:br>
            <a:r>
              <a:rPr lang="en-GB" dirty="0"/>
              <a:t>sure to see lots of different people communicating and engaging in debate.</a:t>
            </a:r>
          </a:p>
          <a:p>
            <a:endParaRPr lang="en-GB" dirty="0"/>
          </a:p>
          <a:p>
            <a:r>
              <a:rPr lang="en-GB" dirty="0"/>
              <a:t>Think of politicians in Leinster House. They debate different issues affecting our country and our people.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F71017-2A8F-FB40-818E-0C3C612CE7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4828" y="871937"/>
            <a:ext cx="4372186" cy="59860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8EC4A1-8918-4041-9369-1479E49B9D36}"/>
              </a:ext>
            </a:extLst>
          </p:cNvPr>
          <p:cNvSpPr/>
          <p:nvPr/>
        </p:nvSpPr>
        <p:spPr>
          <a:xfrm>
            <a:off x="71919" y="3934996"/>
            <a:ext cx="4654194" cy="2830532"/>
          </a:xfrm>
          <a:prstGeom prst="rect">
            <a:avLst/>
          </a:prstGeom>
          <a:solidFill>
            <a:srgbClr val="F9BE9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br>
              <a:rPr lang="en-GB" dirty="0"/>
            </a:br>
            <a:br>
              <a:rPr lang="en-GB" dirty="0"/>
            </a:br>
            <a:r>
              <a:rPr lang="en-GB" dirty="0"/>
              <a:t>They spend a lot of time debating what should be made law. They need to be able to express their opinions and argue their point of view in a convincing way.</a:t>
            </a:r>
          </a:p>
          <a:p>
            <a:br>
              <a:rPr lang="en-GB" dirty="0"/>
            </a:br>
            <a:r>
              <a:rPr lang="en-GB" dirty="0"/>
              <a:t>Being able to convey our opinions in a clear, persuasive way is a good skill </a:t>
            </a:r>
            <a:br>
              <a:rPr lang="en-GB" dirty="0"/>
            </a:br>
            <a:r>
              <a:rPr lang="en-GB" dirty="0"/>
              <a:t>to have.</a:t>
            </a:r>
            <a:br>
              <a:rPr lang="en-GB" dirty="0"/>
            </a:b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0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023E1A-A994-BD45-912C-7EB0787A239B}"/>
              </a:ext>
            </a:extLst>
          </p:cNvPr>
          <p:cNvSpPr/>
          <p:nvPr/>
        </p:nvSpPr>
        <p:spPr>
          <a:xfrm>
            <a:off x="71919" y="71924"/>
            <a:ext cx="4654194" cy="1684962"/>
          </a:xfrm>
          <a:prstGeom prst="rect">
            <a:avLst/>
          </a:prstGeom>
          <a:solidFill>
            <a:srgbClr val="D8A18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What is debating?</a:t>
            </a:r>
            <a:endParaRPr lang="en-US" sz="4800" b="1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56F3D0E-924F-CE4C-B6DC-9568F7ED2C21}"/>
              </a:ext>
            </a:extLst>
          </p:cNvPr>
          <p:cNvSpPr/>
          <p:nvPr/>
        </p:nvSpPr>
        <p:spPr>
          <a:xfrm>
            <a:off x="82193" y="1859622"/>
            <a:ext cx="4397340" cy="1982913"/>
          </a:xfrm>
          <a:custGeom>
            <a:avLst/>
            <a:gdLst>
              <a:gd name="connsiteX0" fmla="*/ 3955551 w 4397340"/>
              <a:gd name="connsiteY0" fmla="*/ 0 h 1982913"/>
              <a:gd name="connsiteX1" fmla="*/ 0 w 4397340"/>
              <a:gd name="connsiteY1" fmla="*/ 0 h 1982913"/>
              <a:gd name="connsiteX2" fmla="*/ 0 w 4397340"/>
              <a:gd name="connsiteY2" fmla="*/ 1982913 h 1982913"/>
              <a:gd name="connsiteX3" fmla="*/ 133564 w 4397340"/>
              <a:gd name="connsiteY3" fmla="*/ 1982913 h 1982913"/>
              <a:gd name="connsiteX4" fmla="*/ 3801438 w 4397340"/>
              <a:gd name="connsiteY4" fmla="*/ 1982913 h 1982913"/>
              <a:gd name="connsiteX5" fmla="*/ 3801438 w 4397340"/>
              <a:gd name="connsiteY5" fmla="*/ 1849349 h 1982913"/>
              <a:gd name="connsiteX6" fmla="*/ 3801438 w 4397340"/>
              <a:gd name="connsiteY6" fmla="*/ 1849349 h 1982913"/>
              <a:gd name="connsiteX7" fmla="*/ 4397340 w 4397340"/>
              <a:gd name="connsiteY7" fmla="*/ 1849349 h 1982913"/>
              <a:gd name="connsiteX8" fmla="*/ 4397340 w 4397340"/>
              <a:gd name="connsiteY8" fmla="*/ 482886 h 1982913"/>
              <a:gd name="connsiteX9" fmla="*/ 3955551 w 4397340"/>
              <a:gd name="connsiteY9" fmla="*/ 482886 h 1982913"/>
              <a:gd name="connsiteX10" fmla="*/ 3955551 w 4397340"/>
              <a:gd name="connsiteY10" fmla="*/ 0 h 198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97340" h="1982913">
                <a:moveTo>
                  <a:pt x="3955551" y="0"/>
                </a:moveTo>
                <a:lnTo>
                  <a:pt x="0" y="0"/>
                </a:lnTo>
                <a:lnTo>
                  <a:pt x="0" y="1982913"/>
                </a:lnTo>
                <a:lnTo>
                  <a:pt x="133564" y="1982913"/>
                </a:lnTo>
                <a:lnTo>
                  <a:pt x="3801438" y="1982913"/>
                </a:lnTo>
                <a:lnTo>
                  <a:pt x="3801438" y="1849349"/>
                </a:lnTo>
                <a:lnTo>
                  <a:pt x="3801438" y="1849349"/>
                </a:lnTo>
                <a:lnTo>
                  <a:pt x="4397340" y="1849349"/>
                </a:lnTo>
                <a:lnTo>
                  <a:pt x="4397340" y="482886"/>
                </a:lnTo>
                <a:lnTo>
                  <a:pt x="3955551" y="482886"/>
                </a:lnTo>
                <a:lnTo>
                  <a:pt x="3955551" y="0"/>
                </a:lnTo>
                <a:close/>
              </a:path>
            </a:pathLst>
          </a:custGeom>
          <a:solidFill>
            <a:srgbClr val="F9BE9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GB" dirty="0"/>
              <a:t>Debating allows us to become </a:t>
            </a:r>
            <a:br>
              <a:rPr lang="en-GB" dirty="0"/>
            </a:br>
            <a:r>
              <a:rPr lang="en-GB" dirty="0"/>
              <a:t>confident at communicating our opinions in a clear, structured way. When we debate, we learn to listen to others opinions and think about them.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F71017-2A8F-FB40-818E-0C3C612CE7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1542" y="648942"/>
            <a:ext cx="3270784" cy="82981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6EE451A-340B-4743-B523-F879FEDA54EA}"/>
              </a:ext>
            </a:extLst>
          </p:cNvPr>
          <p:cNvSpPr/>
          <p:nvPr/>
        </p:nvSpPr>
        <p:spPr>
          <a:xfrm>
            <a:off x="82193" y="3945270"/>
            <a:ext cx="4643920" cy="2840805"/>
          </a:xfrm>
          <a:prstGeom prst="rect">
            <a:avLst/>
          </a:prstGeom>
          <a:solidFill>
            <a:srgbClr val="F9BE9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r>
              <a:rPr lang="en-GB" sz="2000" dirty="0"/>
              <a:t>Why might this be important?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11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023E1A-A994-BD45-912C-7EB0787A239B}"/>
              </a:ext>
            </a:extLst>
          </p:cNvPr>
          <p:cNvSpPr/>
          <p:nvPr/>
        </p:nvSpPr>
        <p:spPr>
          <a:xfrm>
            <a:off x="71919" y="71924"/>
            <a:ext cx="4654194" cy="1684962"/>
          </a:xfrm>
          <a:prstGeom prst="rect">
            <a:avLst/>
          </a:prstGeom>
          <a:solidFill>
            <a:srgbClr val="D8A18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What is a motion?</a:t>
            </a:r>
            <a:endParaRPr lang="en-US" sz="4800" b="1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56F3D0E-924F-CE4C-B6DC-9568F7ED2C21}"/>
              </a:ext>
            </a:extLst>
          </p:cNvPr>
          <p:cNvSpPr/>
          <p:nvPr/>
        </p:nvSpPr>
        <p:spPr>
          <a:xfrm>
            <a:off x="82193" y="1859622"/>
            <a:ext cx="4397340" cy="1982913"/>
          </a:xfrm>
          <a:custGeom>
            <a:avLst/>
            <a:gdLst>
              <a:gd name="connsiteX0" fmla="*/ 3955551 w 4397340"/>
              <a:gd name="connsiteY0" fmla="*/ 0 h 1982913"/>
              <a:gd name="connsiteX1" fmla="*/ 0 w 4397340"/>
              <a:gd name="connsiteY1" fmla="*/ 0 h 1982913"/>
              <a:gd name="connsiteX2" fmla="*/ 0 w 4397340"/>
              <a:gd name="connsiteY2" fmla="*/ 1982913 h 1982913"/>
              <a:gd name="connsiteX3" fmla="*/ 133564 w 4397340"/>
              <a:gd name="connsiteY3" fmla="*/ 1982913 h 1982913"/>
              <a:gd name="connsiteX4" fmla="*/ 3801438 w 4397340"/>
              <a:gd name="connsiteY4" fmla="*/ 1982913 h 1982913"/>
              <a:gd name="connsiteX5" fmla="*/ 3801438 w 4397340"/>
              <a:gd name="connsiteY5" fmla="*/ 1849349 h 1982913"/>
              <a:gd name="connsiteX6" fmla="*/ 3801438 w 4397340"/>
              <a:gd name="connsiteY6" fmla="*/ 1849349 h 1982913"/>
              <a:gd name="connsiteX7" fmla="*/ 4397340 w 4397340"/>
              <a:gd name="connsiteY7" fmla="*/ 1849349 h 1982913"/>
              <a:gd name="connsiteX8" fmla="*/ 4397340 w 4397340"/>
              <a:gd name="connsiteY8" fmla="*/ 482886 h 1982913"/>
              <a:gd name="connsiteX9" fmla="*/ 3955551 w 4397340"/>
              <a:gd name="connsiteY9" fmla="*/ 482886 h 1982913"/>
              <a:gd name="connsiteX10" fmla="*/ 3955551 w 4397340"/>
              <a:gd name="connsiteY10" fmla="*/ 0 h 198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97340" h="1982913">
                <a:moveTo>
                  <a:pt x="3955551" y="0"/>
                </a:moveTo>
                <a:lnTo>
                  <a:pt x="0" y="0"/>
                </a:lnTo>
                <a:lnTo>
                  <a:pt x="0" y="1982913"/>
                </a:lnTo>
                <a:lnTo>
                  <a:pt x="133564" y="1982913"/>
                </a:lnTo>
                <a:lnTo>
                  <a:pt x="3801438" y="1982913"/>
                </a:lnTo>
                <a:lnTo>
                  <a:pt x="3801438" y="1849349"/>
                </a:lnTo>
                <a:lnTo>
                  <a:pt x="3801438" y="1849349"/>
                </a:lnTo>
                <a:lnTo>
                  <a:pt x="4397340" y="1849349"/>
                </a:lnTo>
                <a:lnTo>
                  <a:pt x="4397340" y="482886"/>
                </a:lnTo>
                <a:lnTo>
                  <a:pt x="3955551" y="482886"/>
                </a:lnTo>
                <a:lnTo>
                  <a:pt x="3955551" y="0"/>
                </a:lnTo>
                <a:close/>
              </a:path>
            </a:pathLst>
          </a:custGeom>
          <a:solidFill>
            <a:srgbClr val="F9BE9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GB" dirty="0"/>
              <a:t>A motion is needed to hold a debate.</a:t>
            </a:r>
            <a:br>
              <a:rPr lang="en-GB" dirty="0"/>
            </a:br>
            <a:r>
              <a:rPr lang="en-GB" dirty="0"/>
              <a:t>A motion is an idea that someone </a:t>
            </a:r>
            <a:br>
              <a:rPr lang="en-GB" dirty="0"/>
            </a:br>
            <a:r>
              <a:rPr lang="en-GB" dirty="0"/>
              <a:t>can argue for or argue against.</a:t>
            </a:r>
          </a:p>
          <a:p>
            <a:br>
              <a:rPr lang="en-GB" dirty="0"/>
            </a:br>
            <a:r>
              <a:rPr lang="en-GB" dirty="0"/>
              <a:t>An example of a motion might be, ‘Schools should ban homework’.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F71017-2A8F-FB40-818E-0C3C612CE7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6633" y="1756886"/>
            <a:ext cx="3597862" cy="555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9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023E1A-A994-BD45-912C-7EB0787A239B}"/>
              </a:ext>
            </a:extLst>
          </p:cNvPr>
          <p:cNvSpPr/>
          <p:nvPr/>
        </p:nvSpPr>
        <p:spPr>
          <a:xfrm>
            <a:off x="71919" y="71924"/>
            <a:ext cx="4654194" cy="1684962"/>
          </a:xfrm>
          <a:prstGeom prst="rect">
            <a:avLst/>
          </a:prstGeom>
          <a:solidFill>
            <a:srgbClr val="D8A18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What is debating?</a:t>
            </a:r>
            <a:endParaRPr lang="en-US" sz="4800" b="1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56F3D0E-924F-CE4C-B6DC-9568F7ED2C21}"/>
              </a:ext>
            </a:extLst>
          </p:cNvPr>
          <p:cNvSpPr/>
          <p:nvPr/>
        </p:nvSpPr>
        <p:spPr>
          <a:xfrm>
            <a:off x="82193" y="1859622"/>
            <a:ext cx="4397340" cy="1982913"/>
          </a:xfrm>
          <a:custGeom>
            <a:avLst/>
            <a:gdLst>
              <a:gd name="connsiteX0" fmla="*/ 3955551 w 4397340"/>
              <a:gd name="connsiteY0" fmla="*/ 0 h 1982913"/>
              <a:gd name="connsiteX1" fmla="*/ 0 w 4397340"/>
              <a:gd name="connsiteY1" fmla="*/ 0 h 1982913"/>
              <a:gd name="connsiteX2" fmla="*/ 0 w 4397340"/>
              <a:gd name="connsiteY2" fmla="*/ 1982913 h 1982913"/>
              <a:gd name="connsiteX3" fmla="*/ 133564 w 4397340"/>
              <a:gd name="connsiteY3" fmla="*/ 1982913 h 1982913"/>
              <a:gd name="connsiteX4" fmla="*/ 3801438 w 4397340"/>
              <a:gd name="connsiteY4" fmla="*/ 1982913 h 1982913"/>
              <a:gd name="connsiteX5" fmla="*/ 3801438 w 4397340"/>
              <a:gd name="connsiteY5" fmla="*/ 1849349 h 1982913"/>
              <a:gd name="connsiteX6" fmla="*/ 3801438 w 4397340"/>
              <a:gd name="connsiteY6" fmla="*/ 1849349 h 1982913"/>
              <a:gd name="connsiteX7" fmla="*/ 4397340 w 4397340"/>
              <a:gd name="connsiteY7" fmla="*/ 1849349 h 1982913"/>
              <a:gd name="connsiteX8" fmla="*/ 4397340 w 4397340"/>
              <a:gd name="connsiteY8" fmla="*/ 482886 h 1982913"/>
              <a:gd name="connsiteX9" fmla="*/ 3955551 w 4397340"/>
              <a:gd name="connsiteY9" fmla="*/ 482886 h 1982913"/>
              <a:gd name="connsiteX10" fmla="*/ 3955551 w 4397340"/>
              <a:gd name="connsiteY10" fmla="*/ 0 h 198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97340" h="1982913">
                <a:moveTo>
                  <a:pt x="3955551" y="0"/>
                </a:moveTo>
                <a:lnTo>
                  <a:pt x="0" y="0"/>
                </a:lnTo>
                <a:lnTo>
                  <a:pt x="0" y="1982913"/>
                </a:lnTo>
                <a:lnTo>
                  <a:pt x="133564" y="1982913"/>
                </a:lnTo>
                <a:lnTo>
                  <a:pt x="3801438" y="1982913"/>
                </a:lnTo>
                <a:lnTo>
                  <a:pt x="3801438" y="1849349"/>
                </a:lnTo>
                <a:lnTo>
                  <a:pt x="3801438" y="1849349"/>
                </a:lnTo>
                <a:lnTo>
                  <a:pt x="4397340" y="1849349"/>
                </a:lnTo>
                <a:lnTo>
                  <a:pt x="4397340" y="482886"/>
                </a:lnTo>
                <a:lnTo>
                  <a:pt x="3955551" y="482886"/>
                </a:lnTo>
                <a:lnTo>
                  <a:pt x="3955551" y="0"/>
                </a:lnTo>
                <a:close/>
              </a:path>
            </a:pathLst>
          </a:custGeom>
          <a:solidFill>
            <a:srgbClr val="F9BE9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br>
              <a:rPr lang="en-GB" dirty="0"/>
            </a:br>
            <a:br>
              <a:rPr lang="en-GB" dirty="0"/>
            </a:br>
            <a:r>
              <a:rPr lang="en-GB" dirty="0"/>
              <a:t>Those who support (or agree) with </a:t>
            </a:r>
            <a:br>
              <a:rPr lang="en-GB" dirty="0"/>
            </a:br>
            <a:r>
              <a:rPr lang="en-GB" dirty="0"/>
              <a:t>the motion are called </a:t>
            </a:r>
            <a:r>
              <a:rPr lang="en-GB" b="1" dirty="0"/>
              <a:t>proposers</a:t>
            </a:r>
            <a:r>
              <a:rPr lang="en-GB" dirty="0"/>
              <a:t>. </a:t>
            </a:r>
          </a:p>
          <a:p>
            <a:br>
              <a:rPr lang="en-GB" dirty="0"/>
            </a:br>
            <a:r>
              <a:rPr lang="en-GB" dirty="0"/>
              <a:t>Those who do not support, or disagree with the motion are called </a:t>
            </a:r>
            <a:r>
              <a:rPr lang="en-GB" b="1" dirty="0"/>
              <a:t>opposers</a:t>
            </a:r>
            <a:r>
              <a:rPr lang="en-GB" dirty="0"/>
              <a:t>.</a:t>
            </a:r>
            <a:br>
              <a:rPr lang="en-GB" dirty="0"/>
            </a:br>
            <a:br>
              <a:rPr lang="en-GB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F71017-2A8F-FB40-818E-0C3C612CE7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1542" y="914405"/>
            <a:ext cx="3270784" cy="61945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6EE451A-340B-4743-B523-F879FEDA54EA}"/>
              </a:ext>
            </a:extLst>
          </p:cNvPr>
          <p:cNvSpPr/>
          <p:nvPr/>
        </p:nvSpPr>
        <p:spPr>
          <a:xfrm>
            <a:off x="82193" y="3945270"/>
            <a:ext cx="4643920" cy="2840805"/>
          </a:xfrm>
          <a:prstGeom prst="rect">
            <a:avLst/>
          </a:prstGeom>
          <a:solidFill>
            <a:srgbClr val="F9BE9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GB" sz="2000" dirty="0"/>
              <a:t>Both teams normally have 2 or 3 speakers, with a Captain on each team and then 1 or 2 other speakers.</a:t>
            </a:r>
          </a:p>
        </p:txBody>
      </p:sp>
    </p:spTree>
    <p:extLst>
      <p:ext uri="{BB962C8B-B14F-4D97-AF65-F5344CB8AC3E}">
        <p14:creationId xmlns:p14="http://schemas.microsoft.com/office/powerpoint/2010/main" val="392656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023E1A-A994-BD45-912C-7EB0787A239B}"/>
              </a:ext>
            </a:extLst>
          </p:cNvPr>
          <p:cNvSpPr/>
          <p:nvPr/>
        </p:nvSpPr>
        <p:spPr>
          <a:xfrm>
            <a:off x="71919" y="71924"/>
            <a:ext cx="4654194" cy="1684962"/>
          </a:xfrm>
          <a:prstGeom prst="rect">
            <a:avLst/>
          </a:prstGeom>
          <a:solidFill>
            <a:srgbClr val="D8A18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How to run a formal debate:</a:t>
            </a:r>
            <a:endParaRPr lang="en-US" sz="6000" b="1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56F3D0E-924F-CE4C-B6DC-9568F7ED2C21}"/>
              </a:ext>
            </a:extLst>
          </p:cNvPr>
          <p:cNvSpPr/>
          <p:nvPr/>
        </p:nvSpPr>
        <p:spPr>
          <a:xfrm>
            <a:off x="82193" y="1859622"/>
            <a:ext cx="4397340" cy="1982913"/>
          </a:xfrm>
          <a:custGeom>
            <a:avLst/>
            <a:gdLst>
              <a:gd name="connsiteX0" fmla="*/ 3955551 w 4397340"/>
              <a:gd name="connsiteY0" fmla="*/ 0 h 1982913"/>
              <a:gd name="connsiteX1" fmla="*/ 0 w 4397340"/>
              <a:gd name="connsiteY1" fmla="*/ 0 h 1982913"/>
              <a:gd name="connsiteX2" fmla="*/ 0 w 4397340"/>
              <a:gd name="connsiteY2" fmla="*/ 1982913 h 1982913"/>
              <a:gd name="connsiteX3" fmla="*/ 133564 w 4397340"/>
              <a:gd name="connsiteY3" fmla="*/ 1982913 h 1982913"/>
              <a:gd name="connsiteX4" fmla="*/ 3801438 w 4397340"/>
              <a:gd name="connsiteY4" fmla="*/ 1982913 h 1982913"/>
              <a:gd name="connsiteX5" fmla="*/ 3801438 w 4397340"/>
              <a:gd name="connsiteY5" fmla="*/ 1849349 h 1982913"/>
              <a:gd name="connsiteX6" fmla="*/ 3801438 w 4397340"/>
              <a:gd name="connsiteY6" fmla="*/ 1849349 h 1982913"/>
              <a:gd name="connsiteX7" fmla="*/ 4397340 w 4397340"/>
              <a:gd name="connsiteY7" fmla="*/ 1849349 h 1982913"/>
              <a:gd name="connsiteX8" fmla="*/ 4397340 w 4397340"/>
              <a:gd name="connsiteY8" fmla="*/ 482886 h 1982913"/>
              <a:gd name="connsiteX9" fmla="*/ 3955551 w 4397340"/>
              <a:gd name="connsiteY9" fmla="*/ 482886 h 1982913"/>
              <a:gd name="connsiteX10" fmla="*/ 3955551 w 4397340"/>
              <a:gd name="connsiteY10" fmla="*/ 0 h 198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97340" h="1982913">
                <a:moveTo>
                  <a:pt x="3955551" y="0"/>
                </a:moveTo>
                <a:lnTo>
                  <a:pt x="0" y="0"/>
                </a:lnTo>
                <a:lnTo>
                  <a:pt x="0" y="1982913"/>
                </a:lnTo>
                <a:lnTo>
                  <a:pt x="133564" y="1982913"/>
                </a:lnTo>
                <a:lnTo>
                  <a:pt x="3801438" y="1982913"/>
                </a:lnTo>
                <a:lnTo>
                  <a:pt x="3801438" y="1849349"/>
                </a:lnTo>
                <a:lnTo>
                  <a:pt x="3801438" y="1849349"/>
                </a:lnTo>
                <a:lnTo>
                  <a:pt x="4397340" y="1849349"/>
                </a:lnTo>
                <a:lnTo>
                  <a:pt x="4397340" y="482886"/>
                </a:lnTo>
                <a:lnTo>
                  <a:pt x="3955551" y="482886"/>
                </a:lnTo>
                <a:lnTo>
                  <a:pt x="3955551" y="0"/>
                </a:lnTo>
                <a:close/>
              </a:path>
            </a:pathLst>
          </a:custGeom>
          <a:solidFill>
            <a:srgbClr val="F9BE9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342900" indent="-342900" fontAlgn="base">
              <a:buFont typeface="+mj-lt"/>
              <a:buAutoNum type="arabicPeriod"/>
            </a:pPr>
            <a:r>
              <a:rPr lang="en-GB" dirty="0"/>
              <a:t>The Captain of the proposing </a:t>
            </a:r>
            <a:br>
              <a:rPr lang="en-GB" dirty="0"/>
            </a:br>
            <a:r>
              <a:rPr lang="en-GB" dirty="0"/>
              <a:t>team speaks first.</a:t>
            </a:r>
            <a:br>
              <a:rPr lang="en-GB" dirty="0"/>
            </a:br>
            <a:endParaRPr lang="en-GB" dirty="0"/>
          </a:p>
          <a:p>
            <a:pPr marL="342900" indent="-342900" fontAlgn="base">
              <a:buFont typeface="+mj-lt"/>
              <a:buAutoNum type="arabicPeriod"/>
            </a:pPr>
            <a:r>
              <a:rPr lang="en-GB" dirty="0"/>
              <a:t>The Captain of the opposing team speaks next.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F71017-2A8F-FB40-818E-0C3C612CE7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170310" y="1224287"/>
            <a:ext cx="4788754" cy="56542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6EE451A-340B-4743-B523-F879FEDA54EA}"/>
              </a:ext>
            </a:extLst>
          </p:cNvPr>
          <p:cNvSpPr/>
          <p:nvPr/>
        </p:nvSpPr>
        <p:spPr>
          <a:xfrm>
            <a:off x="82193" y="3945270"/>
            <a:ext cx="4643920" cy="2840805"/>
          </a:xfrm>
          <a:prstGeom prst="rect">
            <a:avLst/>
          </a:prstGeom>
          <a:solidFill>
            <a:srgbClr val="F9BE9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342900" indent="-342900" fontAlgn="base">
              <a:buFont typeface="+mj-lt"/>
              <a:buAutoNum type="arabicPeriod" startAt="3"/>
            </a:pPr>
            <a:r>
              <a:rPr lang="en-GB" dirty="0"/>
              <a:t>Then the second speaker on each team speaks in turn followed by the third on both teams.</a:t>
            </a:r>
          </a:p>
          <a:p>
            <a:pPr marL="342900" indent="-342900" fontAlgn="base">
              <a:buFont typeface="+mj-lt"/>
              <a:buAutoNum type="arabicPeriod" startAt="3"/>
            </a:pPr>
            <a:endParaRPr lang="en-GB" dirty="0"/>
          </a:p>
          <a:p>
            <a:pPr marL="342900" indent="-342900" fontAlgn="base">
              <a:buFont typeface="+mj-lt"/>
              <a:buAutoNum type="arabicPeriod" startAt="3"/>
            </a:pPr>
            <a:r>
              <a:rPr lang="en-GB" dirty="0"/>
              <a:t>The captain on both teams summarise their arguments.</a:t>
            </a:r>
          </a:p>
          <a:p>
            <a:pPr marL="342900" indent="-342900" fontAlgn="base">
              <a:buFont typeface="+mj-lt"/>
              <a:buAutoNum type="arabicPeriod" startAt="3"/>
            </a:pPr>
            <a:endParaRPr lang="en-GB" dirty="0"/>
          </a:p>
          <a:p>
            <a:pPr marL="342900" indent="-342900" fontAlgn="base">
              <a:buFont typeface="+mj-lt"/>
              <a:buAutoNum type="arabicPeriod" startAt="3"/>
            </a:pPr>
            <a:r>
              <a:rPr lang="en-GB" dirty="0"/>
              <a:t>Adjudicators or the audience at the debate decide the winning team.</a:t>
            </a:r>
          </a:p>
        </p:txBody>
      </p:sp>
    </p:spTree>
    <p:extLst>
      <p:ext uri="{BB962C8B-B14F-4D97-AF65-F5344CB8AC3E}">
        <p14:creationId xmlns:p14="http://schemas.microsoft.com/office/powerpoint/2010/main" val="398692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023E1A-A994-BD45-912C-7EB0787A239B}"/>
              </a:ext>
            </a:extLst>
          </p:cNvPr>
          <p:cNvSpPr/>
          <p:nvPr/>
        </p:nvSpPr>
        <p:spPr>
          <a:xfrm>
            <a:off x="71919" y="71924"/>
            <a:ext cx="4654194" cy="1684962"/>
          </a:xfrm>
          <a:prstGeom prst="rect">
            <a:avLst/>
          </a:prstGeom>
          <a:solidFill>
            <a:srgbClr val="D8A18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How do we layout the room for a debate?</a:t>
            </a:r>
            <a:endParaRPr lang="en-US" sz="60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E08E71-2F4F-914A-BBBE-D4D6AEDB5259}"/>
              </a:ext>
            </a:extLst>
          </p:cNvPr>
          <p:cNvSpPr/>
          <p:nvPr/>
        </p:nvSpPr>
        <p:spPr>
          <a:xfrm>
            <a:off x="2291137" y="4439927"/>
            <a:ext cx="4869951" cy="1796487"/>
          </a:xfrm>
          <a:prstGeom prst="rect">
            <a:avLst/>
          </a:prstGeom>
          <a:solidFill>
            <a:srgbClr val="F9BE9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Adjudicator/ Audience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0EF234-571B-8E46-993F-313F73F6A6DF}"/>
              </a:ext>
            </a:extLst>
          </p:cNvPr>
          <p:cNvSpPr/>
          <p:nvPr/>
        </p:nvSpPr>
        <p:spPr>
          <a:xfrm>
            <a:off x="3375060" y="2463228"/>
            <a:ext cx="2702104" cy="1315093"/>
          </a:xfrm>
          <a:prstGeom prst="rect">
            <a:avLst/>
          </a:prstGeom>
          <a:solidFill>
            <a:srgbClr val="F9BE9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Chairperson and Time Keeper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98BCE1-AB48-8A4B-A1A1-AF2352C1FA05}"/>
              </a:ext>
            </a:extLst>
          </p:cNvPr>
          <p:cNvSpPr/>
          <p:nvPr/>
        </p:nvSpPr>
        <p:spPr>
          <a:xfrm rot="19800000">
            <a:off x="650583" y="2867593"/>
            <a:ext cx="2233144" cy="1086854"/>
          </a:xfrm>
          <a:prstGeom prst="rect">
            <a:avLst/>
          </a:prstGeom>
          <a:solidFill>
            <a:srgbClr val="F9BE9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Team for </a:t>
            </a:r>
            <a:br>
              <a:rPr lang="en-GB" dirty="0"/>
            </a:br>
            <a:r>
              <a:rPr lang="en-GB" dirty="0"/>
              <a:t>the motion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95EBEB-684D-F042-B254-71018B8BC25B}"/>
              </a:ext>
            </a:extLst>
          </p:cNvPr>
          <p:cNvSpPr/>
          <p:nvPr/>
        </p:nvSpPr>
        <p:spPr>
          <a:xfrm rot="1800000" flipH="1">
            <a:off x="6568496" y="2867592"/>
            <a:ext cx="2233144" cy="1086854"/>
          </a:xfrm>
          <a:prstGeom prst="rect">
            <a:avLst/>
          </a:prstGeom>
          <a:solidFill>
            <a:srgbClr val="F9BE9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Team against </a:t>
            </a:r>
            <a:br>
              <a:rPr lang="en-GB" dirty="0"/>
            </a:br>
            <a:r>
              <a:rPr lang="en-GB" dirty="0"/>
              <a:t>the motion</a:t>
            </a:r>
          </a:p>
        </p:txBody>
      </p:sp>
    </p:spTree>
    <p:extLst>
      <p:ext uri="{BB962C8B-B14F-4D97-AF65-F5344CB8AC3E}">
        <p14:creationId xmlns:p14="http://schemas.microsoft.com/office/powerpoint/2010/main" val="336806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023E1A-A994-BD45-912C-7EB0787A239B}"/>
              </a:ext>
            </a:extLst>
          </p:cNvPr>
          <p:cNvSpPr/>
          <p:nvPr/>
        </p:nvSpPr>
        <p:spPr>
          <a:xfrm>
            <a:off x="71919" y="71924"/>
            <a:ext cx="4654194" cy="1684962"/>
          </a:xfrm>
          <a:prstGeom prst="rect">
            <a:avLst/>
          </a:prstGeom>
          <a:solidFill>
            <a:srgbClr val="D8A18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What skills should I have to debate well?</a:t>
            </a:r>
            <a:endParaRPr lang="en-US" sz="8000" b="1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56F3D0E-924F-CE4C-B6DC-9568F7ED2C21}"/>
              </a:ext>
            </a:extLst>
          </p:cNvPr>
          <p:cNvSpPr/>
          <p:nvPr/>
        </p:nvSpPr>
        <p:spPr>
          <a:xfrm>
            <a:off x="82193" y="1859622"/>
            <a:ext cx="4397340" cy="1982913"/>
          </a:xfrm>
          <a:custGeom>
            <a:avLst/>
            <a:gdLst>
              <a:gd name="connsiteX0" fmla="*/ 3955551 w 4397340"/>
              <a:gd name="connsiteY0" fmla="*/ 0 h 1982913"/>
              <a:gd name="connsiteX1" fmla="*/ 0 w 4397340"/>
              <a:gd name="connsiteY1" fmla="*/ 0 h 1982913"/>
              <a:gd name="connsiteX2" fmla="*/ 0 w 4397340"/>
              <a:gd name="connsiteY2" fmla="*/ 1982913 h 1982913"/>
              <a:gd name="connsiteX3" fmla="*/ 133564 w 4397340"/>
              <a:gd name="connsiteY3" fmla="*/ 1982913 h 1982913"/>
              <a:gd name="connsiteX4" fmla="*/ 3801438 w 4397340"/>
              <a:gd name="connsiteY4" fmla="*/ 1982913 h 1982913"/>
              <a:gd name="connsiteX5" fmla="*/ 3801438 w 4397340"/>
              <a:gd name="connsiteY5" fmla="*/ 1849349 h 1982913"/>
              <a:gd name="connsiteX6" fmla="*/ 3801438 w 4397340"/>
              <a:gd name="connsiteY6" fmla="*/ 1849349 h 1982913"/>
              <a:gd name="connsiteX7" fmla="*/ 4397340 w 4397340"/>
              <a:gd name="connsiteY7" fmla="*/ 1849349 h 1982913"/>
              <a:gd name="connsiteX8" fmla="*/ 4397340 w 4397340"/>
              <a:gd name="connsiteY8" fmla="*/ 482886 h 1982913"/>
              <a:gd name="connsiteX9" fmla="*/ 3955551 w 4397340"/>
              <a:gd name="connsiteY9" fmla="*/ 482886 h 1982913"/>
              <a:gd name="connsiteX10" fmla="*/ 3955551 w 4397340"/>
              <a:gd name="connsiteY10" fmla="*/ 0 h 198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97340" h="1982913">
                <a:moveTo>
                  <a:pt x="3955551" y="0"/>
                </a:moveTo>
                <a:lnTo>
                  <a:pt x="0" y="0"/>
                </a:lnTo>
                <a:lnTo>
                  <a:pt x="0" y="1982913"/>
                </a:lnTo>
                <a:lnTo>
                  <a:pt x="133564" y="1982913"/>
                </a:lnTo>
                <a:lnTo>
                  <a:pt x="3801438" y="1982913"/>
                </a:lnTo>
                <a:lnTo>
                  <a:pt x="3801438" y="1849349"/>
                </a:lnTo>
                <a:lnTo>
                  <a:pt x="3801438" y="1849349"/>
                </a:lnTo>
                <a:lnTo>
                  <a:pt x="4397340" y="1849349"/>
                </a:lnTo>
                <a:lnTo>
                  <a:pt x="4397340" y="482886"/>
                </a:lnTo>
                <a:lnTo>
                  <a:pt x="3955551" y="482886"/>
                </a:lnTo>
                <a:lnTo>
                  <a:pt x="3955551" y="0"/>
                </a:lnTo>
                <a:close/>
              </a:path>
            </a:pathLst>
          </a:custGeom>
          <a:solidFill>
            <a:srgbClr val="F9BE9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GB" b="1" dirty="0">
                <a:solidFill>
                  <a:srgbClr val="BB8D73"/>
                </a:solidFill>
              </a:rPr>
              <a:t>Confident speaking style</a:t>
            </a:r>
            <a:endParaRPr lang="en-GB" dirty="0">
              <a:solidFill>
                <a:srgbClr val="BB8D73"/>
              </a:solidFill>
            </a:endParaRPr>
          </a:p>
          <a:p>
            <a:pPr fontAlgn="base"/>
            <a:r>
              <a:rPr lang="en-GB" dirty="0"/>
              <a:t>When we debate, we are aiming to persuade others of our point of view. </a:t>
            </a:r>
            <a:br>
              <a:rPr lang="en-GB" dirty="0"/>
            </a:br>
            <a:r>
              <a:rPr lang="en-GB" dirty="0"/>
              <a:t>To do this, we need to be confident and persuasive in the way we speak.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F71017-2A8F-FB40-818E-0C3C612CE7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4688" y="2185057"/>
            <a:ext cx="3688223" cy="467294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6EE451A-340B-4743-B523-F879FEDA54EA}"/>
              </a:ext>
            </a:extLst>
          </p:cNvPr>
          <p:cNvSpPr/>
          <p:nvPr/>
        </p:nvSpPr>
        <p:spPr>
          <a:xfrm>
            <a:off x="82193" y="3945270"/>
            <a:ext cx="4643920" cy="2840805"/>
          </a:xfrm>
          <a:prstGeom prst="rect">
            <a:avLst/>
          </a:prstGeom>
          <a:solidFill>
            <a:srgbClr val="F9BE9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GB" b="1" dirty="0">
                <a:solidFill>
                  <a:srgbClr val="BB8D73"/>
                </a:solidFill>
              </a:rPr>
              <a:t>Speaking speed </a:t>
            </a:r>
            <a:endParaRPr lang="en-GB" dirty="0">
              <a:solidFill>
                <a:srgbClr val="BB8D73"/>
              </a:solidFill>
            </a:endParaRPr>
          </a:p>
          <a:p>
            <a:pPr fontAlgn="base"/>
            <a:r>
              <a:rPr lang="en-GB" dirty="0"/>
              <a:t>Try not to speak too slowly or too quickly. We need people to understand what we </a:t>
            </a:r>
            <a:br>
              <a:rPr lang="en-GB" dirty="0"/>
            </a:br>
            <a:r>
              <a:rPr lang="en-GB" dirty="0"/>
              <a:t>are saying.</a:t>
            </a:r>
          </a:p>
        </p:txBody>
      </p:sp>
    </p:spTree>
    <p:extLst>
      <p:ext uri="{BB962C8B-B14F-4D97-AF65-F5344CB8AC3E}">
        <p14:creationId xmlns:p14="http://schemas.microsoft.com/office/powerpoint/2010/main" val="226415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1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1B37D4A5-90BB-4844-98B2-369F398C181C}" vid="{00783449-5817-44E1-8606-1A7DF4C9CE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686</Words>
  <Application>Microsoft Macintosh PowerPoint</Application>
  <PresentationFormat>On-screen Show (4:3)</PresentationFormat>
  <Paragraphs>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Twinkl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twiknl</dc:creator>
  <cp:lastModifiedBy>twinkl twiknl</cp:lastModifiedBy>
  <cp:revision>11</cp:revision>
  <dcterms:created xsi:type="dcterms:W3CDTF">2020-11-17T12:29:31Z</dcterms:created>
  <dcterms:modified xsi:type="dcterms:W3CDTF">2021-09-27T09:35:25Z</dcterms:modified>
</cp:coreProperties>
</file>