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82" r:id="rId4"/>
    <p:sldId id="283" r:id="rId5"/>
    <p:sldId id="275" r:id="rId6"/>
    <p:sldId id="284" r:id="rId7"/>
    <p:sldId id="285" r:id="rId8"/>
    <p:sldId id="276" r:id="rId9"/>
    <p:sldId id="286" r:id="rId10"/>
    <p:sldId id="287" r:id="rId11"/>
    <p:sldId id="277" r:id="rId12"/>
    <p:sldId id="294" r:id="rId13"/>
    <p:sldId id="295" r:id="rId14"/>
    <p:sldId id="278" r:id="rId15"/>
    <p:sldId id="292" r:id="rId16"/>
    <p:sldId id="293" r:id="rId17"/>
    <p:sldId id="279" r:id="rId18"/>
    <p:sldId id="296" r:id="rId19"/>
    <p:sldId id="297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eport Rg" panose="020F0503030200020004" charset="0"/>
      <p:regular r:id="rId28"/>
      <p:bold r:id="rId29"/>
    </p:embeddedFont>
    <p:embeddedFont>
      <p:font typeface="Twinkl" pitchFamily="2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58"/>
    <a:srgbClr val="67C18D"/>
    <a:srgbClr val="FBB790"/>
    <a:srgbClr val="BBEDFF"/>
    <a:srgbClr val="F15A24"/>
    <a:srgbClr val="D72233"/>
    <a:srgbClr val="05A855"/>
    <a:srgbClr val="9C4B2E"/>
    <a:srgbClr val="FEF7D4"/>
    <a:srgbClr val="F7E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6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89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3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4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kindergarten-usa/english-language-arts-kindergarten-usa/reading-english-language-arts-kindergarten-us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kindergarten-usa/english-language-arts-kindergarten-usa/reading-english-language-arts-kindergarten-usa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32588" y="6028158"/>
            <a:ext cx="1092708" cy="637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eport Rg" panose="020F05030302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Report Rg" panose="020F0503030200020004" pitchFamily="34" charset="77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Report Rg" panose="020F0503030200020004" pitchFamily="34" charset="77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Report Rg" panose="020F05030302000200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105156" y="5936770"/>
            <a:ext cx="1120140" cy="71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eport Rg" panose="020F05030302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C1C1C"/>
          </a:solidFill>
          <a:latin typeface="Report Rg" panose="020F05030302000200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C1C1C"/>
          </a:solidFill>
          <a:latin typeface="Report Rg" panose="020F0503030200020004" pitchFamily="34" charset="77"/>
          <a:ea typeface="Report Rg" panose="020F05030302000200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Report Rg" panose="020F0503030200020004" pitchFamily="34" charset="77"/>
          <a:ea typeface="Report Rg" panose="020F05030302000200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Report Rg" panose="020F0503030200020004" pitchFamily="34" charset="77"/>
          <a:ea typeface="Report Rg" panose="020F05030302000200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Report Rg" panose="020F0503030200020004" pitchFamily="34" charset="77"/>
          <a:ea typeface="Report Rg" panose="020F05030302000200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Report Rg" panose="020F0503030200020004" pitchFamily="34" charset="77"/>
          <a:ea typeface="Report Rg" panose="020F05030302000200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usa-resources/kindergarten-usa/holidays-festivals-and-special-events-social-studies-steam-kindergarten-u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usa-resources/kindergarten-usa/holidays-festivals-and-special-events-social-studies-steam-kindergarten-us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2BC340E-AA7F-4B39-928F-67082205B9AE}"/>
              </a:ext>
            </a:extLst>
          </p:cNvPr>
          <p:cNvSpPr/>
          <p:nvPr/>
        </p:nvSpPr>
        <p:spPr>
          <a:xfrm>
            <a:off x="106326" y="5847907"/>
            <a:ext cx="1137683" cy="1010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91365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39DCDA35-2791-D04A-8935-154FE1209F28}"/>
              </a:ext>
            </a:extLst>
          </p:cNvPr>
          <p:cNvSpPr/>
          <p:nvPr/>
        </p:nvSpPr>
        <p:spPr>
          <a:xfrm>
            <a:off x="5532010" y="2552610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7" name="Rounded 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78984E1C-8EF0-5242-A65A-8853FB1C6876}"/>
              </a:ext>
            </a:extLst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8" name="Rounded 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5D26FEE7-782F-2740-A63F-D5DE3881E6FF}"/>
              </a:ext>
            </a:extLst>
          </p:cNvPr>
          <p:cNvSpPr/>
          <p:nvPr/>
        </p:nvSpPr>
        <p:spPr>
          <a:xfrm>
            <a:off x="5532010" y="44839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8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He waved at her.</a:t>
            </a:r>
          </a:p>
        </p:txBody>
      </p:sp>
      <p:sp>
        <p:nvSpPr>
          <p:cNvPr id="13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He gave her a flower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16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5073323"/>
            <a:ext cx="3071211" cy="6502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He is holding the door open for her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F22259-8E5E-4854-843A-01B76F4AADBF}"/>
              </a:ext>
            </a:extLst>
          </p:cNvPr>
          <p:cNvSpPr txBox="1">
            <a:spLocks/>
          </p:cNvSpPr>
          <p:nvPr/>
        </p:nvSpPr>
        <p:spPr>
          <a:xfrm>
            <a:off x="-1" y="527774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vert="horz" wrap="square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C1C1C"/>
                </a:solidFill>
                <a:latin typeface="Report Rg" panose="020F05030302000200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is the boy showing kindness towards the girl?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7BE580D-FC47-9E47-91BB-212FA1743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874" y="2464271"/>
            <a:ext cx="4106487" cy="42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12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209675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29FEAD00-8D44-7B47-8E0D-44719EB3CA09}"/>
              </a:ext>
            </a:extLst>
          </p:cNvPr>
          <p:cNvSpPr/>
          <p:nvPr/>
        </p:nvSpPr>
        <p:spPr>
          <a:xfrm>
            <a:off x="5532010" y="2552610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4" name="Rounded 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EE753FA-7287-914F-83F3-E8F87C5F1AC0}"/>
              </a:ext>
            </a:extLst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5" name="Rounded 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B4F8C081-2ED4-E142-A049-B129B7850762}"/>
              </a:ext>
            </a:extLst>
          </p:cNvPr>
          <p:cNvSpPr/>
          <p:nvPr/>
        </p:nvSpPr>
        <p:spPr>
          <a:xfrm>
            <a:off x="5532010" y="44839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35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The students are going to the playground.</a:t>
            </a:r>
            <a:endParaRPr lang="en-GB" sz="1800" b="0" dirty="0">
              <a:solidFill>
                <a:srgbClr val="05AB58"/>
              </a:solidFill>
              <a:latin typeface="Report Rg" panose="020F0503030200020004" pitchFamily="34" charset="77"/>
            </a:endParaRPr>
          </a:p>
        </p:txBody>
      </p:sp>
      <p:sp>
        <p:nvSpPr>
          <p:cNvPr id="36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The students cleaned up without their teacher asking them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37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5073323"/>
            <a:ext cx="3071211" cy="7462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The students are </a:t>
            </a:r>
          </a:p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going home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9F5E45-DA05-A846-B326-039FE93FDA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11402"/>
          <a:stretch/>
        </p:blipFill>
        <p:spPr>
          <a:xfrm>
            <a:off x="551366" y="2552609"/>
            <a:ext cx="4839341" cy="3769589"/>
          </a:xfrm>
          <a:prstGeom prst="roundRect">
            <a:avLst>
              <a:gd name="adj" fmla="val 7583"/>
            </a:avLst>
          </a:prstGeom>
          <a:ln w="38100">
            <a:solidFill>
              <a:srgbClr val="67C18D"/>
            </a:solidFill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19E50B-ECE0-4A63-9B34-05F5FDCB9250}"/>
              </a:ext>
            </a:extLst>
          </p:cNvPr>
          <p:cNvSpPr txBox="1">
            <a:spLocks/>
          </p:cNvSpPr>
          <p:nvPr/>
        </p:nvSpPr>
        <p:spPr>
          <a:xfrm>
            <a:off x="-1" y="527774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vert="horz" wrap="square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C1C1C"/>
                </a:solidFill>
                <a:latin typeface="Report Rg" panose="020F05030302000200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Why are the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children happy?</a:t>
            </a:r>
          </a:p>
        </p:txBody>
      </p:sp>
    </p:spTree>
    <p:extLst>
      <p:ext uri="{BB962C8B-B14F-4D97-AF65-F5344CB8AC3E}">
        <p14:creationId xmlns:p14="http://schemas.microsoft.com/office/powerpoint/2010/main" val="14988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66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12962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D9F4DD-FCE3-47AE-A644-DBF1FFB0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27774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is the girl showing friendship to the boy?</a:t>
            </a:r>
          </a:p>
        </p:txBody>
      </p:sp>
      <p:sp>
        <p:nvSpPr>
          <p:cNvPr id="15" name="Rounded 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79CF90B7-58EA-8846-AD41-A7A6BF1ED5AF}"/>
              </a:ext>
            </a:extLst>
          </p:cNvPr>
          <p:cNvSpPr/>
          <p:nvPr/>
        </p:nvSpPr>
        <p:spPr>
          <a:xfrm>
            <a:off x="5532010" y="2552610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26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She is waving and </a:t>
            </a:r>
          </a:p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smiling at him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27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She gave him a cupcake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E83FDD0-6C4E-E347-9206-97E76B1D4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017" r="7076" b="1733"/>
          <a:stretch/>
        </p:blipFill>
        <p:spPr>
          <a:xfrm>
            <a:off x="539749" y="2552610"/>
            <a:ext cx="4865029" cy="3756115"/>
          </a:xfrm>
          <a:prstGeom prst="roundRect">
            <a:avLst>
              <a:gd name="adj" fmla="val 5879"/>
            </a:avLst>
          </a:prstGeom>
          <a:ln w="38100">
            <a:solidFill>
              <a:srgbClr val="67C18D"/>
            </a:solidFill>
          </a:ln>
        </p:spPr>
      </p:pic>
      <p:sp>
        <p:nvSpPr>
          <p:cNvPr id="16" name="Rounded 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66AE0168-2F07-694E-8BB9-35E53EFFCAA2}"/>
              </a:ext>
            </a:extLst>
          </p:cNvPr>
          <p:cNvSpPr/>
          <p:nvPr/>
        </p:nvSpPr>
        <p:spPr>
          <a:xfrm>
            <a:off x="5532010" y="44839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20" name="Title 20">
            <a:hlinkClick r:id="rId2" action="ppaction://hlinksldjump"/>
            <a:extLst>
              <a:ext uri="{FF2B5EF4-FFF2-40B4-BE49-F238E27FC236}">
                <a16:creationId xmlns:a16="http://schemas.microsoft.com/office/drawing/2014/main" id="{D5613731-3610-A542-86D9-55EEF390F352}"/>
              </a:ext>
            </a:extLst>
          </p:cNvPr>
          <p:cNvSpPr txBox="1">
            <a:spLocks/>
          </p:cNvSpPr>
          <p:nvPr/>
        </p:nvSpPr>
        <p:spPr>
          <a:xfrm>
            <a:off x="5533039" y="5071318"/>
            <a:ext cx="3071211" cy="6502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She is frowning at him</a:t>
            </a: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3CD70-2B34-4D26-8BA8-5045B43B1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4" y="3429000"/>
            <a:ext cx="455024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18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116250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65C54BE4-BC25-D14D-8415-1D265F699EEE}"/>
              </a:ext>
            </a:extLst>
          </p:cNvPr>
          <p:cNvSpPr/>
          <p:nvPr/>
        </p:nvSpPr>
        <p:spPr>
          <a:xfrm>
            <a:off x="5532010" y="44767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6" name="Rounded 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4545389B-705D-BB45-B85E-774A193B2C67}"/>
              </a:ext>
            </a:extLst>
          </p:cNvPr>
          <p:cNvSpPr/>
          <p:nvPr/>
        </p:nvSpPr>
        <p:spPr>
          <a:xfrm>
            <a:off x="5542597" y="2553173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5" name="Rounded 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C2CCBBD4-AF22-6D41-B304-2E91758B3781}"/>
              </a:ext>
            </a:extLst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26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It is her birthday.</a:t>
            </a:r>
          </a:p>
        </p:txBody>
      </p:sp>
      <p:sp>
        <p:nvSpPr>
          <p:cNvPr id="27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The girl is helping her across the street.</a:t>
            </a:r>
            <a:endParaRPr lang="en-GB" sz="1800" b="0" dirty="0">
              <a:solidFill>
                <a:srgbClr val="05AB58"/>
              </a:solidFill>
              <a:latin typeface="Report Rg" panose="020F0503030200020004" pitchFamily="34" charset="77"/>
            </a:endParaRPr>
          </a:p>
        </p:txBody>
      </p:sp>
      <p:sp>
        <p:nvSpPr>
          <p:cNvPr id="28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5073323"/>
            <a:ext cx="3071211" cy="6502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1800" b="0" dirty="0">
                <a:solidFill>
                  <a:srgbClr val="05AB58"/>
                </a:solidFill>
                <a:latin typeface="Report Rg" panose="020F0503030200020004" pitchFamily="34" charset="77"/>
              </a:rPr>
              <a:t>It is sunny.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D0DB6-D16D-7D40-BBA8-F656DDCE0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7632" b="1733"/>
          <a:stretch/>
        </p:blipFill>
        <p:spPr>
          <a:xfrm>
            <a:off x="551366" y="2513327"/>
            <a:ext cx="4823067" cy="3795398"/>
          </a:xfrm>
          <a:prstGeom prst="roundRect">
            <a:avLst>
              <a:gd name="adj" fmla="val 6021"/>
            </a:avLst>
          </a:prstGeom>
          <a:ln w="38100">
            <a:solidFill>
              <a:srgbClr val="67C18D"/>
            </a:solidFill>
          </a:ln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22017F6-C114-4588-BC93-2E6DEE47CCB3}"/>
              </a:ext>
            </a:extLst>
          </p:cNvPr>
          <p:cNvSpPr txBox="1">
            <a:spLocks/>
          </p:cNvSpPr>
          <p:nvPr/>
        </p:nvSpPr>
        <p:spPr>
          <a:xfrm>
            <a:off x="-1" y="504000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vert="horz" wrap="square" lIns="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C1C1C"/>
                </a:solidFill>
                <a:latin typeface="Report Rg" panose="020F05030302000200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Why is the lady smiling?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1648A3DC-CAEE-4C1B-90DB-BF81F4968F1E}"/>
              </a:ext>
            </a:extLst>
          </p:cNvPr>
          <p:cNvSpPr/>
          <p:nvPr/>
        </p:nvSpPr>
        <p:spPr>
          <a:xfrm>
            <a:off x="106326" y="5847907"/>
            <a:ext cx="1137683" cy="1010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21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2317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4FF951D0-7456-6949-B546-C9FE25DDE37E}"/>
              </a:ext>
            </a:extLst>
          </p:cNvPr>
          <p:cNvSpPr/>
          <p:nvPr/>
        </p:nvSpPr>
        <p:spPr>
          <a:xfrm>
            <a:off x="5532010" y="2552610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5" name="Rounded 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91A010AB-3463-1F40-AD0E-DD476F93F0A6}"/>
              </a:ext>
            </a:extLst>
          </p:cNvPr>
          <p:cNvSpPr/>
          <p:nvPr/>
        </p:nvSpPr>
        <p:spPr>
          <a:xfrm>
            <a:off x="5532010" y="44839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4" name="Rounded 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AB36D99-671A-6944-BFFD-AF76608A3C8E}"/>
              </a:ext>
            </a:extLst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32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The students made him a thank you card.</a:t>
            </a:r>
            <a:endParaRPr lang="en-GB" sz="1800" b="0" dirty="0">
              <a:solidFill>
                <a:srgbClr val="67C18D"/>
              </a:solidFill>
              <a:latin typeface="Report Rg" panose="020F0503030200020004" pitchFamily="34" charset="77"/>
            </a:endParaRPr>
          </a:p>
        </p:txBody>
      </p:sp>
      <p:sp>
        <p:nvSpPr>
          <p:cNvPr id="33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He is going on a vacation</a:t>
            </a:r>
            <a:r>
              <a:rPr lang="en-GB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34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5073323"/>
            <a:ext cx="3071211" cy="6502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He is getting a puppy.</a:t>
            </a:r>
            <a:endParaRPr lang="en-GB" sz="1800" b="0" dirty="0">
              <a:solidFill>
                <a:srgbClr val="67C18D"/>
              </a:solidFill>
              <a:latin typeface="Report Rg" panose="020F0503030200020004" pitchFamily="34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3D5BAF-4621-974D-BA8C-1EADC121D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2539"/>
          <a:stretch/>
        </p:blipFill>
        <p:spPr>
          <a:xfrm>
            <a:off x="551366" y="2552610"/>
            <a:ext cx="4866272" cy="3764286"/>
          </a:xfrm>
          <a:prstGeom prst="roundRect">
            <a:avLst>
              <a:gd name="adj" fmla="val 5656"/>
            </a:avLst>
          </a:prstGeom>
          <a:ln w="38100">
            <a:solidFill>
              <a:srgbClr val="67C18D"/>
            </a:solidFill>
          </a:ln>
        </p:spPr>
      </p:pic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1A92F099-407A-4092-A4C3-4C2EDC3B960A}"/>
              </a:ext>
            </a:extLst>
          </p:cNvPr>
          <p:cNvSpPr txBox="1">
            <a:spLocks/>
          </p:cNvSpPr>
          <p:nvPr/>
        </p:nvSpPr>
        <p:spPr>
          <a:xfrm>
            <a:off x="-1" y="504000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vert="horz" wrap="square" lIns="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C1C1C"/>
                </a:solidFill>
                <a:latin typeface="Report Rg" panose="020F0503030200020004" pitchFamily="34" charset="77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Why is the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teacher surprised?</a:t>
            </a:r>
          </a:p>
        </p:txBody>
      </p:sp>
    </p:spTree>
    <p:extLst>
      <p:ext uri="{BB962C8B-B14F-4D97-AF65-F5344CB8AC3E}">
        <p14:creationId xmlns:p14="http://schemas.microsoft.com/office/powerpoint/2010/main" val="25877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79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46946" y="1662544"/>
            <a:ext cx="1450109" cy="1450109"/>
            <a:chOff x="3846946" y="1662545"/>
            <a:chExt cx="1450109" cy="1450109"/>
          </a:xfrm>
        </p:grpSpPr>
        <p:sp>
          <p:nvSpPr>
            <p:cNvPr id="11" name="Oval 10"/>
            <p:cNvSpPr/>
            <p:nvPr/>
          </p:nvSpPr>
          <p:spPr>
            <a:xfrm>
              <a:off x="3846946" y="1662545"/>
              <a:ext cx="1450109" cy="1450109"/>
            </a:xfrm>
            <a:prstGeom prst="ellipse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48" y="1756520"/>
              <a:ext cx="1394507" cy="1356134"/>
            </a:xfrm>
            <a:prstGeom prst="rect">
              <a:avLst/>
            </a:prstGeom>
          </p:spPr>
        </p:pic>
      </p:grpSp>
      <p:sp>
        <p:nvSpPr>
          <p:cNvPr id="14" name="Title 4"/>
          <p:cNvSpPr txBox="1">
            <a:spLocks/>
          </p:cNvSpPr>
          <p:nvPr/>
        </p:nvSpPr>
        <p:spPr>
          <a:xfrm>
            <a:off x="720436" y="2959569"/>
            <a:ext cx="7703128" cy="14554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0000" b="0" dirty="0">
                <a:solidFill>
                  <a:srgbClr val="F15A24"/>
                </a:solidFill>
                <a:latin typeface="Report Rg" panose="020F0503030200020004" pitchFamily="34" charset="77"/>
              </a:rPr>
              <a:t>Try again!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37437" y="4626024"/>
            <a:ext cx="2724727" cy="618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val="236907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BB53C504-7115-A945-A982-EB3924AB5DC3}"/>
              </a:ext>
            </a:extLst>
          </p:cNvPr>
          <p:cNvSpPr/>
          <p:nvPr/>
        </p:nvSpPr>
        <p:spPr>
          <a:xfrm>
            <a:off x="5532010" y="2552610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4" name="Rounded 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EB558DB-D490-1C47-B828-6FE97B5EADB7}"/>
              </a:ext>
            </a:extLst>
          </p:cNvPr>
          <p:cNvSpPr/>
          <p:nvPr/>
        </p:nvSpPr>
        <p:spPr>
          <a:xfrm>
            <a:off x="5532010" y="535801"/>
            <a:ext cx="3060624" cy="1918745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15" name="Rounded 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66727B0B-9FB2-F242-9366-8B40428A99F6}"/>
              </a:ext>
            </a:extLst>
          </p:cNvPr>
          <p:cNvSpPr/>
          <p:nvPr/>
        </p:nvSpPr>
        <p:spPr>
          <a:xfrm>
            <a:off x="5532010" y="4483959"/>
            <a:ext cx="3060624" cy="1824958"/>
          </a:xfrm>
          <a:prstGeom prst="roundRect">
            <a:avLst>
              <a:gd name="adj" fmla="val 5978"/>
            </a:avLst>
          </a:prstGeom>
          <a:solidFill>
            <a:schemeClr val="bg1"/>
          </a:solidFill>
          <a:ln w="57150">
            <a:solidFill>
              <a:srgbClr val="67C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eport Rg" panose="020F0503030200020004" pitchFamily="34" charset="77"/>
            </a:endParaRPr>
          </a:p>
        </p:txBody>
      </p:sp>
      <p:sp>
        <p:nvSpPr>
          <p:cNvPr id="33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1038459"/>
            <a:ext cx="3071211" cy="91342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She made a </a:t>
            </a:r>
            <a:b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</a:b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thank you card.</a:t>
            </a:r>
            <a:endParaRPr lang="en-GB" sz="1800" b="0" dirty="0">
              <a:solidFill>
                <a:srgbClr val="67C18D"/>
              </a:solidFill>
              <a:latin typeface="Report Rg" panose="020F0503030200020004" pitchFamily="34" charset="77"/>
            </a:endParaRPr>
          </a:p>
        </p:txBody>
      </p:sp>
      <p:sp>
        <p:nvSpPr>
          <p:cNvPr id="34" name="Title 20">
            <a:hlinkClick r:id="rId2" action="ppaction://hlinksldjump"/>
          </p:cNvPr>
          <p:cNvSpPr txBox="1">
            <a:spLocks/>
          </p:cNvSpPr>
          <p:nvPr/>
        </p:nvSpPr>
        <p:spPr>
          <a:xfrm>
            <a:off x="5532010" y="2985256"/>
            <a:ext cx="3071212" cy="96079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She is helping the boy </a:t>
            </a:r>
          </a:p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that is hurt</a:t>
            </a:r>
            <a:r>
              <a:rPr lang="en-GB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.</a:t>
            </a:r>
          </a:p>
        </p:txBody>
      </p:sp>
      <p:sp>
        <p:nvSpPr>
          <p:cNvPr id="35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5532010" y="5073323"/>
            <a:ext cx="3071211" cy="6502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She gave the boy</a:t>
            </a:r>
            <a:b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</a:br>
            <a:r>
              <a:rPr lang="en-US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 a balloon</a:t>
            </a:r>
            <a:r>
              <a:rPr lang="en-GB" sz="1800" b="0" dirty="0">
                <a:solidFill>
                  <a:srgbClr val="67C18D"/>
                </a:solidFill>
                <a:latin typeface="Report Rg" panose="020F0503030200020004" pitchFamily="34" charset="77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C2E7C6-912E-B349-80F3-478B4B3DD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1017" r="7121" b="1733"/>
          <a:stretch/>
        </p:blipFill>
        <p:spPr>
          <a:xfrm>
            <a:off x="551367" y="2552610"/>
            <a:ext cx="4850958" cy="3756115"/>
          </a:xfrm>
          <a:prstGeom prst="roundRect">
            <a:avLst>
              <a:gd name="adj" fmla="val 7609"/>
            </a:avLst>
          </a:prstGeom>
          <a:ln w="38100">
            <a:solidFill>
              <a:srgbClr val="67C18D"/>
            </a:solidFill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0F8695-C9DC-4606-B72D-353B9748C422}"/>
              </a:ext>
            </a:extLst>
          </p:cNvPr>
          <p:cNvSpPr txBox="1">
            <a:spLocks/>
          </p:cNvSpPr>
          <p:nvPr/>
        </p:nvSpPr>
        <p:spPr>
          <a:xfrm>
            <a:off x="-1" y="527774"/>
            <a:ext cx="5404779" cy="1895598"/>
          </a:xfrm>
          <a:custGeom>
            <a:avLst/>
            <a:gdLst>
              <a:gd name="connsiteX0" fmla="*/ 0 w 5404777"/>
              <a:gd name="connsiteY0" fmla="*/ 0 h 1895598"/>
              <a:gd name="connsiteX1" fmla="*/ 5222022 w 5404777"/>
              <a:gd name="connsiteY1" fmla="*/ 0 h 1895598"/>
              <a:gd name="connsiteX2" fmla="*/ 5404777 w 5404777"/>
              <a:gd name="connsiteY2" fmla="*/ 182755 h 1895598"/>
              <a:gd name="connsiteX3" fmla="*/ 5404777 w 5404777"/>
              <a:gd name="connsiteY3" fmla="*/ 1712843 h 1895598"/>
              <a:gd name="connsiteX4" fmla="*/ 5222022 w 5404777"/>
              <a:gd name="connsiteY4" fmla="*/ 1895598 h 1895598"/>
              <a:gd name="connsiteX5" fmla="*/ 0 w 5404777"/>
              <a:gd name="connsiteY5" fmla="*/ 1895598 h 18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777" h="1895598">
                <a:moveTo>
                  <a:pt x="0" y="0"/>
                </a:moveTo>
                <a:lnTo>
                  <a:pt x="5222022" y="0"/>
                </a:lnTo>
                <a:cubicBezTo>
                  <a:pt x="5322955" y="0"/>
                  <a:pt x="5404777" y="81822"/>
                  <a:pt x="5404777" y="182755"/>
                </a:cubicBezTo>
                <a:lnTo>
                  <a:pt x="5404777" y="1712843"/>
                </a:lnTo>
                <a:cubicBezTo>
                  <a:pt x="5404777" y="1813776"/>
                  <a:pt x="5322955" y="1895598"/>
                  <a:pt x="5222022" y="1895598"/>
                </a:cubicBezTo>
                <a:lnTo>
                  <a:pt x="0" y="1895598"/>
                </a:lnTo>
                <a:close/>
              </a:path>
            </a:pathLst>
          </a:custGeom>
          <a:solidFill>
            <a:srgbClr val="67C18D"/>
          </a:solidFill>
          <a:ln w="38100">
            <a:noFill/>
            <a:prstDash val="sysDash"/>
          </a:ln>
        </p:spPr>
        <p:txBody>
          <a:bodyPr vert="horz" wrap="square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C1C1C"/>
                </a:solidFill>
                <a:latin typeface="Report Rg" panose="020F05030302000200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Why is the girl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 good friend?</a:t>
            </a:r>
          </a:p>
        </p:txBody>
      </p:sp>
    </p:spTree>
    <p:extLst>
      <p:ext uri="{BB962C8B-B14F-4D97-AF65-F5344CB8AC3E}">
        <p14:creationId xmlns:p14="http://schemas.microsoft.com/office/powerpoint/2010/main" val="3933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1164" y="3240609"/>
            <a:ext cx="5394037" cy="994306"/>
          </a:xfrm>
        </p:spPr>
        <p:txBody>
          <a:bodyPr/>
          <a:lstStyle/>
          <a:p>
            <a:r>
              <a:rPr lang="en-GB" sz="10000" dirty="0">
                <a:solidFill>
                  <a:srgbClr val="05AB58"/>
                </a:solidFill>
              </a:rPr>
              <a:t>Correct!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209637" y="4502942"/>
            <a:ext cx="2724727" cy="618836"/>
          </a:xfrm>
          <a:prstGeom prst="roundRect">
            <a:avLst/>
          </a:prstGeom>
          <a:solidFill>
            <a:srgbClr val="05A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Report Rg" panose="020F0503030200020004" pitchFamily="34" charset="77"/>
              </a:rPr>
              <a:t>Next question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6946" y="1662545"/>
            <a:ext cx="1450109" cy="1450109"/>
            <a:chOff x="2216727" y="1662545"/>
            <a:chExt cx="1450109" cy="1450109"/>
          </a:xfrm>
        </p:grpSpPr>
        <p:sp>
          <p:nvSpPr>
            <p:cNvPr id="7" name="Oval 6"/>
            <p:cNvSpPr/>
            <p:nvPr/>
          </p:nvSpPr>
          <p:spPr>
            <a:xfrm>
              <a:off x="2216727" y="1662545"/>
              <a:ext cx="1450109" cy="1450109"/>
            </a:xfrm>
            <a:prstGeom prst="ellipse">
              <a:avLst/>
            </a:prstGeom>
            <a:solidFill>
              <a:srgbClr val="05A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eport Rg" panose="020F0503030200020004" pitchFamily="34" charset="77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702" y="1662545"/>
              <a:ext cx="1135134" cy="118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66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C9FFEDA-5958-4D7D-B964-29D22CBBA084}" vid="{358C6911-9157-48B4-A708-3ED82E854A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990</TotalTime>
  <Words>233</Words>
  <Application>Microsoft Office PowerPoint</Application>
  <PresentationFormat>On-screen Show (4:3)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Twinkl</vt:lpstr>
      <vt:lpstr>Calibri</vt:lpstr>
      <vt:lpstr>Report Rg</vt:lpstr>
      <vt:lpstr>Office Theme</vt:lpstr>
      <vt:lpstr>PowerPoint Presentation</vt:lpstr>
      <vt:lpstr>PowerPoint Presentation</vt:lpstr>
      <vt:lpstr>Correct!</vt:lpstr>
      <vt:lpstr>PowerPoint Presentation</vt:lpstr>
      <vt:lpstr>PowerPoint Presentation</vt:lpstr>
      <vt:lpstr>Correct!</vt:lpstr>
      <vt:lpstr>PowerPoint Presentation</vt:lpstr>
      <vt:lpstr>PowerPoint Presentation</vt:lpstr>
      <vt:lpstr>Correct!</vt:lpstr>
      <vt:lpstr>PowerPoint Presentation</vt:lpstr>
      <vt:lpstr>PowerPoint Presentation</vt:lpstr>
      <vt:lpstr>Correct!</vt:lpstr>
      <vt:lpstr>PowerPoint Presentation</vt:lpstr>
      <vt:lpstr>PowerPoint Presentation</vt:lpstr>
      <vt:lpstr>Correct!</vt:lpstr>
      <vt:lpstr>PowerPoint Presentation</vt:lpstr>
      <vt:lpstr>How is the girl showing friendship to the boy?</vt:lpstr>
      <vt:lpstr>Correct!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Simone Wouters</cp:lastModifiedBy>
  <cp:revision>164</cp:revision>
  <dcterms:created xsi:type="dcterms:W3CDTF">2020-10-16T14:20:11Z</dcterms:created>
  <dcterms:modified xsi:type="dcterms:W3CDTF">2021-02-11T13:37:45Z</dcterms:modified>
</cp:coreProperties>
</file>