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284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75" r:id="rId13"/>
    <p:sldId id="25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unito Sans" pitchFamily="2" charset="77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88" userDrawn="1">
          <p15:clr>
            <a:srgbClr val="A4A3A4"/>
          </p15:clr>
        </p15:guide>
        <p15:guide id="4" pos="295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5760" userDrawn="1">
          <p15:clr>
            <a:srgbClr val="A4A3A4"/>
          </p15:clr>
        </p15:guide>
        <p15:guide id="9" orient="horz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2" orient="horz" pos="686" userDrawn="1">
          <p15:clr>
            <a:srgbClr val="A4A3A4"/>
          </p15:clr>
        </p15:guide>
        <p15:guide id="13" orient="horz" pos="845" userDrawn="1">
          <p15:clr>
            <a:srgbClr val="A4A3A4"/>
          </p15:clr>
        </p15:guide>
        <p15:guide id="14" orient="horz" pos="2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234"/>
    <a:srgbClr val="783433"/>
    <a:srgbClr val="D94041"/>
    <a:srgbClr val="50ABE0"/>
    <a:srgbClr val="3668A3"/>
    <a:srgbClr val="009182"/>
    <a:srgbClr val="DC9328"/>
    <a:srgbClr val="E7A23D"/>
    <a:srgbClr val="EDBA6C"/>
    <a:srgbClr val="809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04" autoAdjust="0"/>
    <p:restoredTop sz="94660"/>
  </p:normalViewPr>
  <p:slideViewPr>
    <p:cSldViewPr snapToGrid="0" showGuides="1">
      <p:cViewPr>
        <p:scale>
          <a:sx n="122" d="100"/>
          <a:sy n="122" d="100"/>
        </p:scale>
        <p:origin x="432" y="328"/>
      </p:cViewPr>
      <p:guideLst>
        <p:guide orient="horz" pos="459"/>
        <p:guide pos="2880"/>
        <p:guide pos="5488"/>
        <p:guide pos="295"/>
        <p:guide orient="horz" pos="2160"/>
        <p:guide orient="horz" pos="4042"/>
        <p:guide/>
        <p:guide pos="5760"/>
        <p:guide orient="horz"/>
        <p:guide orient="horz" pos="4320"/>
        <p:guide orient="horz" pos="686"/>
        <p:guide orient="horz" pos="845"/>
        <p:guide orient="horz" pos="27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E23B0-7AFB-419F-88ED-9863E094EC0D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15618-F096-47F9-A2E0-5659E596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240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F3D83-872B-794E-8C61-11CB44D5550A}" type="datetimeFigureOut">
              <a:rPr lang="en-US" smtClean="0"/>
              <a:t>2/9/22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27DF0-9435-6A4F-8875-69E11CC7D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3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1164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621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224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4597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185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3030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144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048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3799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399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05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% White">
  <p:cSld name="12% Whit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0" y="0"/>
            <a:ext cx="91379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32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20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96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% Opa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882F62-D4FD-4AAA-B81A-55978B8EC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3" y="0"/>
            <a:ext cx="9147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7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% Opa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9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% Opa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9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% Opa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3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Opa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% Opa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6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11" r:id="rId5"/>
    <p:sldLayoutId id="2147483712" r:id="rId6"/>
    <p:sldLayoutId id="2147483713" r:id="rId7"/>
    <p:sldLayoutId id="2147483716" r:id="rId8"/>
    <p:sldLayoutId id="2147483714" r:id="rId9"/>
    <p:sldLayoutId id="2147483722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eystage5-ks5/science-ks5-ks3-ks4/a-level-chemistry-science-ks5-ks3-ks4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eystage5-ks5/science-ks5-ks3-ks4/a-level-chemistry-science-ks5-ks3-ks4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DC08A17-8162-4F9C-8835-B90D5639853C}"/>
              </a:ext>
            </a:extLst>
          </p:cNvPr>
          <p:cNvSpPr txBox="1">
            <a:spLocks/>
          </p:cNvSpPr>
          <p:nvPr/>
        </p:nvSpPr>
        <p:spPr bwMode="auto">
          <a:xfrm>
            <a:off x="761952" y="3045644"/>
            <a:ext cx="6195439" cy="83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l"/>
            <a:r>
              <a:rPr lang="en-GB" sz="4800" b="1" dirty="0">
                <a:solidFill>
                  <a:schemeClr val="bg1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Multiple Choice Quiz </a:t>
            </a:r>
            <a:r>
              <a:rPr lang="en-GB" sz="4800" dirty="0">
                <a:solidFill>
                  <a:schemeClr val="bg1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4800" b="1" dirty="0">
              <a:solidFill>
                <a:schemeClr val="bg1"/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  <a:sym typeface="Nunito San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08D019-381A-4F48-A122-193DABDD031F}"/>
              </a:ext>
            </a:extLst>
          </p:cNvPr>
          <p:cNvSpPr txBox="1">
            <a:spLocks/>
          </p:cNvSpPr>
          <p:nvPr/>
        </p:nvSpPr>
        <p:spPr bwMode="auto">
          <a:xfrm>
            <a:off x="761952" y="2468995"/>
            <a:ext cx="3554675" cy="3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en-GB" sz="3600" dirty="0">
                <a:solidFill>
                  <a:schemeClr val="bg1"/>
                </a:solidFill>
                <a:latin typeface="Nunito Sans"/>
                <a:ea typeface="Open Sans" panose="020B0606030504020204" pitchFamily="34" charset="0"/>
                <a:cs typeface="Open Sans" panose="020B0606030504020204" pitchFamily="34" charset="0"/>
              </a:rPr>
              <a:t>Periodicity</a:t>
            </a:r>
            <a:endParaRPr lang="en-GB" altLang="en-US" sz="3600" dirty="0">
              <a:solidFill>
                <a:schemeClr val="bg1"/>
              </a:solidFill>
              <a:latin typeface="Nunito Sans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hlinkClick r:id="rId3"/>
            <a:extLst>
              <a:ext uri="{FF2B5EF4-FFF2-40B4-BE49-F238E27FC236}">
                <a16:creationId xmlns:a16="http://schemas.microsoft.com/office/drawing/2014/main" id="{E1B23966-05BA-4FEF-8A16-F21DCAE81BCD}"/>
              </a:ext>
            </a:extLst>
          </p:cNvPr>
          <p:cNvSpPr/>
          <p:nvPr/>
        </p:nvSpPr>
        <p:spPr>
          <a:xfrm>
            <a:off x="6705600" y="5625032"/>
            <a:ext cx="2108886" cy="1006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325C0-746E-4EE5-B0EA-4E6C18CB292F}"/>
              </a:ext>
            </a:extLst>
          </p:cNvPr>
          <p:cNvCxnSpPr>
            <a:cxnSpLocks/>
          </p:cNvCxnSpPr>
          <p:nvPr/>
        </p:nvCxnSpPr>
        <p:spPr>
          <a:xfrm>
            <a:off x="761952" y="3877902"/>
            <a:ext cx="594364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277D44D-BC60-4B7A-91F5-9D79B38CF8FA}"/>
              </a:ext>
            </a:extLst>
          </p:cNvPr>
          <p:cNvSpPr txBox="1"/>
          <p:nvPr/>
        </p:nvSpPr>
        <p:spPr>
          <a:xfrm>
            <a:off x="-1" y="2470477"/>
            <a:ext cx="8712200" cy="720000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0934BA-FD2C-4763-A056-4AFAB986722C}"/>
              </a:ext>
            </a:extLst>
          </p:cNvPr>
          <p:cNvSpPr txBox="1"/>
          <p:nvPr/>
        </p:nvSpPr>
        <p:spPr>
          <a:xfrm>
            <a:off x="0" y="3438456"/>
            <a:ext cx="8712200" cy="720000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18A33F-A2DB-46E2-8918-A0145B05F350}"/>
              </a:ext>
            </a:extLst>
          </p:cNvPr>
          <p:cNvSpPr txBox="1"/>
          <p:nvPr/>
        </p:nvSpPr>
        <p:spPr>
          <a:xfrm>
            <a:off x="0" y="4402095"/>
            <a:ext cx="8712200" cy="720000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142697-AB5F-41C9-92C2-23AC653F45E6}"/>
              </a:ext>
            </a:extLst>
          </p:cNvPr>
          <p:cNvSpPr txBox="1"/>
          <p:nvPr/>
        </p:nvSpPr>
        <p:spPr>
          <a:xfrm>
            <a:off x="0" y="5365734"/>
            <a:ext cx="8712200" cy="720000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E43AB5-A35A-654D-8DD9-D96353FCB58B}"/>
              </a:ext>
            </a:extLst>
          </p:cNvPr>
          <p:cNvSpPr txBox="1"/>
          <p:nvPr/>
        </p:nvSpPr>
        <p:spPr>
          <a:xfrm>
            <a:off x="0" y="1562463"/>
            <a:ext cx="8712200" cy="583792"/>
          </a:xfrm>
          <a:prstGeom prst="rec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B05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BB60C-128C-844A-BE59-47BC7304BEEF}"/>
              </a:ext>
            </a:extLst>
          </p:cNvPr>
          <p:cNvSpPr txBox="1"/>
          <p:nvPr/>
        </p:nvSpPr>
        <p:spPr>
          <a:xfrm>
            <a:off x="987552" y="1674674"/>
            <a:ext cx="6900672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GB" sz="1800" dirty="0">
              <a:latin typeface="Nunito Sans" pitchFamily="2" charset="0"/>
            </a:endParaRPr>
          </a:p>
          <a:p>
            <a:pPr marL="342900" lvl="1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800" dirty="0">
                <a:latin typeface="Nunito Sans" pitchFamily="2" charset="0"/>
              </a:rPr>
              <a:t>Atomic radius decreases across a period because the amount of shielding increases.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lphaUcPeriod"/>
            </a:pPr>
            <a:endParaRPr lang="en-GB" sz="1800" dirty="0">
              <a:latin typeface="Nunito Sans" pitchFamily="2" charset="0"/>
            </a:endParaRPr>
          </a:p>
          <a:p>
            <a:pPr marL="342900" lvl="1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800" dirty="0">
                <a:latin typeface="Nunito Sans" pitchFamily="2" charset="0"/>
              </a:rPr>
              <a:t>Atomic radius decreases across a period because the atoms have more protons.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lphaUcPeriod"/>
            </a:pPr>
            <a:endParaRPr lang="en-GB" sz="1800" dirty="0">
              <a:latin typeface="Nunito Sans" pitchFamily="2" charset="0"/>
            </a:endParaRPr>
          </a:p>
          <a:p>
            <a:pPr marL="342900" lvl="1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800" dirty="0">
                <a:latin typeface="Nunito Sans" pitchFamily="2" charset="0"/>
              </a:rPr>
              <a:t>Atomic radius increases across a period because the atoms have more electrons.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lphaUcPeriod"/>
            </a:pPr>
            <a:endParaRPr lang="en-GB" sz="1800" dirty="0">
              <a:latin typeface="Nunito Sans" pitchFamily="2" charset="0"/>
            </a:endParaRPr>
          </a:p>
          <a:p>
            <a:pPr marL="342900" lvl="1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800" dirty="0">
                <a:latin typeface="Nunito Sans" pitchFamily="2" charset="0"/>
              </a:rPr>
              <a:t>Atomic radius stays the same across a period because there is a similar amount of shielding. </a:t>
            </a:r>
          </a:p>
        </p:txBody>
      </p:sp>
      <p:sp>
        <p:nvSpPr>
          <p:cNvPr id="48" name="Google Shape;48;p14"/>
          <p:cNvSpPr txBox="1"/>
          <p:nvPr/>
        </p:nvSpPr>
        <p:spPr>
          <a:xfrm>
            <a:off x="0" y="603250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  <a:sym typeface="Nunito Sans"/>
              </a:rPr>
              <a:t>Question 9</a:t>
            </a:r>
            <a:endParaRPr sz="3600" b="1" i="0" u="none" strike="noStrike" cap="none" dirty="0">
              <a:solidFill>
                <a:schemeClr val="accent2">
                  <a:lumMod val="50000"/>
                </a:schemeClr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  <a:sym typeface="Nunito Sa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CA8548-7CA7-0C4A-97A4-80E28471A425}"/>
              </a:ext>
            </a:extLst>
          </p:cNvPr>
          <p:cNvSpPr txBox="1"/>
          <p:nvPr/>
        </p:nvSpPr>
        <p:spPr>
          <a:xfrm>
            <a:off x="926592" y="1677488"/>
            <a:ext cx="709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Nunito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Which statement is true about atomic radius across a period?</a:t>
            </a:r>
            <a:endParaRPr lang="en-US" sz="1800" dirty="0">
              <a:latin typeface="Nunito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FF9AE1-9541-4A4F-8EF5-D45CCDDF328C}"/>
              </a:ext>
            </a:extLst>
          </p:cNvPr>
          <p:cNvSpPr txBox="1"/>
          <p:nvPr/>
        </p:nvSpPr>
        <p:spPr>
          <a:xfrm>
            <a:off x="1" y="3429000"/>
            <a:ext cx="8712199" cy="756000"/>
          </a:xfrm>
          <a:prstGeom prst="rect">
            <a:avLst/>
          </a:prstGeom>
          <a:solidFill>
            <a:srgbClr val="0B7A3B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B05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4CEA21-9E63-4EC3-B7CE-0DFF359B3749}"/>
              </a:ext>
            </a:extLst>
          </p:cNvPr>
          <p:cNvSpPr txBox="1"/>
          <p:nvPr/>
        </p:nvSpPr>
        <p:spPr>
          <a:xfrm>
            <a:off x="926592" y="3478511"/>
            <a:ext cx="709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600"/>
              </a:spcAft>
              <a:buClr>
                <a:schemeClr val="bg1"/>
              </a:buClr>
              <a:buFont typeface="+mj-lt"/>
              <a:buAutoNum type="alphaUcPeriod" startAt="2"/>
            </a:pPr>
            <a:r>
              <a:rPr lang="en-GB" sz="1800" b="1" dirty="0">
                <a:solidFill>
                  <a:schemeClr val="bg1"/>
                </a:solidFill>
                <a:latin typeface="Nunito Sans" pitchFamily="2" charset="0"/>
              </a:rPr>
              <a:t>Atomic radius decreases across a period because the atoms have more protons.</a:t>
            </a:r>
          </a:p>
        </p:txBody>
      </p:sp>
    </p:spTree>
    <p:extLst>
      <p:ext uri="{BB962C8B-B14F-4D97-AF65-F5344CB8AC3E}">
        <p14:creationId xmlns:p14="http://schemas.microsoft.com/office/powerpoint/2010/main" val="347086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14" grpId="0" animBg="1"/>
      <p:bldP spid="15" grpId="0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DA1CA395-7BB9-47C1-8882-46D00703DF27}"/>
              </a:ext>
            </a:extLst>
          </p:cNvPr>
          <p:cNvSpPr txBox="1"/>
          <p:nvPr/>
        </p:nvSpPr>
        <p:spPr>
          <a:xfrm>
            <a:off x="-1" y="2470477"/>
            <a:ext cx="8712200" cy="720000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2A1A8C-0D55-4FF8-96B9-EC42A0FA4B37}"/>
              </a:ext>
            </a:extLst>
          </p:cNvPr>
          <p:cNvSpPr txBox="1"/>
          <p:nvPr/>
        </p:nvSpPr>
        <p:spPr>
          <a:xfrm>
            <a:off x="0" y="3438456"/>
            <a:ext cx="8712200" cy="720000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642A3A-30A3-4696-B4F7-56C7C82AA5C7}"/>
              </a:ext>
            </a:extLst>
          </p:cNvPr>
          <p:cNvSpPr txBox="1"/>
          <p:nvPr/>
        </p:nvSpPr>
        <p:spPr>
          <a:xfrm>
            <a:off x="0" y="4402095"/>
            <a:ext cx="8712200" cy="720000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9F6D5C-3A69-4B20-973B-67AC8F136C14}"/>
              </a:ext>
            </a:extLst>
          </p:cNvPr>
          <p:cNvSpPr txBox="1"/>
          <p:nvPr/>
        </p:nvSpPr>
        <p:spPr>
          <a:xfrm>
            <a:off x="0" y="5365734"/>
            <a:ext cx="8712200" cy="1008000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48" name="Google Shape;48;p14"/>
          <p:cNvSpPr txBox="1"/>
          <p:nvPr/>
        </p:nvSpPr>
        <p:spPr>
          <a:xfrm>
            <a:off x="0" y="603250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  <a:sym typeface="Nunito Sans"/>
              </a:rPr>
              <a:t>Question 10</a:t>
            </a:r>
            <a:endParaRPr sz="3600" b="1" i="0" u="none" strike="noStrike" cap="none" dirty="0">
              <a:solidFill>
                <a:schemeClr val="accent2">
                  <a:lumMod val="50000"/>
                </a:schemeClr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  <a:sym typeface="Nunito San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0C30E2-1A5A-4895-975C-8B46C35FE2C9}"/>
              </a:ext>
            </a:extLst>
          </p:cNvPr>
          <p:cNvSpPr txBox="1"/>
          <p:nvPr/>
        </p:nvSpPr>
        <p:spPr>
          <a:xfrm>
            <a:off x="0" y="1562463"/>
            <a:ext cx="8712200" cy="583792"/>
          </a:xfrm>
          <a:prstGeom prst="rec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B05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FDB9D5-88F1-4957-8CC1-E88D1980380C}"/>
              </a:ext>
            </a:extLst>
          </p:cNvPr>
          <p:cNvSpPr txBox="1"/>
          <p:nvPr/>
        </p:nvSpPr>
        <p:spPr>
          <a:xfrm>
            <a:off x="987552" y="1674674"/>
            <a:ext cx="6900672" cy="500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1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800" dirty="0">
                <a:latin typeface="Nunito Sans" pitchFamily="2" charset="0"/>
              </a:rPr>
              <a:t>Aluminium has a higher melting point than sodium because aluminium can form Al</a:t>
            </a:r>
            <a:r>
              <a:rPr lang="en-GB" sz="1800" baseline="30000" dirty="0">
                <a:latin typeface="Nunito Sans" pitchFamily="2" charset="0"/>
              </a:rPr>
              <a:t>3+</a:t>
            </a:r>
            <a:r>
              <a:rPr lang="en-GB" sz="1800" dirty="0">
                <a:latin typeface="Nunito Sans" pitchFamily="2" charset="0"/>
              </a:rPr>
              <a:t> ions.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lphaUcPeriod"/>
            </a:pPr>
            <a:endParaRPr lang="en-GB" sz="1800" dirty="0">
              <a:latin typeface="Nunito Sans" pitchFamily="2" charset="0"/>
            </a:endParaRPr>
          </a:p>
          <a:p>
            <a:pPr marL="342900" lvl="1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800" dirty="0">
                <a:latin typeface="Nunito Sans" pitchFamily="2" charset="0"/>
              </a:rPr>
              <a:t>Argon has the lowest melting point of all period 3 elements because it forms weak covalent bonds.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lphaUcPeriod"/>
            </a:pPr>
            <a:endParaRPr lang="en-GB" sz="1800" dirty="0">
              <a:latin typeface="Nunito Sans" pitchFamily="2" charset="0"/>
            </a:endParaRPr>
          </a:p>
          <a:p>
            <a:pPr marL="342900" lvl="1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800" dirty="0">
                <a:latin typeface="Nunito Sans" pitchFamily="2" charset="0"/>
              </a:rPr>
              <a:t>Sodium has a higher melting point than magnesium because sodium has a larger atomic radius.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lphaUcPeriod"/>
            </a:pPr>
            <a:endParaRPr lang="en-GB" sz="1800" dirty="0">
              <a:latin typeface="Nunito Sans" pitchFamily="2" charset="0"/>
            </a:endParaRPr>
          </a:p>
          <a:p>
            <a:pPr marL="342900" lvl="1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800" dirty="0">
                <a:latin typeface="Nunito Sans" pitchFamily="2" charset="0"/>
              </a:rPr>
              <a:t>The melting point of phosphorus is higher than the melting point of </a:t>
            </a:r>
            <a:r>
              <a:rPr lang="en-GB" sz="1800" dirty="0" err="1">
                <a:latin typeface="Nunito Sans" pitchFamily="2" charset="0"/>
              </a:rPr>
              <a:t>sulfur</a:t>
            </a:r>
            <a:r>
              <a:rPr lang="en-GB" sz="1800" dirty="0">
                <a:latin typeface="Nunito Sans" pitchFamily="2" charset="0"/>
              </a:rPr>
              <a:t> because phosphorus has stronger London forces between its molecules.</a:t>
            </a:r>
          </a:p>
          <a:p>
            <a:pPr lvl="1"/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CC0E1F-FA3A-424C-B031-51A0106C2AE7}"/>
              </a:ext>
            </a:extLst>
          </p:cNvPr>
          <p:cNvSpPr txBox="1"/>
          <p:nvPr/>
        </p:nvSpPr>
        <p:spPr>
          <a:xfrm>
            <a:off x="926592" y="1677488"/>
            <a:ext cx="709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Nunito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dirty="0">
                <a:latin typeface="Nunito Sans" pitchFamily="2" charset="0"/>
              </a:rPr>
              <a:t>Which of the following statements is correct?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236E9B-AE22-4D17-AC02-F3C1884866D9}"/>
              </a:ext>
            </a:extLst>
          </p:cNvPr>
          <p:cNvSpPr txBox="1"/>
          <p:nvPr/>
        </p:nvSpPr>
        <p:spPr>
          <a:xfrm>
            <a:off x="1" y="2435528"/>
            <a:ext cx="8712199" cy="756000"/>
          </a:xfrm>
          <a:prstGeom prst="rect">
            <a:avLst/>
          </a:prstGeom>
          <a:solidFill>
            <a:srgbClr val="0B7A3B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B05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0CA3D2-F018-4C35-B940-161421EFBD3F}"/>
              </a:ext>
            </a:extLst>
          </p:cNvPr>
          <p:cNvSpPr txBox="1"/>
          <p:nvPr/>
        </p:nvSpPr>
        <p:spPr>
          <a:xfrm>
            <a:off x="926592" y="2485039"/>
            <a:ext cx="709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600"/>
              </a:spcAft>
              <a:buClr>
                <a:schemeClr val="bg1"/>
              </a:buClr>
              <a:buFont typeface="+mj-lt"/>
              <a:buAutoNum type="alphaUcPeriod"/>
            </a:pPr>
            <a:r>
              <a:rPr lang="en-GB" sz="1800" b="1" dirty="0">
                <a:solidFill>
                  <a:schemeClr val="bg1"/>
                </a:solidFill>
                <a:latin typeface="Nunito Sans" pitchFamily="2" charset="0"/>
              </a:rPr>
              <a:t>Aluminium has a higher melting point than sodium because aluminium can form Al</a:t>
            </a:r>
            <a:r>
              <a:rPr lang="en-GB" sz="1800" b="1" baseline="30000" dirty="0">
                <a:solidFill>
                  <a:schemeClr val="bg1"/>
                </a:solidFill>
                <a:latin typeface="Nunito Sans" pitchFamily="2" charset="0"/>
              </a:rPr>
              <a:t>3+</a:t>
            </a:r>
            <a:r>
              <a:rPr lang="en-GB" sz="1800" b="1" dirty="0">
                <a:solidFill>
                  <a:schemeClr val="bg1"/>
                </a:solidFill>
                <a:latin typeface="Nunito Sans" pitchFamily="2" charset="0"/>
              </a:rPr>
              <a:t> ions.</a:t>
            </a:r>
          </a:p>
        </p:txBody>
      </p:sp>
    </p:spTree>
    <p:extLst>
      <p:ext uri="{BB962C8B-B14F-4D97-AF65-F5344CB8AC3E}">
        <p14:creationId xmlns:p14="http://schemas.microsoft.com/office/powerpoint/2010/main" val="243339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5" grpId="0" animBg="1"/>
      <p:bldP spid="31" grpId="0"/>
      <p:bldP spid="38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57BB60C-128C-844A-BE59-47BC7304BEEF}"/>
              </a:ext>
            </a:extLst>
          </p:cNvPr>
          <p:cNvSpPr txBox="1"/>
          <p:nvPr/>
        </p:nvSpPr>
        <p:spPr>
          <a:xfrm>
            <a:off x="2831441" y="2660722"/>
            <a:ext cx="2087562" cy="3347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AutoNum type="arabicPeriod"/>
            </a:pPr>
            <a:r>
              <a:rPr lang="en-GB" sz="1800" dirty="0">
                <a:latin typeface="Nunito Sans" panose="020B0604020202020204" charset="0"/>
              </a:rPr>
              <a:t>C</a:t>
            </a:r>
          </a:p>
          <a:p>
            <a:pPr marL="342900" lvl="0" indent="-342900">
              <a:lnSpc>
                <a:spcPct val="200000"/>
              </a:lnSpc>
              <a:buAutoNum type="arabicPeriod"/>
            </a:pPr>
            <a:r>
              <a:rPr lang="en-GB" sz="1800" dirty="0">
                <a:latin typeface="Nunito Sans" panose="020B0604020202020204" charset="0"/>
              </a:rPr>
              <a:t>D</a:t>
            </a:r>
          </a:p>
          <a:p>
            <a:pPr marL="342900" lvl="0" indent="-342900">
              <a:lnSpc>
                <a:spcPct val="200000"/>
              </a:lnSpc>
              <a:buAutoNum type="arabicPeriod"/>
            </a:pPr>
            <a:r>
              <a:rPr lang="en-GB" sz="1800" dirty="0">
                <a:latin typeface="Nunito Sans" panose="020B0604020202020204" charset="0"/>
              </a:rPr>
              <a:t>D</a:t>
            </a:r>
          </a:p>
          <a:p>
            <a:pPr marL="342900" lvl="0" indent="-342900">
              <a:lnSpc>
                <a:spcPct val="200000"/>
              </a:lnSpc>
              <a:buAutoNum type="arabicPeriod"/>
            </a:pPr>
            <a:r>
              <a:rPr lang="en-GB" sz="1800" dirty="0">
                <a:latin typeface="Nunito Sans" panose="020B0604020202020204" charset="0"/>
              </a:rPr>
              <a:t>D</a:t>
            </a:r>
          </a:p>
          <a:p>
            <a:pPr marL="342900" lvl="0" indent="-342900">
              <a:lnSpc>
                <a:spcPct val="200000"/>
              </a:lnSpc>
              <a:buAutoNum type="arabicPeriod"/>
            </a:pPr>
            <a:r>
              <a:rPr lang="en-GB" sz="1800" dirty="0">
                <a:latin typeface="Nunito Sans" panose="020B0604020202020204" charset="0"/>
              </a:rPr>
              <a:t>A</a:t>
            </a:r>
          </a:p>
          <a:p>
            <a:pPr marL="342900" lvl="0" indent="-342900">
              <a:lnSpc>
                <a:spcPct val="200000"/>
              </a:lnSpc>
              <a:buAutoNum type="arabicPeriod"/>
            </a:pPr>
            <a:endParaRPr lang="en-GB" sz="1800" dirty="0">
              <a:latin typeface="Nunito Sans" panose="020B0604020202020204" charset="0"/>
            </a:endParaRPr>
          </a:p>
        </p:txBody>
      </p:sp>
      <p:sp>
        <p:nvSpPr>
          <p:cNvPr id="48" name="Google Shape;48;p14"/>
          <p:cNvSpPr txBox="1"/>
          <p:nvPr/>
        </p:nvSpPr>
        <p:spPr>
          <a:xfrm>
            <a:off x="0" y="740228"/>
            <a:ext cx="9144000" cy="1920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4400" dirty="0">
                <a:solidFill>
                  <a:schemeClr val="accent2">
                    <a:lumMod val="75000"/>
                  </a:schemeClr>
                </a:solidFill>
                <a:latin typeface="Nunito Sans"/>
                <a:ea typeface="Open Sans" panose="020B0606030504020204" pitchFamily="34" charset="0"/>
                <a:cs typeface="Open Sans" panose="020B0606030504020204" pitchFamily="34" charset="0"/>
              </a:rPr>
              <a:t>Periodicity</a:t>
            </a:r>
          </a:p>
          <a:p>
            <a:pPr algn="ctr"/>
            <a:r>
              <a:rPr lang="en-GB" sz="4400" b="1" dirty="0">
                <a:solidFill>
                  <a:schemeClr val="accent2">
                    <a:lumMod val="50000"/>
                  </a:schemeClr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Multiple Choice Answers </a:t>
            </a:r>
            <a:r>
              <a:rPr lang="en-GB" sz="4400" dirty="0">
                <a:solidFill>
                  <a:schemeClr val="accent2">
                    <a:lumMod val="50000"/>
                  </a:schemeClr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4400" b="1" dirty="0">
              <a:solidFill>
                <a:schemeClr val="accent2">
                  <a:lumMod val="50000"/>
                </a:schemeClr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  <a:sym typeface="Nuni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 dirty="0">
              <a:solidFill>
                <a:schemeClr val="bg2"/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  <a:sym typeface="Nunito San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1DE27E-F908-1749-B494-BB54E9D6A858}"/>
              </a:ext>
            </a:extLst>
          </p:cNvPr>
          <p:cNvSpPr txBox="1"/>
          <p:nvPr/>
        </p:nvSpPr>
        <p:spPr>
          <a:xfrm>
            <a:off x="5192596" y="2660722"/>
            <a:ext cx="2087562" cy="2793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GB" sz="1800" dirty="0">
                <a:latin typeface="Nunito Sans" panose="020B0604020202020204" charset="0"/>
              </a:rPr>
              <a:t>6.   A</a:t>
            </a:r>
          </a:p>
          <a:p>
            <a:pPr lvl="0">
              <a:lnSpc>
                <a:spcPct val="200000"/>
              </a:lnSpc>
            </a:pPr>
            <a:r>
              <a:rPr lang="en-GB" sz="1800" dirty="0">
                <a:latin typeface="Nunito Sans" panose="020B0604020202020204" charset="0"/>
              </a:rPr>
              <a:t>7.   C</a:t>
            </a:r>
          </a:p>
          <a:p>
            <a:pPr lvl="0">
              <a:lnSpc>
                <a:spcPct val="200000"/>
              </a:lnSpc>
            </a:pPr>
            <a:r>
              <a:rPr lang="en-GB" sz="1800" dirty="0">
                <a:latin typeface="Nunito Sans" panose="020B0604020202020204" charset="0"/>
              </a:rPr>
              <a:t>8.   A</a:t>
            </a:r>
          </a:p>
          <a:p>
            <a:pPr marL="342900" lvl="0" indent="-342900">
              <a:lnSpc>
                <a:spcPct val="200000"/>
              </a:lnSpc>
              <a:buAutoNum type="arabicPeriod" startAt="9"/>
            </a:pPr>
            <a:r>
              <a:rPr lang="en-GB" sz="1800" dirty="0">
                <a:latin typeface="Nunito Sans" panose="020B0604020202020204" charset="0"/>
              </a:rPr>
              <a:t> B</a:t>
            </a:r>
          </a:p>
          <a:p>
            <a:pPr marL="342900" lvl="0" indent="-342900">
              <a:lnSpc>
                <a:spcPct val="200000"/>
              </a:lnSpc>
              <a:buAutoNum type="arabicPeriod" startAt="9"/>
            </a:pPr>
            <a:r>
              <a:rPr lang="en-GB" sz="1800" dirty="0">
                <a:latin typeface="Nunito Sans" panose="020B0604020202020204" charset="0"/>
              </a:rPr>
              <a:t>  A</a:t>
            </a:r>
          </a:p>
        </p:txBody>
      </p:sp>
    </p:spTree>
    <p:extLst>
      <p:ext uri="{BB962C8B-B14F-4D97-AF65-F5344CB8AC3E}">
        <p14:creationId xmlns:p14="http://schemas.microsoft.com/office/powerpoint/2010/main" val="574049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0201D140-3D3E-49B4-9DEA-729927B42CFF}"/>
              </a:ext>
            </a:extLst>
          </p:cNvPr>
          <p:cNvSpPr/>
          <p:nvPr/>
        </p:nvSpPr>
        <p:spPr>
          <a:xfrm>
            <a:off x="3361038" y="2850292"/>
            <a:ext cx="2413685" cy="1194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2CA0E61-008A-7A4D-83ED-ADF220C76342}"/>
              </a:ext>
            </a:extLst>
          </p:cNvPr>
          <p:cNvSpPr txBox="1"/>
          <p:nvPr/>
        </p:nvSpPr>
        <p:spPr>
          <a:xfrm>
            <a:off x="0" y="1562463"/>
            <a:ext cx="8712200" cy="583792"/>
          </a:xfrm>
          <a:prstGeom prst="rect">
            <a:avLst/>
          </a:prstGeom>
          <a:solidFill>
            <a:schemeClr val="accent2">
              <a:lumMod val="60000"/>
              <a:lumOff val="40000"/>
              <a:alpha val="903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B05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BDD5F0-A5E6-4A4C-8F17-563A5FF63F4D}"/>
              </a:ext>
            </a:extLst>
          </p:cNvPr>
          <p:cNvSpPr txBox="1"/>
          <p:nvPr/>
        </p:nvSpPr>
        <p:spPr>
          <a:xfrm>
            <a:off x="0" y="2515977"/>
            <a:ext cx="8712200" cy="369332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FF9579-6DBE-174C-8321-7A9706465FA9}"/>
              </a:ext>
            </a:extLst>
          </p:cNvPr>
          <p:cNvSpPr txBox="1"/>
          <p:nvPr/>
        </p:nvSpPr>
        <p:spPr>
          <a:xfrm>
            <a:off x="0" y="3217313"/>
            <a:ext cx="8712200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A5BE03-13F4-BF4B-9A87-A649DADCF3F3}"/>
              </a:ext>
            </a:extLst>
          </p:cNvPr>
          <p:cNvSpPr txBox="1"/>
          <p:nvPr/>
        </p:nvSpPr>
        <p:spPr>
          <a:xfrm>
            <a:off x="0" y="3874877"/>
            <a:ext cx="8712200" cy="369332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624E07-A4C2-154D-9198-FC63D48263B7}"/>
              </a:ext>
            </a:extLst>
          </p:cNvPr>
          <p:cNvSpPr txBox="1"/>
          <p:nvPr/>
        </p:nvSpPr>
        <p:spPr>
          <a:xfrm>
            <a:off x="0" y="4573377"/>
            <a:ext cx="8712200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A87999-91AB-BC46-80D3-E1052377D0D7}"/>
              </a:ext>
            </a:extLst>
          </p:cNvPr>
          <p:cNvSpPr txBox="1"/>
          <p:nvPr/>
        </p:nvSpPr>
        <p:spPr>
          <a:xfrm>
            <a:off x="987552" y="1674674"/>
            <a:ext cx="6900672" cy="337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s-block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p-block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d-block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latin typeface="Nunito Sans"/>
                <a:ea typeface="Open Sans" panose="020B0606030504020204" pitchFamily="34" charset="0"/>
                <a:cs typeface="Times New Roman" panose="02020603050405020304" pitchFamily="18" charset="0"/>
              </a:rPr>
              <a:t>f-block</a:t>
            </a:r>
            <a:endParaRPr lang="en-GB" sz="1800" dirty="0">
              <a:solidFill>
                <a:schemeClr val="tx1"/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ACFE34-98B4-B24A-AFEA-D28256A2BA49}"/>
              </a:ext>
            </a:extLst>
          </p:cNvPr>
          <p:cNvSpPr txBox="1"/>
          <p:nvPr/>
        </p:nvSpPr>
        <p:spPr>
          <a:xfrm>
            <a:off x="0" y="3874877"/>
            <a:ext cx="8712199" cy="369332"/>
          </a:xfrm>
          <a:prstGeom prst="rect">
            <a:avLst/>
          </a:prstGeom>
          <a:solidFill>
            <a:srgbClr val="0B7A3B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B05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7" name="Google Shape;48;p14">
            <a:extLst>
              <a:ext uri="{FF2B5EF4-FFF2-40B4-BE49-F238E27FC236}">
                <a16:creationId xmlns:a16="http://schemas.microsoft.com/office/drawing/2014/main" id="{553474A5-1923-0943-8AE5-B26BFDB1DB70}"/>
              </a:ext>
            </a:extLst>
          </p:cNvPr>
          <p:cNvSpPr txBox="1"/>
          <p:nvPr/>
        </p:nvSpPr>
        <p:spPr>
          <a:xfrm>
            <a:off x="0" y="603250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  <a:sym typeface="Nunito Sans"/>
              </a:rPr>
              <a:t>Question 1</a:t>
            </a:r>
            <a:endParaRPr sz="3600" b="1" i="0" u="none" strike="noStrike" cap="none" dirty="0">
              <a:solidFill>
                <a:schemeClr val="accent2">
                  <a:lumMod val="50000"/>
                </a:schemeClr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  <a:sym typeface="Nunito San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592DF2-166D-8342-ADC8-CA247226CB59}"/>
              </a:ext>
            </a:extLst>
          </p:cNvPr>
          <p:cNvSpPr txBox="1"/>
          <p:nvPr/>
        </p:nvSpPr>
        <p:spPr>
          <a:xfrm>
            <a:off x="926592" y="1677488"/>
            <a:ext cx="709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dirty="0">
                <a:latin typeface="Nunito Sans"/>
                <a:ea typeface="Calibri" panose="020F0502020204030204" pitchFamily="34" charset="0"/>
              </a:rPr>
              <a:t>What is the correct classification of the element mercury (Hg)?</a:t>
            </a:r>
            <a:endParaRPr lang="en-GB" sz="1800" dirty="0">
              <a:latin typeface="Nunito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0F207E-85D3-0844-B881-6E3E7D00FA33}"/>
              </a:ext>
            </a:extLst>
          </p:cNvPr>
          <p:cNvSpPr/>
          <p:nvPr/>
        </p:nvSpPr>
        <p:spPr>
          <a:xfrm>
            <a:off x="987551" y="3586645"/>
            <a:ext cx="1268296" cy="680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GB" b="1" dirty="0">
                <a:solidFill>
                  <a:schemeClr val="bg1"/>
                </a:solidFill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C. d-block</a:t>
            </a:r>
          </a:p>
        </p:txBody>
      </p:sp>
    </p:spTree>
    <p:extLst>
      <p:ext uri="{BB962C8B-B14F-4D97-AF65-F5344CB8AC3E}">
        <p14:creationId xmlns:p14="http://schemas.microsoft.com/office/powerpoint/2010/main" val="281976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1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1E43AB5-A35A-654D-8DD9-D96353FCB58B}"/>
              </a:ext>
            </a:extLst>
          </p:cNvPr>
          <p:cNvSpPr txBox="1"/>
          <p:nvPr/>
        </p:nvSpPr>
        <p:spPr>
          <a:xfrm>
            <a:off x="0" y="1562463"/>
            <a:ext cx="8712200" cy="583792"/>
          </a:xfrm>
          <a:prstGeom prst="rect">
            <a:avLst/>
          </a:prstGeom>
          <a:solidFill>
            <a:schemeClr val="accent2">
              <a:lumMod val="60000"/>
              <a:lumOff val="40000"/>
              <a:alpha val="90264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B05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AE788D-F693-D44C-A395-3C62301060D2}"/>
              </a:ext>
            </a:extLst>
          </p:cNvPr>
          <p:cNvSpPr txBox="1"/>
          <p:nvPr/>
        </p:nvSpPr>
        <p:spPr>
          <a:xfrm>
            <a:off x="0" y="2515977"/>
            <a:ext cx="8712200" cy="369332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852163-E08B-C946-A401-2CEDBCE155ED}"/>
              </a:ext>
            </a:extLst>
          </p:cNvPr>
          <p:cNvSpPr txBox="1"/>
          <p:nvPr/>
        </p:nvSpPr>
        <p:spPr>
          <a:xfrm>
            <a:off x="0" y="3217313"/>
            <a:ext cx="8712200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C76704-73BC-4940-AD63-8624B87999C3}"/>
              </a:ext>
            </a:extLst>
          </p:cNvPr>
          <p:cNvSpPr txBox="1"/>
          <p:nvPr/>
        </p:nvSpPr>
        <p:spPr>
          <a:xfrm>
            <a:off x="0" y="3874877"/>
            <a:ext cx="8712200" cy="369332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FA4D5-6797-1240-810B-C3DA2EBD7148}"/>
              </a:ext>
            </a:extLst>
          </p:cNvPr>
          <p:cNvSpPr txBox="1"/>
          <p:nvPr/>
        </p:nvSpPr>
        <p:spPr>
          <a:xfrm>
            <a:off x="0" y="4573377"/>
            <a:ext cx="8712200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BB60C-128C-844A-BE59-47BC7304BEEF}"/>
              </a:ext>
            </a:extLst>
          </p:cNvPr>
          <p:cNvSpPr txBox="1"/>
          <p:nvPr/>
        </p:nvSpPr>
        <p:spPr>
          <a:xfrm>
            <a:off x="987552" y="1674674"/>
            <a:ext cx="6900672" cy="337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aluminium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calcium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copper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latin typeface="Nunito Sans"/>
                <a:ea typeface="Open Sans" panose="020B0606030504020204" pitchFamily="34" charset="0"/>
                <a:cs typeface="Times New Roman" panose="02020603050405020304" pitchFamily="18" charset="0"/>
              </a:rPr>
              <a:t>neodymium</a:t>
            </a:r>
            <a:endParaRPr lang="en-GB" sz="1800" dirty="0">
              <a:solidFill>
                <a:schemeClr val="tx1"/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Google Shape;48;p14"/>
          <p:cNvSpPr txBox="1"/>
          <p:nvPr/>
        </p:nvSpPr>
        <p:spPr>
          <a:xfrm>
            <a:off x="0" y="603250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  <a:sym typeface="Nunito Sans"/>
              </a:rPr>
              <a:t>Question 2</a:t>
            </a:r>
            <a:endParaRPr sz="3600" b="1" i="0" u="none" strike="noStrike" cap="none" dirty="0">
              <a:solidFill>
                <a:schemeClr val="accent2">
                  <a:lumMod val="50000"/>
                </a:schemeClr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  <a:sym typeface="Nunito Sa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CA8548-7CA7-0C4A-97A4-80E28471A425}"/>
              </a:ext>
            </a:extLst>
          </p:cNvPr>
          <p:cNvSpPr txBox="1"/>
          <p:nvPr/>
        </p:nvSpPr>
        <p:spPr>
          <a:xfrm>
            <a:off x="926592" y="1677488"/>
            <a:ext cx="709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dirty="0">
                <a:latin typeface="Nunito Sans"/>
                <a:ea typeface="Open Sans" panose="020B0606030504020204" pitchFamily="34" charset="0"/>
              </a:rPr>
              <a:t>W</a:t>
            </a:r>
            <a:r>
              <a:rPr lang="en-GB" sz="1800" dirty="0">
                <a:latin typeface="Nunito Sans"/>
                <a:ea typeface="Calibri" panose="020F0502020204030204" pitchFamily="34" charset="0"/>
              </a:rPr>
              <a:t>hich of the following is an f-block element?</a:t>
            </a:r>
            <a:endParaRPr lang="en-GB" sz="1800" dirty="0">
              <a:latin typeface="Nunito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A15468-D013-E84B-8C35-83D1491ED903}"/>
              </a:ext>
            </a:extLst>
          </p:cNvPr>
          <p:cNvSpPr txBox="1"/>
          <p:nvPr/>
        </p:nvSpPr>
        <p:spPr>
          <a:xfrm>
            <a:off x="0" y="4573377"/>
            <a:ext cx="8712199" cy="369332"/>
          </a:xfrm>
          <a:prstGeom prst="rect">
            <a:avLst/>
          </a:prstGeom>
          <a:solidFill>
            <a:srgbClr val="0B7A3B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B05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35D988-7215-C84B-B378-1886664987D4}"/>
              </a:ext>
            </a:extLst>
          </p:cNvPr>
          <p:cNvSpPr txBox="1"/>
          <p:nvPr/>
        </p:nvSpPr>
        <p:spPr>
          <a:xfrm>
            <a:off x="926591" y="4573377"/>
            <a:ext cx="709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D.  </a:t>
            </a:r>
            <a:r>
              <a:rPr lang="en-GB" sz="1800" b="1" dirty="0">
                <a:solidFill>
                  <a:schemeClr val="bg1"/>
                </a:solidFill>
                <a:latin typeface="Nunito Sans"/>
                <a:ea typeface="Open Sans" panose="020B0606030504020204" pitchFamily="34" charset="0"/>
                <a:cs typeface="Times New Roman" panose="02020603050405020304" pitchFamily="18" charset="0"/>
              </a:rPr>
              <a:t>neodymium</a:t>
            </a:r>
            <a:endParaRPr lang="en-US" sz="1800" dirty="0"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3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0" grpId="0" animBg="1"/>
      <p:bldP spid="4" grpId="0" animBg="1"/>
      <p:bldP spid="5" grpId="0" animBg="1"/>
      <p:bldP spid="15" grpId="0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1E43AB5-A35A-654D-8DD9-D96353FCB58B}"/>
              </a:ext>
            </a:extLst>
          </p:cNvPr>
          <p:cNvSpPr txBox="1"/>
          <p:nvPr/>
        </p:nvSpPr>
        <p:spPr>
          <a:xfrm>
            <a:off x="0" y="1562463"/>
            <a:ext cx="8712200" cy="583792"/>
          </a:xfrm>
          <a:prstGeom prst="rec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B05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AE788D-F693-D44C-A395-3C62301060D2}"/>
              </a:ext>
            </a:extLst>
          </p:cNvPr>
          <p:cNvSpPr txBox="1"/>
          <p:nvPr/>
        </p:nvSpPr>
        <p:spPr>
          <a:xfrm>
            <a:off x="-1" y="2470477"/>
            <a:ext cx="8712200" cy="720000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852163-E08B-C946-A401-2CEDBCE155ED}"/>
              </a:ext>
            </a:extLst>
          </p:cNvPr>
          <p:cNvSpPr txBox="1"/>
          <p:nvPr/>
        </p:nvSpPr>
        <p:spPr>
          <a:xfrm>
            <a:off x="0" y="3438456"/>
            <a:ext cx="8712200" cy="720000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C76704-73BC-4940-AD63-8624B87999C3}"/>
              </a:ext>
            </a:extLst>
          </p:cNvPr>
          <p:cNvSpPr txBox="1"/>
          <p:nvPr/>
        </p:nvSpPr>
        <p:spPr>
          <a:xfrm>
            <a:off x="0" y="4402095"/>
            <a:ext cx="8712200" cy="720000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FA4D5-6797-1240-810B-C3DA2EBD7148}"/>
              </a:ext>
            </a:extLst>
          </p:cNvPr>
          <p:cNvSpPr txBox="1"/>
          <p:nvPr/>
        </p:nvSpPr>
        <p:spPr>
          <a:xfrm>
            <a:off x="0" y="5365734"/>
            <a:ext cx="8712200" cy="720000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BB60C-128C-844A-BE59-47BC7304BEEF}"/>
              </a:ext>
            </a:extLst>
          </p:cNvPr>
          <p:cNvSpPr txBox="1"/>
          <p:nvPr/>
        </p:nvSpPr>
        <p:spPr>
          <a:xfrm>
            <a:off x="987552" y="1674674"/>
            <a:ext cx="6900672" cy="4724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GB" sz="1800" dirty="0"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GB" sz="1800" dirty="0"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1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800" dirty="0">
                <a:latin typeface="Nunito Sans" pitchFamily="2" charset="0"/>
              </a:rPr>
              <a:t>the change in a physical property as you go down a group of elements in the periodic table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lphaUcPeriod"/>
            </a:pPr>
            <a:endParaRPr lang="en-GB" sz="1800" dirty="0">
              <a:latin typeface="Nunito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1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800" dirty="0">
                <a:latin typeface="Nunito Sans" pitchFamily="2" charset="0"/>
              </a:rPr>
              <a:t>the decreasing trend in a physical property across a row of elements in the periodic table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lphaUcPeriod"/>
            </a:pPr>
            <a:endParaRPr lang="en-GB" sz="1800" dirty="0">
              <a:latin typeface="Nunito Sans" pitchFamily="2" charset="0"/>
            </a:endParaRPr>
          </a:p>
          <a:p>
            <a:pPr marL="342900" lvl="1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800" dirty="0">
                <a:latin typeface="Nunito Sans" pitchFamily="2" charset="0"/>
              </a:rPr>
              <a:t>the increasing trend in a physical property across a row of elements in the periodic table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lphaUcPeriod"/>
            </a:pPr>
            <a:endParaRPr lang="en-GB" sz="1800" dirty="0">
              <a:latin typeface="Nunito Sans" pitchFamily="2" charset="0"/>
            </a:endParaRPr>
          </a:p>
          <a:p>
            <a:pPr marL="342900" lvl="1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800" dirty="0">
                <a:latin typeface="Nunito Sans" pitchFamily="2" charset="0"/>
              </a:rPr>
              <a:t>the pattern in a physical property across a row of elements in the periodic table, which repeats in the next row</a:t>
            </a:r>
          </a:p>
          <a:p>
            <a:pPr marL="342900" lvl="1" indent="-342900">
              <a:buFont typeface="+mj-lt"/>
              <a:buAutoNum type="alphaUcPeriod"/>
            </a:pPr>
            <a:endParaRPr lang="en-GB" dirty="0"/>
          </a:p>
        </p:txBody>
      </p:sp>
      <p:sp>
        <p:nvSpPr>
          <p:cNvPr id="48" name="Google Shape;48;p14"/>
          <p:cNvSpPr txBox="1"/>
          <p:nvPr/>
        </p:nvSpPr>
        <p:spPr>
          <a:xfrm>
            <a:off x="0" y="603250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  <a:sym typeface="Nunito Sans"/>
              </a:rPr>
              <a:t>Question 3</a:t>
            </a:r>
            <a:endParaRPr sz="3600" b="1" i="0" u="none" strike="noStrike" cap="none" dirty="0">
              <a:solidFill>
                <a:schemeClr val="accent2">
                  <a:lumMod val="50000"/>
                </a:schemeClr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  <a:sym typeface="Nunito Sa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CA8548-7CA7-0C4A-97A4-80E28471A425}"/>
              </a:ext>
            </a:extLst>
          </p:cNvPr>
          <p:cNvSpPr txBox="1"/>
          <p:nvPr/>
        </p:nvSpPr>
        <p:spPr>
          <a:xfrm>
            <a:off x="926592" y="1677488"/>
            <a:ext cx="709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dirty="0">
                <a:latin typeface="Nunito Sans"/>
                <a:ea typeface="Calibri" panose="020F0502020204030204" pitchFamily="34" charset="0"/>
              </a:rPr>
              <a:t>What is periodicity</a:t>
            </a:r>
            <a:r>
              <a:rPr lang="en-GB" sz="1800" dirty="0">
                <a:latin typeface="Nunito Sans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endParaRPr lang="en-US" sz="1800" dirty="0"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CC6D08-9469-AA44-99B1-E3DFC5449739}"/>
              </a:ext>
            </a:extLst>
          </p:cNvPr>
          <p:cNvSpPr txBox="1"/>
          <p:nvPr/>
        </p:nvSpPr>
        <p:spPr>
          <a:xfrm>
            <a:off x="-1" y="5331261"/>
            <a:ext cx="8712199" cy="756000"/>
          </a:xfrm>
          <a:prstGeom prst="rect">
            <a:avLst/>
          </a:prstGeom>
          <a:solidFill>
            <a:srgbClr val="0B7A3B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B05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04C952-D268-9E4E-B15F-648F9CFCD394}"/>
              </a:ext>
            </a:extLst>
          </p:cNvPr>
          <p:cNvSpPr txBox="1"/>
          <p:nvPr/>
        </p:nvSpPr>
        <p:spPr>
          <a:xfrm>
            <a:off x="926590" y="5380772"/>
            <a:ext cx="709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+mj-lt"/>
              <a:buAutoNum type="alphaUcPeriod" startAt="4"/>
            </a:pPr>
            <a:r>
              <a:rPr lang="en-GB" sz="1800" b="1" dirty="0">
                <a:solidFill>
                  <a:schemeClr val="bg1"/>
                </a:solidFill>
                <a:latin typeface="Nunito Sans" pitchFamily="2" charset="0"/>
              </a:rPr>
              <a:t>the pattern in a physical property across a row of elements in the periodic table, which repeats in the next row</a:t>
            </a:r>
          </a:p>
        </p:txBody>
      </p:sp>
    </p:spTree>
    <p:extLst>
      <p:ext uri="{BB962C8B-B14F-4D97-AF65-F5344CB8AC3E}">
        <p14:creationId xmlns:p14="http://schemas.microsoft.com/office/powerpoint/2010/main" val="125285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0" grpId="0" animBg="1"/>
      <p:bldP spid="4" grpId="0" animBg="1"/>
      <p:bldP spid="5" grpId="0" animBg="1"/>
      <p:bldP spid="15" grpId="0"/>
      <p:bldP spid="13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1E43AB5-A35A-654D-8DD9-D96353FCB58B}"/>
              </a:ext>
            </a:extLst>
          </p:cNvPr>
          <p:cNvSpPr txBox="1"/>
          <p:nvPr/>
        </p:nvSpPr>
        <p:spPr>
          <a:xfrm>
            <a:off x="0" y="1562463"/>
            <a:ext cx="8712200" cy="583792"/>
          </a:xfrm>
          <a:prstGeom prst="rec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B05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AE788D-F693-D44C-A395-3C62301060D2}"/>
              </a:ext>
            </a:extLst>
          </p:cNvPr>
          <p:cNvSpPr txBox="1"/>
          <p:nvPr/>
        </p:nvSpPr>
        <p:spPr>
          <a:xfrm>
            <a:off x="0" y="2515977"/>
            <a:ext cx="8712200" cy="369332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852163-E08B-C946-A401-2CEDBCE155ED}"/>
              </a:ext>
            </a:extLst>
          </p:cNvPr>
          <p:cNvSpPr txBox="1"/>
          <p:nvPr/>
        </p:nvSpPr>
        <p:spPr>
          <a:xfrm>
            <a:off x="0" y="3217313"/>
            <a:ext cx="8712200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C76704-73BC-4940-AD63-8624B87999C3}"/>
              </a:ext>
            </a:extLst>
          </p:cNvPr>
          <p:cNvSpPr txBox="1"/>
          <p:nvPr/>
        </p:nvSpPr>
        <p:spPr>
          <a:xfrm>
            <a:off x="0" y="3874877"/>
            <a:ext cx="8712200" cy="369332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FA4D5-6797-1240-810B-C3DA2EBD7148}"/>
              </a:ext>
            </a:extLst>
          </p:cNvPr>
          <p:cNvSpPr txBox="1"/>
          <p:nvPr/>
        </p:nvSpPr>
        <p:spPr>
          <a:xfrm>
            <a:off x="0" y="4573377"/>
            <a:ext cx="8712200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BB60C-128C-844A-BE59-47BC7304BEEF}"/>
              </a:ext>
            </a:extLst>
          </p:cNvPr>
          <p:cNvSpPr txBox="1"/>
          <p:nvPr/>
        </p:nvSpPr>
        <p:spPr>
          <a:xfrm>
            <a:off x="987552" y="1674674"/>
            <a:ext cx="6900672" cy="4004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chlorine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phosphorus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silicon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sodium</a:t>
            </a:r>
          </a:p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000000"/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Google Shape;48;p14"/>
          <p:cNvSpPr txBox="1"/>
          <p:nvPr/>
        </p:nvSpPr>
        <p:spPr>
          <a:xfrm>
            <a:off x="0" y="603250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  <a:sym typeface="Nunito Sans"/>
              </a:rPr>
              <a:t>Question 4</a:t>
            </a:r>
            <a:endParaRPr sz="3600" b="1" i="0" u="none" strike="noStrike" cap="none" dirty="0">
              <a:solidFill>
                <a:schemeClr val="accent2">
                  <a:lumMod val="50000"/>
                </a:schemeClr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  <a:sym typeface="Nunito Sa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CA8548-7CA7-0C4A-97A4-80E28471A425}"/>
              </a:ext>
            </a:extLst>
          </p:cNvPr>
          <p:cNvSpPr txBox="1"/>
          <p:nvPr/>
        </p:nvSpPr>
        <p:spPr>
          <a:xfrm>
            <a:off x="767565" y="1685304"/>
            <a:ext cx="821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dirty="0">
                <a:latin typeface="Nunito Sans"/>
                <a:ea typeface="Calibri" panose="020F0502020204030204" pitchFamily="34" charset="0"/>
              </a:rPr>
              <a:t>Which of the following elements has the largest atomic radius</a:t>
            </a:r>
            <a:r>
              <a:rPr lang="en-GB" sz="1800" dirty="0"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US" sz="1800" dirty="0"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38155E-DA7F-514F-A1E4-B1F6B8F6E6A3}"/>
              </a:ext>
            </a:extLst>
          </p:cNvPr>
          <p:cNvSpPr txBox="1"/>
          <p:nvPr/>
        </p:nvSpPr>
        <p:spPr>
          <a:xfrm>
            <a:off x="1" y="4573377"/>
            <a:ext cx="8712199" cy="369332"/>
          </a:xfrm>
          <a:prstGeom prst="rect">
            <a:avLst/>
          </a:prstGeom>
          <a:solidFill>
            <a:srgbClr val="0B7A3B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B05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1F5C58-5204-114F-B812-0DF4BB4E9F1F}"/>
              </a:ext>
            </a:extLst>
          </p:cNvPr>
          <p:cNvSpPr txBox="1"/>
          <p:nvPr/>
        </p:nvSpPr>
        <p:spPr>
          <a:xfrm>
            <a:off x="926592" y="4598091"/>
            <a:ext cx="709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D</a:t>
            </a:r>
            <a:r>
              <a:rPr lang="en-GB" sz="1800" dirty="0">
                <a:solidFill>
                  <a:schemeClr val="bg1"/>
                </a:solidFill>
                <a:latin typeface="Nunito Sans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r>
              <a:rPr lang="en-GB" sz="1800" dirty="0">
                <a:solidFill>
                  <a:srgbClr val="00B050"/>
                </a:solidFill>
                <a:latin typeface="Nunito Sans"/>
                <a:ea typeface="Open Sans" panose="020B0606030504020204" pitchFamily="34" charset="0"/>
                <a:cs typeface="Times New Roman" panose="02020603050405020304" pitchFamily="18" charset="0"/>
              </a:rPr>
              <a:t>  </a:t>
            </a:r>
            <a:r>
              <a:rPr lang="en-GB" sz="1800" b="1" dirty="0">
                <a:solidFill>
                  <a:schemeClr val="bg1"/>
                </a:solidFill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sodium</a:t>
            </a:r>
            <a:endParaRPr lang="en-US" sz="1800" dirty="0"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5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0" grpId="0" animBg="1"/>
      <p:bldP spid="4" grpId="0" animBg="1"/>
      <p:bldP spid="5" grpId="0" animBg="1"/>
      <p:bldP spid="15" grpId="0"/>
      <p:bldP spid="13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1E43AB5-A35A-654D-8DD9-D96353FCB58B}"/>
              </a:ext>
            </a:extLst>
          </p:cNvPr>
          <p:cNvSpPr txBox="1"/>
          <p:nvPr/>
        </p:nvSpPr>
        <p:spPr>
          <a:xfrm>
            <a:off x="0" y="1562463"/>
            <a:ext cx="8712200" cy="583792"/>
          </a:xfrm>
          <a:prstGeom prst="rec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B05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AE788D-F693-D44C-A395-3C62301060D2}"/>
              </a:ext>
            </a:extLst>
          </p:cNvPr>
          <p:cNvSpPr txBox="1"/>
          <p:nvPr/>
        </p:nvSpPr>
        <p:spPr>
          <a:xfrm>
            <a:off x="0" y="2515977"/>
            <a:ext cx="8712200" cy="369332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852163-E08B-C946-A401-2CEDBCE155ED}"/>
              </a:ext>
            </a:extLst>
          </p:cNvPr>
          <p:cNvSpPr txBox="1"/>
          <p:nvPr/>
        </p:nvSpPr>
        <p:spPr>
          <a:xfrm>
            <a:off x="0" y="3217313"/>
            <a:ext cx="8712200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C76704-73BC-4940-AD63-8624B87999C3}"/>
              </a:ext>
            </a:extLst>
          </p:cNvPr>
          <p:cNvSpPr txBox="1"/>
          <p:nvPr/>
        </p:nvSpPr>
        <p:spPr>
          <a:xfrm>
            <a:off x="0" y="3874877"/>
            <a:ext cx="8712200" cy="369332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FA4D5-6797-1240-810B-C3DA2EBD7148}"/>
              </a:ext>
            </a:extLst>
          </p:cNvPr>
          <p:cNvSpPr txBox="1"/>
          <p:nvPr/>
        </p:nvSpPr>
        <p:spPr>
          <a:xfrm>
            <a:off x="0" y="4573377"/>
            <a:ext cx="8712200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BB60C-128C-844A-BE59-47BC7304BEEF}"/>
              </a:ext>
            </a:extLst>
          </p:cNvPr>
          <p:cNvSpPr txBox="1"/>
          <p:nvPr/>
        </p:nvSpPr>
        <p:spPr>
          <a:xfrm>
            <a:off x="987552" y="1674674"/>
            <a:ext cx="6900672" cy="337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argon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chlorine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silicon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sodium</a:t>
            </a:r>
            <a:endParaRPr lang="en-GB" sz="1800" dirty="0">
              <a:solidFill>
                <a:srgbClr val="000000"/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Google Shape;48;p14"/>
          <p:cNvSpPr txBox="1"/>
          <p:nvPr/>
        </p:nvSpPr>
        <p:spPr>
          <a:xfrm>
            <a:off x="0" y="603250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  <a:sym typeface="Nunito Sans"/>
              </a:rPr>
              <a:t>Question 5</a:t>
            </a:r>
            <a:endParaRPr sz="3600" b="1" i="0" u="none" strike="noStrike" cap="none" dirty="0">
              <a:solidFill>
                <a:schemeClr val="accent2">
                  <a:lumMod val="50000"/>
                </a:schemeClr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  <a:sym typeface="Nunito Sa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CA8548-7CA7-0C4A-97A4-80E28471A425}"/>
              </a:ext>
            </a:extLst>
          </p:cNvPr>
          <p:cNvSpPr txBox="1"/>
          <p:nvPr/>
        </p:nvSpPr>
        <p:spPr>
          <a:xfrm>
            <a:off x="926592" y="1677488"/>
            <a:ext cx="764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dirty="0">
                <a:latin typeface="Nunito Sans"/>
                <a:ea typeface="Calibri" panose="020F0502020204030204" pitchFamily="34" charset="0"/>
              </a:rPr>
              <a:t>Which of the following elements has the highest first ionisation energy</a:t>
            </a:r>
            <a:r>
              <a:rPr lang="en-GB" sz="1800" dirty="0">
                <a:latin typeface="Nunito Sans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US" sz="1800" dirty="0"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F7A36A-D8DE-E54D-899A-7EEF15F76618}"/>
              </a:ext>
            </a:extLst>
          </p:cNvPr>
          <p:cNvSpPr txBox="1"/>
          <p:nvPr/>
        </p:nvSpPr>
        <p:spPr>
          <a:xfrm>
            <a:off x="1" y="2515977"/>
            <a:ext cx="8712199" cy="369332"/>
          </a:xfrm>
          <a:prstGeom prst="rect">
            <a:avLst/>
          </a:prstGeom>
          <a:solidFill>
            <a:srgbClr val="0B7A3B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B05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78458F-FB04-D449-849C-7BF324D5C3B6}"/>
              </a:ext>
            </a:extLst>
          </p:cNvPr>
          <p:cNvSpPr txBox="1"/>
          <p:nvPr/>
        </p:nvSpPr>
        <p:spPr>
          <a:xfrm>
            <a:off x="926592" y="2515977"/>
            <a:ext cx="709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A</a:t>
            </a:r>
            <a:r>
              <a:rPr lang="en-GB" sz="1800" dirty="0">
                <a:solidFill>
                  <a:schemeClr val="bg1"/>
                </a:solidFill>
                <a:latin typeface="Nunito Sans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r>
              <a:rPr lang="en-GB" sz="1800" dirty="0">
                <a:solidFill>
                  <a:srgbClr val="00B050"/>
                </a:solidFill>
                <a:latin typeface="Nunito Sans"/>
                <a:ea typeface="Open Sans" panose="020B0606030504020204" pitchFamily="34" charset="0"/>
                <a:cs typeface="Times New Roman" panose="02020603050405020304" pitchFamily="18" charset="0"/>
              </a:rPr>
              <a:t>  </a:t>
            </a:r>
            <a:r>
              <a:rPr lang="en-GB" sz="1800" b="1" dirty="0">
                <a:solidFill>
                  <a:schemeClr val="bg1"/>
                </a:solidFill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argon</a:t>
            </a:r>
          </a:p>
        </p:txBody>
      </p:sp>
    </p:spTree>
    <p:extLst>
      <p:ext uri="{BB962C8B-B14F-4D97-AF65-F5344CB8AC3E}">
        <p14:creationId xmlns:p14="http://schemas.microsoft.com/office/powerpoint/2010/main" val="268772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0" grpId="0" animBg="1"/>
      <p:bldP spid="4" grpId="0" animBg="1"/>
      <p:bldP spid="5" grpId="0" animBg="1"/>
      <p:bldP spid="15" grpId="0"/>
      <p:bldP spid="13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/>
          <p:nvPr/>
        </p:nvSpPr>
        <p:spPr>
          <a:xfrm>
            <a:off x="0" y="603250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  <a:sym typeface="Nunito Sans"/>
              </a:rPr>
              <a:t>Question 6</a:t>
            </a:r>
            <a:endParaRPr sz="3600" b="1" i="0" u="none" strike="noStrike" cap="none" dirty="0">
              <a:solidFill>
                <a:schemeClr val="accent2">
                  <a:lumMod val="50000"/>
                </a:schemeClr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  <a:sym typeface="Nunito Sa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7B414A-7C39-44E5-A8C5-488E9B2A2864}"/>
              </a:ext>
            </a:extLst>
          </p:cNvPr>
          <p:cNvSpPr txBox="1"/>
          <p:nvPr/>
        </p:nvSpPr>
        <p:spPr>
          <a:xfrm>
            <a:off x="0" y="1562463"/>
            <a:ext cx="8712200" cy="583792"/>
          </a:xfrm>
          <a:prstGeom prst="rec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B05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05DFF0-5ACF-4FD8-80D4-D5FA231499C9}"/>
              </a:ext>
            </a:extLst>
          </p:cNvPr>
          <p:cNvSpPr txBox="1"/>
          <p:nvPr/>
        </p:nvSpPr>
        <p:spPr>
          <a:xfrm>
            <a:off x="0" y="2515977"/>
            <a:ext cx="8712200" cy="369332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D0EE11-1548-4BFE-AB5C-CED5E44853CE}"/>
              </a:ext>
            </a:extLst>
          </p:cNvPr>
          <p:cNvSpPr txBox="1"/>
          <p:nvPr/>
        </p:nvSpPr>
        <p:spPr>
          <a:xfrm>
            <a:off x="0" y="3217313"/>
            <a:ext cx="8712200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B12489-7A97-4474-B913-2AAD5D032F0E}"/>
              </a:ext>
            </a:extLst>
          </p:cNvPr>
          <p:cNvSpPr txBox="1"/>
          <p:nvPr/>
        </p:nvSpPr>
        <p:spPr>
          <a:xfrm>
            <a:off x="0" y="3874877"/>
            <a:ext cx="8712200" cy="369332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58EF17-A387-43E1-AA7A-B9FA9469158E}"/>
              </a:ext>
            </a:extLst>
          </p:cNvPr>
          <p:cNvSpPr txBox="1"/>
          <p:nvPr/>
        </p:nvSpPr>
        <p:spPr>
          <a:xfrm>
            <a:off x="0" y="4573377"/>
            <a:ext cx="8712200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407AF0-ECA7-4922-837F-80D618F2595C}"/>
              </a:ext>
            </a:extLst>
          </p:cNvPr>
          <p:cNvSpPr txBox="1"/>
          <p:nvPr/>
        </p:nvSpPr>
        <p:spPr>
          <a:xfrm>
            <a:off x="987552" y="1674674"/>
            <a:ext cx="6900672" cy="337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aluminium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magnesium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phosphorus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silicon</a:t>
            </a:r>
            <a:endParaRPr lang="en-GB" sz="1800" dirty="0">
              <a:solidFill>
                <a:srgbClr val="000000"/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04EF83-7359-4F95-B2E7-013C13F19C0B}"/>
              </a:ext>
            </a:extLst>
          </p:cNvPr>
          <p:cNvSpPr txBox="1"/>
          <p:nvPr/>
        </p:nvSpPr>
        <p:spPr>
          <a:xfrm>
            <a:off x="926592" y="1677488"/>
            <a:ext cx="764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dirty="0">
                <a:latin typeface="Nunito Sans"/>
                <a:ea typeface="Calibri" panose="020F0502020204030204" pitchFamily="34" charset="0"/>
              </a:rPr>
              <a:t>Which of the following elements has the lowest first ionisation energy</a:t>
            </a:r>
            <a:r>
              <a:rPr lang="en-GB" sz="1800" dirty="0">
                <a:latin typeface="Nunito Sans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US" sz="1800" dirty="0"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6A3FF8-1BE2-482E-A0CC-6937121AFE47}"/>
              </a:ext>
            </a:extLst>
          </p:cNvPr>
          <p:cNvSpPr txBox="1"/>
          <p:nvPr/>
        </p:nvSpPr>
        <p:spPr>
          <a:xfrm>
            <a:off x="1" y="2515977"/>
            <a:ext cx="8712199" cy="369332"/>
          </a:xfrm>
          <a:prstGeom prst="rect">
            <a:avLst/>
          </a:prstGeom>
          <a:solidFill>
            <a:srgbClr val="0B7A3B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B05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403B6D-9DD6-42C3-AC4C-CCAAA3B34CE0}"/>
              </a:ext>
            </a:extLst>
          </p:cNvPr>
          <p:cNvSpPr txBox="1"/>
          <p:nvPr/>
        </p:nvSpPr>
        <p:spPr>
          <a:xfrm>
            <a:off x="926592" y="2515977"/>
            <a:ext cx="709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A</a:t>
            </a:r>
            <a:r>
              <a:rPr lang="en-GB" sz="1800" dirty="0">
                <a:solidFill>
                  <a:schemeClr val="bg1"/>
                </a:solidFill>
                <a:latin typeface="Nunito Sans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r>
              <a:rPr lang="en-GB" sz="1800" dirty="0">
                <a:solidFill>
                  <a:srgbClr val="00B050"/>
                </a:solidFill>
                <a:latin typeface="Nunito Sans"/>
                <a:ea typeface="Open Sans" panose="020B0606030504020204" pitchFamily="34" charset="0"/>
                <a:cs typeface="Times New Roman" panose="02020603050405020304" pitchFamily="18" charset="0"/>
              </a:rPr>
              <a:t>  </a:t>
            </a:r>
            <a:r>
              <a:rPr lang="en-GB" sz="1800" b="1" dirty="0">
                <a:solidFill>
                  <a:schemeClr val="bg1"/>
                </a:solidFill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aluminium</a:t>
            </a:r>
          </a:p>
        </p:txBody>
      </p:sp>
    </p:spTree>
    <p:extLst>
      <p:ext uri="{BB962C8B-B14F-4D97-AF65-F5344CB8AC3E}">
        <p14:creationId xmlns:p14="http://schemas.microsoft.com/office/powerpoint/2010/main" val="6000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0" grpId="0" animBg="1"/>
      <p:bldP spid="22" grpId="0"/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1E43AB5-A35A-654D-8DD9-D96353FCB58B}"/>
              </a:ext>
            </a:extLst>
          </p:cNvPr>
          <p:cNvSpPr txBox="1"/>
          <p:nvPr/>
        </p:nvSpPr>
        <p:spPr>
          <a:xfrm>
            <a:off x="0" y="1562463"/>
            <a:ext cx="8712200" cy="583792"/>
          </a:xfrm>
          <a:prstGeom prst="rec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B05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AE788D-F693-D44C-A395-3C62301060D2}"/>
              </a:ext>
            </a:extLst>
          </p:cNvPr>
          <p:cNvSpPr txBox="1"/>
          <p:nvPr/>
        </p:nvSpPr>
        <p:spPr>
          <a:xfrm>
            <a:off x="0" y="2515977"/>
            <a:ext cx="8712200" cy="369332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852163-E08B-C946-A401-2CEDBCE155ED}"/>
              </a:ext>
            </a:extLst>
          </p:cNvPr>
          <p:cNvSpPr txBox="1"/>
          <p:nvPr/>
        </p:nvSpPr>
        <p:spPr>
          <a:xfrm>
            <a:off x="0" y="3217313"/>
            <a:ext cx="8712200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C76704-73BC-4940-AD63-8624B87999C3}"/>
              </a:ext>
            </a:extLst>
          </p:cNvPr>
          <p:cNvSpPr txBox="1"/>
          <p:nvPr/>
        </p:nvSpPr>
        <p:spPr>
          <a:xfrm>
            <a:off x="0" y="3874877"/>
            <a:ext cx="8712200" cy="369332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FA4D5-6797-1240-810B-C3DA2EBD7148}"/>
              </a:ext>
            </a:extLst>
          </p:cNvPr>
          <p:cNvSpPr txBox="1"/>
          <p:nvPr/>
        </p:nvSpPr>
        <p:spPr>
          <a:xfrm>
            <a:off x="0" y="4573377"/>
            <a:ext cx="8712200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BB60C-128C-844A-BE59-47BC7304BEEF}"/>
              </a:ext>
            </a:extLst>
          </p:cNvPr>
          <p:cNvSpPr txBox="1"/>
          <p:nvPr/>
        </p:nvSpPr>
        <p:spPr>
          <a:xfrm>
            <a:off x="987552" y="1674674"/>
            <a:ext cx="6900672" cy="337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argon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chlorine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silicon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sodium</a:t>
            </a:r>
            <a:endParaRPr lang="en-GB" sz="1800" dirty="0">
              <a:solidFill>
                <a:srgbClr val="000000"/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Google Shape;48;p14"/>
          <p:cNvSpPr txBox="1"/>
          <p:nvPr/>
        </p:nvSpPr>
        <p:spPr>
          <a:xfrm>
            <a:off x="0" y="603250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  <a:sym typeface="Nunito Sans"/>
              </a:rPr>
              <a:t>Question 7</a:t>
            </a:r>
            <a:endParaRPr sz="3600" b="1" i="0" u="none" strike="noStrike" cap="none" dirty="0">
              <a:solidFill>
                <a:schemeClr val="accent2">
                  <a:lumMod val="50000"/>
                </a:schemeClr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  <a:sym typeface="Nunito Sa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CA8548-7CA7-0C4A-97A4-80E28471A425}"/>
              </a:ext>
            </a:extLst>
          </p:cNvPr>
          <p:cNvSpPr txBox="1"/>
          <p:nvPr/>
        </p:nvSpPr>
        <p:spPr>
          <a:xfrm>
            <a:off x="926592" y="1677488"/>
            <a:ext cx="709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dirty="0">
                <a:latin typeface="Nunito Sans"/>
                <a:ea typeface="Open Sans" panose="020B0606030504020204" pitchFamily="34" charset="0"/>
                <a:cs typeface="Open Sans" panose="020B0606030504020204" pitchFamily="34" charset="0"/>
              </a:rPr>
              <a:t>Which of the following elements has the highest melting point?</a:t>
            </a:r>
            <a:endParaRPr lang="en-US" sz="1800" dirty="0"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E8EB28-165F-4043-97FB-3233327830E9}"/>
              </a:ext>
            </a:extLst>
          </p:cNvPr>
          <p:cNvSpPr txBox="1"/>
          <p:nvPr/>
        </p:nvSpPr>
        <p:spPr>
          <a:xfrm>
            <a:off x="0" y="3874877"/>
            <a:ext cx="8712199" cy="369332"/>
          </a:xfrm>
          <a:prstGeom prst="rect">
            <a:avLst/>
          </a:prstGeom>
          <a:solidFill>
            <a:srgbClr val="0B7A3B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B05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25DF38-C5B9-3E4E-A289-DE1659977AA0}"/>
              </a:ext>
            </a:extLst>
          </p:cNvPr>
          <p:cNvSpPr txBox="1"/>
          <p:nvPr/>
        </p:nvSpPr>
        <p:spPr>
          <a:xfrm>
            <a:off x="926591" y="3874877"/>
            <a:ext cx="709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en-GB" sz="1800" dirty="0">
                <a:solidFill>
                  <a:schemeClr val="bg1"/>
                </a:solidFill>
                <a:latin typeface="Nunito Sans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r>
              <a:rPr lang="en-GB" sz="1800" dirty="0">
                <a:solidFill>
                  <a:srgbClr val="00B050"/>
                </a:solidFill>
                <a:latin typeface="Nunito Sans"/>
                <a:ea typeface="Open Sans" panose="020B0606030504020204" pitchFamily="34" charset="0"/>
                <a:cs typeface="Times New Roman" panose="02020603050405020304" pitchFamily="18" charset="0"/>
              </a:rPr>
              <a:t>   </a:t>
            </a:r>
            <a:r>
              <a:rPr lang="en-GB" sz="1800" b="1" dirty="0">
                <a:solidFill>
                  <a:schemeClr val="bg1"/>
                </a:solidFill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silicon</a:t>
            </a:r>
          </a:p>
        </p:txBody>
      </p:sp>
    </p:spTree>
    <p:extLst>
      <p:ext uri="{BB962C8B-B14F-4D97-AF65-F5344CB8AC3E}">
        <p14:creationId xmlns:p14="http://schemas.microsoft.com/office/powerpoint/2010/main" val="230362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0" grpId="0" animBg="1"/>
      <p:bldP spid="4" grpId="0" animBg="1"/>
      <p:bldP spid="5" grpId="0" animBg="1"/>
      <p:bldP spid="15" grpId="0"/>
      <p:bldP spid="13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/>
          <p:nvPr/>
        </p:nvSpPr>
        <p:spPr>
          <a:xfrm>
            <a:off x="0" y="603250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  <a:sym typeface="Nunito Sans"/>
              </a:rPr>
              <a:t>Question 8</a:t>
            </a:r>
            <a:endParaRPr sz="3600" b="1" i="0" u="none" strike="noStrike" cap="none" dirty="0">
              <a:solidFill>
                <a:schemeClr val="accent2">
                  <a:lumMod val="50000"/>
                </a:schemeClr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  <a:sym typeface="Nunito Sa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FB62B-9475-4FF1-A1D0-DEDA98C89B46}"/>
              </a:ext>
            </a:extLst>
          </p:cNvPr>
          <p:cNvSpPr txBox="1"/>
          <p:nvPr/>
        </p:nvSpPr>
        <p:spPr>
          <a:xfrm>
            <a:off x="0" y="1562463"/>
            <a:ext cx="8712200" cy="583792"/>
          </a:xfrm>
          <a:prstGeom prst="rec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B05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A17907-6B34-46D7-AB38-69B6876E4A64}"/>
              </a:ext>
            </a:extLst>
          </p:cNvPr>
          <p:cNvSpPr txBox="1"/>
          <p:nvPr/>
        </p:nvSpPr>
        <p:spPr>
          <a:xfrm>
            <a:off x="0" y="2515977"/>
            <a:ext cx="8712200" cy="369332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D5AAB4-D8AD-4220-B7F2-50B6786D974F}"/>
              </a:ext>
            </a:extLst>
          </p:cNvPr>
          <p:cNvSpPr txBox="1"/>
          <p:nvPr/>
        </p:nvSpPr>
        <p:spPr>
          <a:xfrm>
            <a:off x="0" y="3217313"/>
            <a:ext cx="8712200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47DB32-BCF3-4F4E-827D-49B97D92DD39}"/>
              </a:ext>
            </a:extLst>
          </p:cNvPr>
          <p:cNvSpPr txBox="1"/>
          <p:nvPr/>
        </p:nvSpPr>
        <p:spPr>
          <a:xfrm>
            <a:off x="0" y="3874877"/>
            <a:ext cx="8712200" cy="369332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440A0B-ED81-4889-90E7-8B577D2E1FE8}"/>
              </a:ext>
            </a:extLst>
          </p:cNvPr>
          <p:cNvSpPr txBox="1"/>
          <p:nvPr/>
        </p:nvSpPr>
        <p:spPr>
          <a:xfrm>
            <a:off x="0" y="4573377"/>
            <a:ext cx="8712200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8BD713-AC5E-4D0E-B790-267A4046DD9E}"/>
              </a:ext>
            </a:extLst>
          </p:cNvPr>
          <p:cNvSpPr txBox="1"/>
          <p:nvPr/>
        </p:nvSpPr>
        <p:spPr>
          <a:xfrm>
            <a:off x="987552" y="1674674"/>
            <a:ext cx="6900672" cy="337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argon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chlorine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phosphorus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en-GB" sz="1800" dirty="0" err="1">
                <a:latin typeface="Nunito Sans"/>
                <a:ea typeface="Calibri" panose="020F0502020204030204" pitchFamily="34" charset="0"/>
                <a:cs typeface="Times New Roman" panose="02020603050405020304" pitchFamily="18" charset="0"/>
              </a:rPr>
              <a:t>sulfur</a:t>
            </a:r>
            <a:endParaRPr lang="en-GB" sz="1800" dirty="0">
              <a:solidFill>
                <a:srgbClr val="000000"/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C65719-29FA-408D-91CF-0BC0E337E9BB}"/>
              </a:ext>
            </a:extLst>
          </p:cNvPr>
          <p:cNvSpPr txBox="1"/>
          <p:nvPr/>
        </p:nvSpPr>
        <p:spPr>
          <a:xfrm>
            <a:off x="926592" y="1677488"/>
            <a:ext cx="709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dirty="0">
                <a:latin typeface="Nunito Sans"/>
                <a:ea typeface="Open Sans" panose="020B0606030504020204" pitchFamily="34" charset="0"/>
                <a:cs typeface="Open Sans" panose="020B0606030504020204" pitchFamily="34" charset="0"/>
              </a:rPr>
              <a:t>Which of the following elements has the lowest melting point?</a:t>
            </a:r>
            <a:endParaRPr lang="en-US" sz="1800" dirty="0"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35E270-7405-4D84-82CA-1E449F631EC9}"/>
              </a:ext>
            </a:extLst>
          </p:cNvPr>
          <p:cNvSpPr txBox="1"/>
          <p:nvPr/>
        </p:nvSpPr>
        <p:spPr>
          <a:xfrm>
            <a:off x="1" y="2515977"/>
            <a:ext cx="8712199" cy="369332"/>
          </a:xfrm>
          <a:prstGeom prst="rect">
            <a:avLst/>
          </a:prstGeom>
          <a:solidFill>
            <a:srgbClr val="0B7A3B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B050"/>
              </a:solidFill>
              <a:effectLst/>
              <a:latin typeface="Open Sans" panose="020B060402020202020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53298F-75C2-4A8A-B303-34D6C659DD98}"/>
              </a:ext>
            </a:extLst>
          </p:cNvPr>
          <p:cNvSpPr txBox="1"/>
          <p:nvPr/>
        </p:nvSpPr>
        <p:spPr>
          <a:xfrm>
            <a:off x="926592" y="2515977"/>
            <a:ext cx="709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A. argon</a:t>
            </a:r>
            <a:endParaRPr lang="en-GB" sz="1800" b="1" dirty="0">
              <a:solidFill>
                <a:schemeClr val="bg1"/>
              </a:solidFill>
              <a:latin typeface="Nunito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0" grpId="0" animBg="1"/>
      <p:bldP spid="22" grpId="0"/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yon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rIns="0">
        <a:spAutoFit/>
      </a:bodyPr>
      <a:lstStyle>
        <a:defPPr algn="l" fontAlgn="auto">
          <a:lnSpc>
            <a:spcPts val="2100"/>
          </a:lnSpc>
          <a:spcAft>
            <a:spcPts val="600"/>
          </a:spcAft>
          <a:defRPr sz="1800" b="1" spc="30" dirty="0">
            <a:solidFill>
              <a:schemeClr val="tx1">
                <a:lumMod val="85000"/>
                <a:lumOff val="15000"/>
              </a:schemeClr>
            </a:solidFill>
            <a:latin typeface="Nunito Sans" panose="00000500000000000000" pitchFamily="2" charset="0"/>
            <a:ea typeface="Open Sans" pitchFamily="34" charset="0"/>
            <a:cs typeface="Open Sans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0" id="{911715B6-C4A0-4780-AAC5-906AE3A6F326}" vid="{1CDB24A3-68AA-45F3-92FB-044A62D81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463</Words>
  <Application>Microsoft Macintosh PowerPoint</Application>
  <PresentationFormat>On-screen Show (4:3)</PresentationFormat>
  <Paragraphs>116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Nunito Sans</vt:lpstr>
      <vt:lpstr>Open Sans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Office</dc:creator>
  <cp:lastModifiedBy>T Office</cp:lastModifiedBy>
  <cp:revision>2</cp:revision>
  <dcterms:created xsi:type="dcterms:W3CDTF">2022-02-08T14:09:02Z</dcterms:created>
  <dcterms:modified xsi:type="dcterms:W3CDTF">2022-02-09T12:40:27Z</dcterms:modified>
</cp:coreProperties>
</file>