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68" r:id="rId2"/>
    <p:sldId id="264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67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winkl" panose="02000000000000000000" pitchFamily="2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73B0"/>
    <a:srgbClr val="8C368C"/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596" y="-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31/05/2022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northern-ireland-resources-key-stage-2-language-literacy/northern-ireland-resources-key-stage-2-language-literacy-primary-7/northern-ireland-resources-key-stage-2-language-literacy-primary-7-writing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northern-ireland-resources-key-stage-2-language-literacy/northern-ireland-resources-key-stage-2-language-literacy-primary-7/northern-ireland-resources-key-stage-2-language-literacy-primary-7-writing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8A70EB00-F16C-4394-BC55-3EE5AFB957BD}"/>
              </a:ext>
            </a:extLst>
          </p:cNvPr>
          <p:cNvSpPr/>
          <p:nvPr userDrawn="1"/>
        </p:nvSpPr>
        <p:spPr>
          <a:xfrm>
            <a:off x="0" y="5873931"/>
            <a:ext cx="9144000" cy="984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936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id="{D00ECC8E-1AC3-4E6C-A19B-0A141ABB9071}"/>
              </a:ext>
            </a:extLst>
          </p:cNvPr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23">
            <a:extLst>
              <a:ext uri="{FF2B5EF4-FFF2-40B4-BE49-F238E27FC236}">
                <a16:creationId xmlns:a16="http://schemas.microsoft.com/office/drawing/2014/main" id="{D34100E7-28EA-4EB7-A437-37BB3EE7034D}"/>
              </a:ext>
            </a:extLst>
          </p:cNvPr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AFFD08E-D8F1-4950-9C0C-AB7477306E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651" y="1037017"/>
            <a:ext cx="7632699" cy="146921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sz="1800" dirty="0">
                <a:latin typeface="Twinkl" pitchFamily="50" charset="0"/>
              </a:rPr>
              <a:t>Sub statement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9DBCE3-B6AA-4708-994C-5096C6F0D3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651" y="3445623"/>
            <a:ext cx="7632699" cy="146921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sz="1800" dirty="0">
                <a:latin typeface="Twinkl" pitchFamily="50" charset="0"/>
              </a:rPr>
              <a:t>Sub statement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9191366-6C10-435F-A2F8-6CBD1318FD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512763"/>
            <a:ext cx="7632700" cy="503237"/>
          </a:xfrm>
        </p:spPr>
        <p:txBody>
          <a:bodyPr lIns="0" tIns="252000" rIns="0" bIns="0" anchor="ctr" anchorCtr="0">
            <a:noAutofit/>
          </a:bodyPr>
          <a:lstStyle>
            <a:lvl1pPr marL="0" indent="0" algn="ctr">
              <a:buNone/>
              <a:defRPr sz="4000" b="1"/>
            </a:lvl1pPr>
          </a:lstStyle>
          <a:p>
            <a:pPr lvl="0"/>
            <a:r>
              <a:rPr lang="en-US" dirty="0"/>
              <a:t>Aim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758EDAF-8492-4BF5-93A1-EA11C5D83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49" y="2930434"/>
            <a:ext cx="7632700" cy="503237"/>
          </a:xfrm>
        </p:spPr>
        <p:txBody>
          <a:bodyPr lIns="0" tIns="252000" rIns="0" bIns="0" anchor="ctr" anchorCtr="0">
            <a:noAutofit/>
          </a:bodyPr>
          <a:lstStyle>
            <a:lvl1pPr marL="0" indent="0" algn="ctr">
              <a:buNone/>
              <a:defRPr sz="4000" b="1"/>
            </a:lvl1pPr>
          </a:lstStyle>
          <a:p>
            <a:pPr lvl="0"/>
            <a:r>
              <a:rPr lang="en-US" dirty="0"/>
              <a:t>Success Criteria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 userDrawn="1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8A3D9294-3510-43F2-8FF5-8C7F0B842B2D}"/>
              </a:ext>
            </a:extLst>
          </p:cNvPr>
          <p:cNvSpPr/>
          <p:nvPr userDrawn="1"/>
        </p:nvSpPr>
        <p:spPr>
          <a:xfrm>
            <a:off x="0" y="5873931"/>
            <a:ext cx="9144000" cy="984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F4645-9FD0-42E1-A966-3F2D113CB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0437" y="3429000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701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4184 0.0002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184 0.00023 L 1.37691 0.3844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0" y="192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F75E6-2762-4A23-9EFE-33A4F863F195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Adverbs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E7E90-28C2-A64F-80D2-E131E8AA0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794" y="4391658"/>
            <a:ext cx="3852611" cy="2906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27576-0ED1-4909-A786-E0E767B9F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13" y="2085688"/>
            <a:ext cx="3377310" cy="2733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F93340-AD4D-4DAF-949A-7E37F09137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17ED6B-B878-FE43-9F13-4221F5589A09}"/>
              </a:ext>
            </a:extLst>
          </p:cNvPr>
          <p:cNvSpPr txBox="1"/>
          <p:nvPr/>
        </p:nvSpPr>
        <p:spPr>
          <a:xfrm>
            <a:off x="3120653" y="2852446"/>
            <a:ext cx="2888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They tell us how, where, when, how much or </a:t>
            </a:r>
            <a:br>
              <a:rPr lang="en-GB" dirty="0"/>
            </a:br>
            <a:r>
              <a:rPr lang="en-GB" dirty="0"/>
              <a:t>how often something happens, happened or </a:t>
            </a:r>
            <a:br>
              <a:rPr lang="en-GB" dirty="0"/>
            </a:br>
            <a:r>
              <a:rPr lang="en-GB" dirty="0"/>
              <a:t>will happen.</a:t>
            </a:r>
            <a:endParaRPr lang="en-GB" sz="18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2D478-D557-5B1D-A8BF-D41253C1E000}"/>
              </a:ext>
            </a:extLst>
          </p:cNvPr>
          <p:cNvSpPr txBox="1"/>
          <p:nvPr/>
        </p:nvSpPr>
        <p:spPr>
          <a:xfrm>
            <a:off x="3355792" y="3028290"/>
            <a:ext cx="245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/>
              <a:t>An adverb is a word that tells us more about a verb.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4B5782-9D7F-160F-57DC-19600996F9FF}"/>
              </a:ext>
            </a:extLst>
          </p:cNvPr>
          <p:cNvSpPr txBox="1"/>
          <p:nvPr/>
        </p:nvSpPr>
        <p:spPr>
          <a:xfrm>
            <a:off x="3359232" y="2944382"/>
            <a:ext cx="2452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/>
              <a:t>For example: quickly; dimly; tomorrow; south; always; usually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3C6B0B-CFDB-FA16-438B-44DB04686C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76">
            <a:off x="-871514" y="4966135"/>
            <a:ext cx="3164339" cy="2705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6D90A6-905E-B0C1-18D5-89641264E8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2478">
            <a:off x="6907430" y="4993719"/>
            <a:ext cx="3318543" cy="39497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75799-CF76-1F38-275C-4DCA6167EB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26967" flipH="1">
            <a:off x="1050756" y="-606622"/>
            <a:ext cx="674143" cy="207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4E5F44-D128-807F-7797-C1622B4BAE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08100" flipH="1">
            <a:off x="580517" y="-789924"/>
            <a:ext cx="674143" cy="207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3285286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1.11022E-16 L 0.53559 0.00856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88" y="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35" presetClass="path" presetSubtype="0" accel="50000" fill="hold" nodeType="clickEffect" p14:presetBounceEnd="1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21 0.0882 L -0.41875 -0.09977 " pathEditMode="relative" rAng="0" ptsTypes="AA" p14:bounceEnd="14000">
                                          <p:cBhvr>
                                            <p:cTn id="20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677" y="-93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35" presetClass="path" presetSubtype="0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22222E-6 L -0.671 -2.22222E-6 " pathEditMode="relative" rAng="0" ptsTypes="AA" p14:bounceEnd="36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5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54705 0.25278 " pathEditMode="relative" rAng="0" ptsTypes="AA">
                                          <p:cBhvr>
                                            <p:cTn id="54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101" y="11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/>
          <p:bldP spid="7" grpId="1"/>
          <p:bldP spid="8" grpId="0"/>
          <p:bldP spid="8" grpId="1"/>
          <p:bldP spid="21" grpId="0"/>
          <p:bldP spid="2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1.11022E-16 L 0.53559 0.00856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88" y="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35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521 0.0882 L -0.41875 -0.09977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677" y="-939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22222E-6 L -0.671 -2.22222E-6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5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54705 0.25278 " pathEditMode="relative" rAng="0" ptsTypes="AA">
                                          <p:cBhvr>
                                            <p:cTn id="54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101" y="11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/>
          <p:bldP spid="7" grpId="1"/>
          <p:bldP spid="8" grpId="0"/>
          <p:bldP spid="8" grpId="1"/>
          <p:bldP spid="21" grpId="0"/>
          <p:bldP spid="21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F75E6-2762-4A23-9EFE-33A4F863F195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Pronouns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27576-0ED1-4909-A786-E0E767B9F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13" y="2085688"/>
            <a:ext cx="3377310" cy="2733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E3B2F4-C816-38FE-C9BE-A6BA61946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4502" flipH="1">
            <a:off x="6372011" y="3501112"/>
            <a:ext cx="4572775" cy="3272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F93340-AD4D-4DAF-949A-7E37F09137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17ED6B-B878-FE43-9F13-4221F5589A09}"/>
              </a:ext>
            </a:extLst>
          </p:cNvPr>
          <p:cNvSpPr txBox="1"/>
          <p:nvPr/>
        </p:nvSpPr>
        <p:spPr>
          <a:xfrm>
            <a:off x="3127871" y="3211333"/>
            <a:ext cx="2888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For example: she; his; their; them</a:t>
            </a:r>
            <a:endParaRPr lang="en-GB" sz="18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4B5782-9D7F-160F-57DC-19600996F9FF}"/>
              </a:ext>
            </a:extLst>
          </p:cNvPr>
          <p:cNvSpPr txBox="1"/>
          <p:nvPr/>
        </p:nvSpPr>
        <p:spPr>
          <a:xfrm>
            <a:off x="3154513" y="2644127"/>
            <a:ext cx="28368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/>
              <a:t>Pronouns are </a:t>
            </a:r>
          </a:p>
          <a:p>
            <a:pPr algn="ctr" fontAlgn="base"/>
            <a:r>
              <a:rPr lang="en-GB" dirty="0"/>
              <a:t>words that can take the place of a noun, so that we can avoid repetition </a:t>
            </a:r>
            <a:br>
              <a:rPr lang="en-GB" dirty="0"/>
            </a:br>
            <a:r>
              <a:rPr lang="en-GB" dirty="0"/>
              <a:t>of the same word </a:t>
            </a:r>
            <a:br>
              <a:rPr lang="en-GB" dirty="0"/>
            </a:br>
            <a:r>
              <a:rPr lang="en-GB" dirty="0"/>
              <a:t>or name.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D6D022-B817-0F0D-1B02-64BFFE81EC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9783">
            <a:off x="-866247" y="5160296"/>
            <a:ext cx="3320689" cy="2839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C61AD4-332C-6EC7-00AB-34A366342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7903">
            <a:off x="7581407" y="-754809"/>
            <a:ext cx="1555212" cy="2831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1784423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6493 0.36134 L 0.53559 0.00856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542" y="-176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6" fill="hold" nodeType="clickEffect" p14:presetBounceEnd="1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2000">
                                          <p:cBhvr additive="base">
                                            <p:cTn id="2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2000">
                                          <p:cBhvr additive="base">
                                            <p:cTn id="2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35" presetClass="path" presetSubtype="0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22222E-6 L -0.671 -2.22222E-6 " pathEditMode="relative" rAng="0" ptsTypes="AA" p14:bounceEnd="36000">
                                          <p:cBhvr>
                                            <p:cTn id="2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5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53055 0.07269 " pathEditMode="relative" rAng="0" ptsTypes="AA">
                                          <p:cBhvr>
                                            <p:cTn id="47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267" y="2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/>
          <p:bldP spid="7" grpId="1"/>
          <p:bldP spid="21" grpId="0"/>
          <p:bldP spid="2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6493 0.36134 L 0.53559 0.00856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542" y="-176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22222E-6 L -0.671 -2.22222E-6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5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53055 0.07269 " pathEditMode="relative" rAng="0" ptsTypes="AA">
                                          <p:cBhvr>
                                            <p:cTn id="47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6267" y="2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/>
          <p:bldP spid="7" grpId="1"/>
          <p:bldP spid="21" grpId="0"/>
          <p:bldP spid="21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F75E6-2762-4A23-9EFE-33A4F863F195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>
                <a:solidFill>
                  <a:schemeClr val="bg1"/>
                </a:solidFill>
              </a:rPr>
              <a:t>Prepositions</a:t>
            </a:r>
            <a:endParaRPr lang="en-GB" sz="33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27576-0ED1-4909-A786-E0E767B9F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6518" y="2062076"/>
            <a:ext cx="3397326" cy="2733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17ED6B-B878-FE43-9F13-4221F5589A09}"/>
              </a:ext>
            </a:extLst>
          </p:cNvPr>
          <p:cNvSpPr txBox="1"/>
          <p:nvPr/>
        </p:nvSpPr>
        <p:spPr>
          <a:xfrm>
            <a:off x="3850831" y="2975278"/>
            <a:ext cx="2888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For example: </a:t>
            </a:r>
            <a:r>
              <a:rPr lang="en-GB" u="sng" dirty="0"/>
              <a:t>under</a:t>
            </a:r>
            <a:r>
              <a:rPr lang="en-GB" dirty="0"/>
              <a:t> the tree; </a:t>
            </a:r>
            <a:r>
              <a:rPr lang="en-GB" u="sng" dirty="0"/>
              <a:t>beside</a:t>
            </a:r>
            <a:r>
              <a:rPr lang="en-GB" dirty="0"/>
              <a:t> the wall; </a:t>
            </a:r>
            <a:r>
              <a:rPr lang="en-GB" u="sng" dirty="0"/>
              <a:t>before</a:t>
            </a:r>
            <a:r>
              <a:rPr lang="en-GB" dirty="0"/>
              <a:t> lunch, </a:t>
            </a:r>
            <a:r>
              <a:rPr lang="en-GB" u="sng" dirty="0"/>
              <a:t>during</a:t>
            </a:r>
            <a:r>
              <a:rPr lang="en-GB" dirty="0"/>
              <a:t> winter</a:t>
            </a:r>
            <a:endParaRPr lang="en-GB" sz="18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2D478-D557-5B1D-A8BF-D41253C1E000}"/>
              </a:ext>
            </a:extLst>
          </p:cNvPr>
          <p:cNvSpPr txBox="1"/>
          <p:nvPr/>
        </p:nvSpPr>
        <p:spPr>
          <a:xfrm>
            <a:off x="4085420" y="2768983"/>
            <a:ext cx="2452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/>
              <a:t>Prepositions are linking words that inform us where something is in time or space.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6C883C-9D7D-F428-0816-8335D34D3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4502" flipH="1">
            <a:off x="-2497103" y="3501111"/>
            <a:ext cx="4572775" cy="3272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F93340-AD4D-4DAF-949A-7E37F09137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B7DF8C-DBC0-477B-40A3-832F19B8CC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3226">
            <a:off x="-626525" y="-735164"/>
            <a:ext cx="2888256" cy="2639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F40D79-1B67-0DA1-28A0-4022A6497E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0286">
            <a:off x="6277062" y="4820406"/>
            <a:ext cx="3536625" cy="3065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07815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8 0.08866 L 0.53559 0.00856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684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xit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35" presetClass="path" presetSubtype="0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0 L -0.63681 0 " pathEditMode="relative" rAng="0" ptsTypes="AA" p14:bounceEnd="36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84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54705 0.25278 " pathEditMode="relative" rAng="0" ptsTypes="AA">
                                          <p:cBhvr>
                                            <p:cTn id="45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101" y="11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/>
          <p:bldP spid="7" grpId="1"/>
          <p:bldP spid="8" grpId="0"/>
          <p:bldP spid="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208 0.08866 L 0.53559 0.00856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684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xit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0 L -0.63681 0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84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54705 0.25278 " pathEditMode="relative" rAng="0" ptsTypes="AA">
                                          <p:cBhvr>
                                            <p:cTn id="45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101" y="11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/>
          <p:bldP spid="7" grpId="1"/>
          <p:bldP spid="8" grpId="0"/>
          <p:bldP spid="8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F75E6-2762-4A23-9EFE-33A4F863F195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Be Careful!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15BED1-152E-7FBD-AFF0-C965B0B366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80" y="2616864"/>
            <a:ext cx="3714899" cy="2826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009E17-7B77-7CBA-D53E-8471988DA368}"/>
              </a:ext>
            </a:extLst>
          </p:cNvPr>
          <p:cNvSpPr/>
          <p:nvPr/>
        </p:nvSpPr>
        <p:spPr>
          <a:xfrm>
            <a:off x="1284515" y="2012799"/>
            <a:ext cx="6574970" cy="3431012"/>
          </a:xfrm>
          <a:prstGeom prst="rect">
            <a:avLst/>
          </a:prstGeom>
          <a:solidFill>
            <a:schemeClr val="bg1"/>
          </a:solidFill>
          <a:ln w="1016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adjectives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2A104-E893-9538-EB96-BADA5D2B9538}"/>
              </a:ext>
            </a:extLst>
          </p:cNvPr>
          <p:cNvSpPr/>
          <p:nvPr/>
        </p:nvSpPr>
        <p:spPr>
          <a:xfrm>
            <a:off x="1284515" y="2012799"/>
            <a:ext cx="6574970" cy="34310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ctr"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There are words that can fit into more than one class, 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so we have to think carefully about their job in </a:t>
            </a:r>
            <a:r>
              <a:rPr lang="en-GB" sz="1800" b="0" i="1" u="none" strike="noStrike" dirty="0">
                <a:solidFill>
                  <a:srgbClr val="000000"/>
                </a:solidFill>
                <a:effectLst/>
              </a:rPr>
              <a:t>that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sentence. 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For example, the word ‘watch’ can be a noun or a verb.</a:t>
            </a:r>
          </a:p>
          <a:p>
            <a:pPr rtl="0" fontAlgn="base">
              <a:spcBef>
                <a:spcPts val="100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I always wear my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</a:rPr>
              <a:t>watch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on my left wrist.</a:t>
            </a: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I love to </a:t>
            </a:r>
            <a:r>
              <a:rPr lang="en-GB" sz="1800" b="1" i="0" u="none" strike="noStrike" dirty="0">
                <a:solidFill>
                  <a:srgbClr val="000000"/>
                </a:solidFill>
                <a:effectLst/>
              </a:rPr>
              <a:t>watch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the birds flying across the sky.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93340-AD4D-4DAF-949A-7E37F0913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B4060B-6D27-56D3-F7B3-6082F3334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27" y="0"/>
            <a:ext cx="9144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91C36C-2551-5A73-A9D0-674979D0A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19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47071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6111 0.14282 L 1.55243 0.12662 " pathEditMode="relative" rAng="0" ptsTypes="AA">
                                          <p:cBhvr>
                                            <p:cTn id="10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4566" y="-8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21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0 L 0.13299 0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6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0 L 0.5941 0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7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 L -0.80521 0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26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6111 0.14282 L 1.55243 0.12662 " pathEditMode="relative" rAng="0" ptsTypes="AA">
                                          <p:cBhvr>
                                            <p:cTn id="10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4566" y="-8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21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0 L 0.13299 0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64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0 L 0.5941 0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7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0 L -0.80521 0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26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3F3A07-C1B2-2803-ADDD-28C1B1D112C7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Activity 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FDE30D-E905-F43E-91E7-1628EF8E6A0C}"/>
              </a:ext>
            </a:extLst>
          </p:cNvPr>
          <p:cNvGrpSpPr/>
          <p:nvPr/>
        </p:nvGrpSpPr>
        <p:grpSpPr>
          <a:xfrm>
            <a:off x="4397830" y="1809464"/>
            <a:ext cx="3461656" cy="4224355"/>
            <a:chOff x="4397830" y="1809464"/>
            <a:chExt cx="3461656" cy="428653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328DD0-89CD-61C4-63DC-F95D391506E0}"/>
                </a:ext>
              </a:extLst>
            </p:cNvPr>
            <p:cNvSpPr/>
            <p:nvPr/>
          </p:nvSpPr>
          <p:spPr>
            <a:xfrm>
              <a:off x="4397830" y="1809465"/>
              <a:ext cx="3461656" cy="4286535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adjectives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945E6C-0404-FE83-5D14-603CC715D1D4}"/>
                </a:ext>
              </a:extLst>
            </p:cNvPr>
            <p:cNvSpPr/>
            <p:nvPr/>
          </p:nvSpPr>
          <p:spPr>
            <a:xfrm>
              <a:off x="4397830" y="1809464"/>
              <a:ext cx="3461656" cy="428653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Ins="324000" rtlCol="0" anchor="ctr"/>
            <a:lstStyle/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Read the sentence carefully. Think about the job that each selected word is doing in this particular sentence and name the class of the words in bold.</a:t>
              </a:r>
            </a:p>
            <a:p>
              <a:br>
                <a:rPr lang="en-GB" b="0" dirty="0">
                  <a:effectLst/>
                </a:rPr>
              </a:br>
              <a:r>
                <a:rPr lang="en-GB" sz="1800" b="1" i="0" u="none" strike="noStrike" dirty="0">
                  <a:solidFill>
                    <a:srgbClr val="000000"/>
                  </a:solidFill>
                  <a:effectLst/>
                </a:rPr>
                <a:t>Abbie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 pulled her </a:t>
              </a:r>
              <a:r>
                <a:rPr lang="en-GB" sz="1800" b="1" i="0" u="none" strike="noStrike" dirty="0">
                  <a:solidFill>
                    <a:srgbClr val="000000"/>
                  </a:solidFill>
                  <a:effectLst/>
                </a:rPr>
                <a:t>colourful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 wellington boots on and stamped </a:t>
              </a:r>
              <a:r>
                <a:rPr lang="en-GB" sz="1800" b="1" i="0" u="none" strike="noStrike" dirty="0">
                  <a:solidFill>
                    <a:srgbClr val="000000"/>
                  </a:solidFill>
                  <a:effectLst/>
                </a:rPr>
                <a:t>in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 all the puddles.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3E3CA5A-A944-7751-1DE7-F4AE431A0B76}"/>
              </a:ext>
            </a:extLst>
          </p:cNvPr>
          <p:cNvSpPr/>
          <p:nvPr/>
        </p:nvSpPr>
        <p:spPr>
          <a:xfrm>
            <a:off x="1284514" y="1845229"/>
            <a:ext cx="2770128" cy="1079864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Abbie – noun (proper)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CCC30A-67C1-49AA-CB5F-9B7975BC102E}"/>
              </a:ext>
            </a:extLst>
          </p:cNvPr>
          <p:cNvSpPr/>
          <p:nvPr/>
        </p:nvSpPr>
        <p:spPr>
          <a:xfrm>
            <a:off x="1284514" y="3397253"/>
            <a:ext cx="2770128" cy="1079864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colourful – adjective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300CB4-B9DA-509C-2D23-FBADBA35CDFC}"/>
              </a:ext>
            </a:extLst>
          </p:cNvPr>
          <p:cNvSpPr/>
          <p:nvPr/>
        </p:nvSpPr>
        <p:spPr>
          <a:xfrm>
            <a:off x="1284514" y="4953954"/>
            <a:ext cx="2770128" cy="1079864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in – preposition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08AE35-A228-8B1D-DBDF-018D0764C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EACB72-D06A-9728-03ED-529B3EB7B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79710-C24E-99E3-2B40-A32A63E655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025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2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2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2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556 0.00023 L 0.53559 0.00856 " pathEditMode="relative" rAng="0" ptsTypes="AA">
                                          <p:cBhvr>
                                            <p:cTn id="2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566" y="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nodeType="click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3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3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52465 0.18102 " pathEditMode="relative" rAng="0" ptsTypes="AA">
                                          <p:cBhvr>
                                            <p:cTn id="36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972" y="78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2" presetClass="entr" presetSubtype="8" fill="hold" grpId="0" nodeType="after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5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5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5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2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2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" dur="2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556 0.00023 L 0.53559 0.00856 " pathEditMode="relative" rAng="0" ptsTypes="AA">
                                          <p:cBhvr>
                                            <p:cTn id="2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566" y="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52465 0.18102 " pathEditMode="relative" rAng="0" ptsTypes="AA">
                                          <p:cBhvr>
                                            <p:cTn id="36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972" y="78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3F3A07-C1B2-2803-ADDD-28C1B1D112C7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Activity 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FDE30D-E905-F43E-91E7-1628EF8E6A0C}"/>
              </a:ext>
            </a:extLst>
          </p:cNvPr>
          <p:cNvGrpSpPr/>
          <p:nvPr/>
        </p:nvGrpSpPr>
        <p:grpSpPr>
          <a:xfrm>
            <a:off x="4397830" y="1809464"/>
            <a:ext cx="3461656" cy="4224355"/>
            <a:chOff x="4397830" y="1809464"/>
            <a:chExt cx="3461656" cy="428653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328DD0-89CD-61C4-63DC-F95D391506E0}"/>
                </a:ext>
              </a:extLst>
            </p:cNvPr>
            <p:cNvSpPr/>
            <p:nvPr/>
          </p:nvSpPr>
          <p:spPr>
            <a:xfrm>
              <a:off x="4397830" y="1809465"/>
              <a:ext cx="3461656" cy="4286535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adjectives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945E6C-0404-FE83-5D14-603CC715D1D4}"/>
                </a:ext>
              </a:extLst>
            </p:cNvPr>
            <p:cNvSpPr/>
            <p:nvPr/>
          </p:nvSpPr>
          <p:spPr>
            <a:xfrm>
              <a:off x="4397830" y="1809464"/>
              <a:ext cx="3461656" cy="428653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Ins="324000" rtlCol="0" anchor="ctr"/>
            <a:lstStyle/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Read the sentence carefully. Think about the job that each selected word is doing in this particular sentence and name the class of the words in bold.</a:t>
              </a:r>
            </a:p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endParaRPr lang="en-GB" sz="1800" b="0" i="0" u="none" strike="noStrike" dirty="0">
                <a:solidFill>
                  <a:srgbClr val="000000"/>
                </a:solidFill>
                <a:effectLst/>
              </a:endParaRPr>
            </a:p>
            <a:p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James sat </a:t>
              </a:r>
              <a:r>
                <a:rPr lang="en-GB" sz="1800" b="1" i="0" u="none" strike="noStrike" dirty="0">
                  <a:solidFill>
                    <a:srgbClr val="000000"/>
                  </a:solidFill>
                  <a:effectLst/>
                </a:rPr>
                <a:t>underneath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 </a:t>
              </a:r>
              <a:b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</a:b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the apple tree and read </a:t>
              </a:r>
              <a:b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</a:br>
              <a:r>
                <a:rPr lang="en-GB" sz="1800" b="1" i="0" u="none" strike="noStrike" dirty="0">
                  <a:solidFill>
                    <a:srgbClr val="000000"/>
                  </a:solidFill>
                  <a:effectLst/>
                </a:rPr>
                <a:t>his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GB" sz="1800" b="1" i="0" u="none" strike="noStrike" dirty="0">
                  <a:solidFill>
                    <a:srgbClr val="000000"/>
                  </a:solidFill>
                  <a:effectLst/>
                </a:rPr>
                <a:t>book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.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3E3CA5A-A944-7751-1DE7-F4AE431A0B76}"/>
              </a:ext>
            </a:extLst>
          </p:cNvPr>
          <p:cNvSpPr/>
          <p:nvPr/>
        </p:nvSpPr>
        <p:spPr>
          <a:xfrm>
            <a:off x="1284514" y="1845229"/>
            <a:ext cx="2770128" cy="1079864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GB" b="1" dirty="0"/>
              <a:t>underneath – preposition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CCC30A-67C1-49AA-CB5F-9B7975BC102E}"/>
              </a:ext>
            </a:extLst>
          </p:cNvPr>
          <p:cNvSpPr/>
          <p:nvPr/>
        </p:nvSpPr>
        <p:spPr>
          <a:xfrm>
            <a:off x="1284514" y="3397253"/>
            <a:ext cx="2770128" cy="1079864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his – pronoun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300CB4-B9DA-509C-2D23-FBADBA35CDFC}"/>
              </a:ext>
            </a:extLst>
          </p:cNvPr>
          <p:cNvSpPr/>
          <p:nvPr/>
        </p:nvSpPr>
        <p:spPr>
          <a:xfrm>
            <a:off x="1284514" y="4953954"/>
            <a:ext cx="2770128" cy="1079864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book – noun (common)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579710-C24E-99E3-2B40-A32A63E65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6892368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816 0.28611 L 0.53559 0.00856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187" y="-13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2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2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58385 -0.05764 " pathEditMode="relative" rAng="0" ptsTypes="AA">
                                          <p:cBhvr>
                                            <p:cTn id="26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941" y="-40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3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3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" presetClass="entr" presetSubtype="8" fill="hold" grpId="0" nodeType="after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4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2" presetClass="entr" presetSubtype="8" fill="hold" grpId="0" nodeType="after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4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4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816 0.28611 L 0.53559 0.00856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187" y="-13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58385 -0.05764 " pathEditMode="relative" rAng="0" ptsTypes="AA">
                                          <p:cBhvr>
                                            <p:cTn id="26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941" y="-40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3F3A07-C1B2-2803-ADDD-28C1B1D112C7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Activity 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FDE30D-E905-F43E-91E7-1628EF8E6A0C}"/>
              </a:ext>
            </a:extLst>
          </p:cNvPr>
          <p:cNvGrpSpPr/>
          <p:nvPr/>
        </p:nvGrpSpPr>
        <p:grpSpPr>
          <a:xfrm>
            <a:off x="4397830" y="1809464"/>
            <a:ext cx="3461656" cy="4224355"/>
            <a:chOff x="4397830" y="1809464"/>
            <a:chExt cx="3461656" cy="428653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328DD0-89CD-61C4-63DC-F95D391506E0}"/>
                </a:ext>
              </a:extLst>
            </p:cNvPr>
            <p:cNvSpPr/>
            <p:nvPr/>
          </p:nvSpPr>
          <p:spPr>
            <a:xfrm>
              <a:off x="4397830" y="1809465"/>
              <a:ext cx="3461656" cy="4286535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adjectives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945E6C-0404-FE83-5D14-603CC715D1D4}"/>
                </a:ext>
              </a:extLst>
            </p:cNvPr>
            <p:cNvSpPr/>
            <p:nvPr/>
          </p:nvSpPr>
          <p:spPr>
            <a:xfrm>
              <a:off x="4397830" y="1809464"/>
              <a:ext cx="3461656" cy="428653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Ins="324000" rtlCol="0" anchor="ctr"/>
            <a:lstStyle/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Read the sentence carefully. Think about the job that each selected word is doing in this particular sentence and name the class of the words in bold.</a:t>
              </a:r>
            </a:p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endParaRPr lang="en-GB" sz="1800" b="0" i="0" u="none" strike="noStrike" dirty="0">
                <a:solidFill>
                  <a:srgbClr val="000000"/>
                </a:solidFill>
                <a:effectLst/>
              </a:endParaRPr>
            </a:p>
            <a:p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Lucy </a:t>
              </a:r>
              <a:r>
                <a:rPr lang="en-GB" sz="1800" b="1" i="0" u="none" strike="noStrike" dirty="0">
                  <a:solidFill>
                    <a:srgbClr val="000000"/>
                  </a:solidFill>
                  <a:effectLst/>
                </a:rPr>
                <a:t>held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 the </a:t>
              </a:r>
              <a:r>
                <a:rPr lang="en-GB" sz="1800" b="1" i="0" u="none" strike="noStrike" dirty="0">
                  <a:solidFill>
                    <a:srgbClr val="000000"/>
                  </a:solidFill>
                  <a:effectLst/>
                </a:rPr>
                <a:t>whistle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 in </a:t>
              </a:r>
              <a:r>
                <a:rPr lang="en-GB" sz="1800" b="1" i="0" u="none" strike="noStrike" dirty="0">
                  <a:solidFill>
                    <a:srgbClr val="000000"/>
                  </a:solidFill>
                  <a:effectLst/>
                </a:rPr>
                <a:t>trembling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 hands as extra time drew to a close.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3E3CA5A-A944-7751-1DE7-F4AE431A0B76}"/>
              </a:ext>
            </a:extLst>
          </p:cNvPr>
          <p:cNvSpPr/>
          <p:nvPr/>
        </p:nvSpPr>
        <p:spPr>
          <a:xfrm>
            <a:off x="1284514" y="1845229"/>
            <a:ext cx="2770128" cy="1079864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/>
            <a:r>
              <a:rPr lang="en-GB" b="1" dirty="0"/>
              <a:t>held – verb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CCC30A-67C1-49AA-CB5F-9B7975BC102E}"/>
              </a:ext>
            </a:extLst>
          </p:cNvPr>
          <p:cNvSpPr/>
          <p:nvPr/>
        </p:nvSpPr>
        <p:spPr>
          <a:xfrm>
            <a:off x="1284514" y="3397253"/>
            <a:ext cx="2770128" cy="1079864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whistle – noun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300CB4-B9DA-509C-2D23-FBADBA35CDFC}"/>
              </a:ext>
            </a:extLst>
          </p:cNvPr>
          <p:cNvSpPr/>
          <p:nvPr/>
        </p:nvSpPr>
        <p:spPr>
          <a:xfrm>
            <a:off x="1284514" y="4953954"/>
            <a:ext cx="2770128" cy="1079864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trembling – adjective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579710-C24E-99E3-2B40-A32A63E65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9595698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11111E-6 L 0.53559 0.00856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198" y="33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2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2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58646 0.19236 " pathEditMode="relative" rAng="0" ptsTypes="AA">
                                          <p:cBhvr>
                                            <p:cTn id="26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062" y="84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3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3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" presetClass="entr" presetSubtype="8" fill="hold" grpId="0" nodeType="after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4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2" presetClass="entr" presetSubtype="8" fill="hold" grpId="0" nodeType="after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4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4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11111E-6 L 0.53559 0.00856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198" y="33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58646 0.19236 " pathEditMode="relative" rAng="0" ptsTypes="AA">
                                          <p:cBhvr>
                                            <p:cTn id="26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062" y="84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3F3A07-C1B2-2803-ADDD-28C1B1D112C7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Activity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2DA89D-2ACC-D3BC-26A1-89DD109A5A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0" y="2362200"/>
            <a:ext cx="4191850" cy="316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5FDE30D-E905-F43E-91E7-1628EF8E6A0C}"/>
              </a:ext>
            </a:extLst>
          </p:cNvPr>
          <p:cNvGrpSpPr/>
          <p:nvPr/>
        </p:nvGrpSpPr>
        <p:grpSpPr>
          <a:xfrm>
            <a:off x="4397830" y="1809465"/>
            <a:ext cx="3461656" cy="3486436"/>
            <a:chOff x="4397830" y="1809464"/>
            <a:chExt cx="3461656" cy="428653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328DD0-89CD-61C4-63DC-F95D391506E0}"/>
                </a:ext>
              </a:extLst>
            </p:cNvPr>
            <p:cNvSpPr/>
            <p:nvPr/>
          </p:nvSpPr>
          <p:spPr>
            <a:xfrm>
              <a:off x="4397830" y="1809465"/>
              <a:ext cx="3461656" cy="4286535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adjectives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945E6C-0404-FE83-5D14-603CC715D1D4}"/>
                </a:ext>
              </a:extLst>
            </p:cNvPr>
            <p:cNvSpPr/>
            <p:nvPr/>
          </p:nvSpPr>
          <p:spPr>
            <a:xfrm>
              <a:off x="4397830" y="1809464"/>
              <a:ext cx="3461656" cy="428653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Ins="324000" rtlCol="0" anchor="ctr"/>
            <a:lstStyle/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GB" b="0" i="0" u="none" strike="noStrike" dirty="0">
                  <a:solidFill>
                    <a:srgbClr val="000000"/>
                  </a:solidFill>
                  <a:effectLst/>
                </a:rPr>
                <a:t>Write a sentence of your own that focuses on </a:t>
              </a:r>
              <a:r>
                <a:rPr lang="en-GB" b="1" i="0" u="none" strike="noStrike" dirty="0">
                  <a:solidFill>
                    <a:srgbClr val="000000"/>
                  </a:solidFill>
                  <a:effectLst/>
                </a:rPr>
                <a:t>sport</a:t>
              </a:r>
              <a:r>
                <a:rPr lang="en-GB" b="0" i="0" u="none" strike="noStrike" dirty="0">
                  <a:solidFill>
                    <a:srgbClr val="000000"/>
                  </a:solidFill>
                  <a:effectLst/>
                </a:rPr>
                <a:t>.</a:t>
              </a:r>
            </a:p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endParaRPr lang="en-GB" b="0" i="0" u="none" strike="noStrike" dirty="0">
                <a:solidFill>
                  <a:srgbClr val="000000"/>
                </a:solidFill>
                <a:effectLst/>
              </a:endParaRP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b="0" i="0" u="none" strike="noStrike" dirty="0">
                  <a:solidFill>
                    <a:srgbClr val="000000"/>
                  </a:solidFill>
                  <a:effectLst/>
                </a:rPr>
                <a:t>Include and highlight: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b="0" i="0" u="none" strike="noStrike" dirty="0">
                  <a:solidFill>
                    <a:srgbClr val="000000"/>
                  </a:solidFill>
                  <a:effectLst/>
                </a:rPr>
                <a:t>verb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b="0" i="0" u="none" strike="noStrike" dirty="0">
                  <a:solidFill>
                    <a:srgbClr val="000000"/>
                  </a:solidFill>
                  <a:effectLst/>
                </a:rPr>
                <a:t>preposition 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b="0" i="0" u="none" strike="noStrike" dirty="0">
                  <a:solidFill>
                    <a:srgbClr val="000000"/>
                  </a:solidFill>
                  <a:effectLst/>
                </a:rPr>
                <a:t>adjective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6579710-C24E-99E3-2B40-A32A63E655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0728466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583 0.11806 L 1.57187 0.14028 " pathEditMode="relative" rAng="0" ptsTypes="AA">
                                          <p:cBhvr>
                                            <p:cTn id="10" dur="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802" y="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31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583 0.11806 L 1.57187 0.14028 " pathEditMode="relative" rAng="0" ptsTypes="AA">
                                          <p:cBhvr>
                                            <p:cTn id="10" dur="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802" y="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5ED8BE-A7BC-887F-8D45-00780D5DD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14600"/>
            <a:ext cx="3471640" cy="2344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3F3A07-C1B2-2803-ADDD-28C1B1D112C7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Activity 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FDE30D-E905-F43E-91E7-1628EF8E6A0C}"/>
              </a:ext>
            </a:extLst>
          </p:cNvPr>
          <p:cNvGrpSpPr/>
          <p:nvPr/>
        </p:nvGrpSpPr>
        <p:grpSpPr>
          <a:xfrm>
            <a:off x="4397830" y="1809465"/>
            <a:ext cx="3461656" cy="3486436"/>
            <a:chOff x="4397830" y="1809464"/>
            <a:chExt cx="3461656" cy="428653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328DD0-89CD-61C4-63DC-F95D391506E0}"/>
                </a:ext>
              </a:extLst>
            </p:cNvPr>
            <p:cNvSpPr/>
            <p:nvPr/>
          </p:nvSpPr>
          <p:spPr>
            <a:xfrm>
              <a:off x="4397830" y="1809465"/>
              <a:ext cx="3461656" cy="4286535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adjectives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945E6C-0404-FE83-5D14-603CC715D1D4}"/>
                </a:ext>
              </a:extLst>
            </p:cNvPr>
            <p:cNvSpPr/>
            <p:nvPr/>
          </p:nvSpPr>
          <p:spPr>
            <a:xfrm>
              <a:off x="4397830" y="1809464"/>
              <a:ext cx="3461656" cy="428653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Ins="324000" rtlCol="0" anchor="ctr"/>
            <a:lstStyle/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Write a sentence of your own that focuses on a </a:t>
              </a:r>
              <a:b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</a:br>
              <a:r>
                <a:rPr lang="en-GB" sz="1800" b="1" i="0" u="none" strike="noStrike" dirty="0">
                  <a:solidFill>
                    <a:srgbClr val="000000"/>
                  </a:solidFill>
                  <a:effectLst/>
                </a:rPr>
                <a:t>local place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.</a:t>
              </a:r>
              <a:endParaRPr lang="en-GB" b="0" i="0" u="none" strike="noStrike" dirty="0">
                <a:solidFill>
                  <a:srgbClr val="000000"/>
                </a:solidFill>
                <a:effectLst/>
              </a:endParaRPr>
            </a:p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endParaRPr lang="en-GB" b="0" i="0" u="none" strike="noStrike" dirty="0">
                <a:solidFill>
                  <a:srgbClr val="000000"/>
                </a:solidFill>
                <a:effectLst/>
              </a:endParaRP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b="0" i="0" u="none" strike="noStrike" dirty="0">
                  <a:solidFill>
                    <a:srgbClr val="000000"/>
                  </a:solidFill>
                  <a:effectLst/>
                </a:rPr>
                <a:t>Include and highlight: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dirty="0">
                  <a:solidFill>
                    <a:srgbClr val="000000"/>
                  </a:solidFill>
                </a:rPr>
                <a:t>n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oun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adjective 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adverb</a:t>
              </a:r>
              <a:endParaRPr lang="en-GB" b="0" i="0" u="none" strike="noStrike" dirty="0">
                <a:solidFill>
                  <a:srgbClr val="000000"/>
                </a:solidFill>
                <a:effectLst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6579710-C24E-99E3-2B40-A32A63E655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444843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583 0.11806 L 1.57187 0.14028 " pathEditMode="relative" rAng="0" ptsTypes="AA">
                                          <p:cBhvr>
                                            <p:cTn id="10" dur="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802" y="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31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583 0.11806 L 1.57187 0.14028 " pathEditMode="relative" rAng="0" ptsTypes="AA">
                                          <p:cBhvr>
                                            <p:cTn id="10" dur="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802" y="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3F3A07-C1B2-2803-ADDD-28C1B1D112C7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Activity 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FDE30D-E905-F43E-91E7-1628EF8E6A0C}"/>
              </a:ext>
            </a:extLst>
          </p:cNvPr>
          <p:cNvGrpSpPr/>
          <p:nvPr/>
        </p:nvGrpSpPr>
        <p:grpSpPr>
          <a:xfrm>
            <a:off x="4397830" y="1809465"/>
            <a:ext cx="3461656" cy="3486436"/>
            <a:chOff x="4397830" y="1809464"/>
            <a:chExt cx="3461656" cy="428653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328DD0-89CD-61C4-63DC-F95D391506E0}"/>
                </a:ext>
              </a:extLst>
            </p:cNvPr>
            <p:cNvSpPr/>
            <p:nvPr/>
          </p:nvSpPr>
          <p:spPr>
            <a:xfrm>
              <a:off x="4397830" y="1809465"/>
              <a:ext cx="3461656" cy="4286535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adjectives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945E6C-0404-FE83-5D14-603CC715D1D4}"/>
                </a:ext>
              </a:extLst>
            </p:cNvPr>
            <p:cNvSpPr/>
            <p:nvPr/>
          </p:nvSpPr>
          <p:spPr>
            <a:xfrm>
              <a:off x="4397830" y="1809464"/>
              <a:ext cx="3461656" cy="428653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Ins="324000" rtlCol="0" anchor="ctr"/>
            <a:lstStyle/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Write a sentence of </a:t>
              </a:r>
              <a:b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</a:b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your own that focuses </a:t>
              </a:r>
              <a:b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</a:b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on a </a:t>
              </a:r>
              <a:r>
                <a:rPr lang="en-GB" sz="1800" b="1" i="0" u="none" strike="noStrike" dirty="0">
                  <a:solidFill>
                    <a:srgbClr val="000000"/>
                  </a:solidFill>
                  <a:effectLst/>
                </a:rPr>
                <a:t>season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.</a:t>
              </a:r>
              <a:endParaRPr lang="en-GB" b="0" i="0" u="none" strike="noStrike" dirty="0">
                <a:solidFill>
                  <a:srgbClr val="000000"/>
                </a:solidFill>
                <a:effectLst/>
              </a:endParaRP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b="0" i="0" u="none" strike="noStrike" dirty="0">
                  <a:solidFill>
                    <a:srgbClr val="000000"/>
                  </a:solidFill>
                  <a:effectLst/>
                </a:rPr>
                <a:t>Include and highlight: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verb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dirty="0">
                  <a:solidFill>
                    <a:srgbClr val="000000"/>
                  </a:solidFill>
                </a:rPr>
                <a:t>noun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 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dirty="0">
                  <a:solidFill>
                    <a:srgbClr val="000000"/>
                  </a:solidFill>
                </a:rPr>
                <a:t>pronoun</a:t>
              </a:r>
              <a:endParaRPr lang="en-GB" b="0" i="0" u="none" strike="noStrike" dirty="0">
                <a:solidFill>
                  <a:srgbClr val="000000"/>
                </a:solidFill>
                <a:effectLst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7DB943F-B888-2194-21F2-4245EF373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360431"/>
            <a:ext cx="3714899" cy="2826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79710-C24E-99E3-2B40-A32A63E655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1027796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583 0.11806 L 1.57187 0.14028 " pathEditMode="relative" rAng="0" ptsTypes="AA">
                                          <p:cBhvr>
                                            <p:cTn id="10" dur="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802" y="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31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583 0.11806 L 1.57187 0.14028 " pathEditMode="relative" rAng="0" ptsTypes="AA">
                                          <p:cBhvr>
                                            <p:cTn id="10" dur="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802" y="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F1C0D9-C926-47A2-9BDB-A11777BC4F48}"/>
              </a:ext>
            </a:extLst>
          </p:cNvPr>
          <p:cNvSpPr/>
          <p:nvPr/>
        </p:nvSpPr>
        <p:spPr>
          <a:xfrm>
            <a:off x="1284515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Word Classes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D869D6-BB7F-44F6-A713-F16BDA1A47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EC8F0A-FF65-47F3-BA0D-3D9FD0B84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4840" y="1696889"/>
            <a:ext cx="4019006" cy="2733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07CCC9-F8FA-44D4-A216-6014E720D960}"/>
              </a:ext>
            </a:extLst>
          </p:cNvPr>
          <p:cNvSpPr txBox="1"/>
          <p:nvPr/>
        </p:nvSpPr>
        <p:spPr>
          <a:xfrm>
            <a:off x="4677750" y="2650367"/>
            <a:ext cx="2682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The words that we use when writing can be organised into different ‘word classes’. 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80A19F-3676-415C-88AA-030CDACEF2AC}"/>
              </a:ext>
            </a:extLst>
          </p:cNvPr>
          <p:cNvSpPr txBox="1"/>
          <p:nvPr/>
        </p:nvSpPr>
        <p:spPr>
          <a:xfrm>
            <a:off x="4677750" y="2564962"/>
            <a:ext cx="2682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 is important that we know the names of these different types of words and the job/s that they have in a sentence.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B7FD21-29ED-4C82-BC9A-32E704541B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5978">
            <a:off x="6657501" y="4913816"/>
            <a:ext cx="3139643" cy="2684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D6FC29-6B9C-445C-9BFF-16AF12382A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83" y="4617455"/>
            <a:ext cx="3268392" cy="2832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469 0.3125 L 0.60503 0.02361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986" y="-14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35" presetClass="path" presetSubtype="0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87 0.03287 L -0.58507 0.02801 " pathEditMode="relative" rAng="0" ptsTypes="AA" p14:bounceEnd="36000">
                                          <p:cBhvr>
                                            <p:cTn id="1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306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4 0.02361 L 1.50156 0.25278 " pathEditMode="relative" rAng="0" ptsTypes="AA">
                                          <p:cBhvr>
                                            <p:cTn id="40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13" y="1187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19" grpId="1"/>
          <p:bldP spid="22" grpId="0"/>
          <p:bldP spid="2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469 0.3125 L 0.60503 0.02361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986" y="-14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87 0.03287 L -0.58507 0.02801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306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4 0.02361 L 1.50156 0.25278 " pathEditMode="relative" rAng="0" ptsTypes="AA">
                                          <p:cBhvr>
                                            <p:cTn id="40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13" y="1187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19" grpId="1"/>
          <p:bldP spid="22" grpId="0"/>
          <p:bldP spid="22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3F3A07-C1B2-2803-ADDD-28C1B1D112C7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Activity 7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FDE30D-E905-F43E-91E7-1628EF8E6A0C}"/>
              </a:ext>
            </a:extLst>
          </p:cNvPr>
          <p:cNvGrpSpPr/>
          <p:nvPr/>
        </p:nvGrpSpPr>
        <p:grpSpPr>
          <a:xfrm>
            <a:off x="4397830" y="1809465"/>
            <a:ext cx="3461656" cy="3486436"/>
            <a:chOff x="4397830" y="1809464"/>
            <a:chExt cx="3461656" cy="428653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328DD0-89CD-61C4-63DC-F95D391506E0}"/>
                </a:ext>
              </a:extLst>
            </p:cNvPr>
            <p:cNvSpPr/>
            <p:nvPr/>
          </p:nvSpPr>
          <p:spPr>
            <a:xfrm>
              <a:off x="4397830" y="1809465"/>
              <a:ext cx="3461656" cy="4286535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adjectives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945E6C-0404-FE83-5D14-603CC715D1D4}"/>
                </a:ext>
              </a:extLst>
            </p:cNvPr>
            <p:cNvSpPr/>
            <p:nvPr/>
          </p:nvSpPr>
          <p:spPr>
            <a:xfrm>
              <a:off x="4397830" y="1809464"/>
              <a:ext cx="3461656" cy="428653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Ins="324000" rtlCol="0" anchor="ctr"/>
            <a:lstStyle/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Write a sentence of your own that focuses on </a:t>
              </a:r>
              <a:b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</a:b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an </a:t>
              </a:r>
              <a:r>
                <a:rPr lang="en-GB" sz="1800" b="1" i="0" u="none" strike="noStrike" dirty="0">
                  <a:solidFill>
                    <a:srgbClr val="000000"/>
                  </a:solidFill>
                  <a:effectLst/>
                </a:rPr>
                <a:t>emotion.</a:t>
              </a:r>
            </a:p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endParaRPr lang="en-GB" b="1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GB" b="0" i="0" u="none" strike="noStrike" dirty="0">
                  <a:solidFill>
                    <a:srgbClr val="000000"/>
                  </a:solidFill>
                  <a:effectLst/>
                </a:rPr>
                <a:t>Include and highlight: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adverb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preposition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b="0" i="0" u="none" strike="noStrike" dirty="0">
                  <a:solidFill>
                    <a:srgbClr val="000000"/>
                  </a:solidFill>
                  <a:effectLst/>
                </a:rPr>
                <a:t>verb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7A047A7-2290-F393-00D2-392D55A05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7" y="2152650"/>
            <a:ext cx="3290543" cy="3009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79710-C24E-99E3-2B40-A32A63E655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173246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583 0.11806 L 1.57187 0.14028 " pathEditMode="relative" rAng="0" ptsTypes="AA">
                                          <p:cBhvr>
                                            <p:cTn id="10" dur="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802" y="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31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583 0.11806 L 1.57187 0.14028 " pathEditMode="relative" rAng="0" ptsTypes="AA">
                                          <p:cBhvr>
                                            <p:cTn id="10" dur="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802" y="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3F3A07-C1B2-2803-ADDD-28C1B1D112C7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Activity 8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FDE30D-E905-F43E-91E7-1628EF8E6A0C}"/>
              </a:ext>
            </a:extLst>
          </p:cNvPr>
          <p:cNvGrpSpPr/>
          <p:nvPr/>
        </p:nvGrpSpPr>
        <p:grpSpPr>
          <a:xfrm>
            <a:off x="4397830" y="1809465"/>
            <a:ext cx="3461656" cy="3486436"/>
            <a:chOff x="4397830" y="1809464"/>
            <a:chExt cx="3461656" cy="428653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328DD0-89CD-61C4-63DC-F95D391506E0}"/>
                </a:ext>
              </a:extLst>
            </p:cNvPr>
            <p:cNvSpPr/>
            <p:nvPr/>
          </p:nvSpPr>
          <p:spPr>
            <a:xfrm>
              <a:off x="4397830" y="1809465"/>
              <a:ext cx="3461656" cy="4286535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adjectives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945E6C-0404-FE83-5D14-603CC715D1D4}"/>
                </a:ext>
              </a:extLst>
            </p:cNvPr>
            <p:cNvSpPr/>
            <p:nvPr/>
          </p:nvSpPr>
          <p:spPr>
            <a:xfrm>
              <a:off x="4397830" y="1809464"/>
              <a:ext cx="3461656" cy="428653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Ins="324000" rtlCol="0" anchor="ctr"/>
            <a:lstStyle/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Choose a page from your reading book or novel that you have previously read.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Select three sentences.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Check to see if you can identify the word classes of each word in these sentences.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A0A6231-1098-B03A-E9FD-9BD58FD50E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64" y="3948069"/>
            <a:ext cx="2628900" cy="1153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79710-C24E-99E3-2B40-A32A63E655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6270205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583 0.11806 L 1.57187 0.14028 " pathEditMode="relative" rAng="0" ptsTypes="AA">
                                          <p:cBhvr>
                                            <p:cTn id="10" dur="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802" y="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31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9583 0.11806 L 1.57187 0.14028 " pathEditMode="relative" rAng="0" ptsTypes="AA">
                                          <p:cBhvr>
                                            <p:cTn id="10" dur="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802" y="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37B4D7-8914-43AF-852F-13969CF9E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5282" y="3429000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1.59167 -0.0004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83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E4C59C-D203-4778-A8CC-4BFE954024BE}"/>
              </a:ext>
            </a:extLst>
          </p:cNvPr>
          <p:cNvSpPr/>
          <p:nvPr/>
        </p:nvSpPr>
        <p:spPr>
          <a:xfrm>
            <a:off x="818146" y="930442"/>
            <a:ext cx="2245895" cy="1427747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nouns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ADD1E2-0470-4004-A94B-A706BF8F27EB}"/>
              </a:ext>
            </a:extLst>
          </p:cNvPr>
          <p:cNvSpPr/>
          <p:nvPr/>
        </p:nvSpPr>
        <p:spPr>
          <a:xfrm>
            <a:off x="3449053" y="930441"/>
            <a:ext cx="2245895" cy="1427747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verbs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BEEDD7-7604-4110-B2C6-4D52F3EBA1F8}"/>
              </a:ext>
            </a:extLst>
          </p:cNvPr>
          <p:cNvSpPr/>
          <p:nvPr/>
        </p:nvSpPr>
        <p:spPr>
          <a:xfrm>
            <a:off x="6079959" y="930440"/>
            <a:ext cx="2245895" cy="1427747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adjectives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DF22A2-B376-4790-8A33-0F801CB95C5C}"/>
              </a:ext>
            </a:extLst>
          </p:cNvPr>
          <p:cNvSpPr/>
          <p:nvPr/>
        </p:nvSpPr>
        <p:spPr>
          <a:xfrm>
            <a:off x="818146" y="3064041"/>
            <a:ext cx="2245895" cy="1427747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adverbs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138B91-D814-4ECB-9F13-46009E252558}"/>
              </a:ext>
            </a:extLst>
          </p:cNvPr>
          <p:cNvSpPr/>
          <p:nvPr/>
        </p:nvSpPr>
        <p:spPr>
          <a:xfrm>
            <a:off x="3449053" y="3064040"/>
            <a:ext cx="2245895" cy="1427747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pronouns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BF3215-81DA-4919-A6B1-C545D1CB288E}"/>
              </a:ext>
            </a:extLst>
          </p:cNvPr>
          <p:cNvSpPr/>
          <p:nvPr/>
        </p:nvSpPr>
        <p:spPr>
          <a:xfrm>
            <a:off x="6079959" y="3064039"/>
            <a:ext cx="2245895" cy="1427747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prepositions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6ECBAA-D2D0-4AC8-BFAB-E19D739D5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712" y="4077055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0657701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07407E-6 L 1.49445 0.02524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4722" y="12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21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21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21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2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2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21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3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3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21000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07407E-6 L 1.49445 0.02524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4722" y="12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F75E6-2762-4A23-9EFE-33A4F863F195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Nouns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93340-AD4D-4DAF-949A-7E37F09137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4C601D-F4B9-4D8E-920C-7E0D9932AD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1499">
            <a:off x="7026641" y="-342412"/>
            <a:ext cx="2581100" cy="2237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27576-0ED1-4909-A786-E0E767B9F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4840" y="2062076"/>
            <a:ext cx="4019006" cy="2733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A21E4-8583-4212-9FC3-99F7390100C8}"/>
              </a:ext>
            </a:extLst>
          </p:cNvPr>
          <p:cNvSpPr txBox="1"/>
          <p:nvPr/>
        </p:nvSpPr>
        <p:spPr>
          <a:xfrm>
            <a:off x="3487584" y="2733799"/>
            <a:ext cx="3474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 i="0" u="none" strike="noStrike" dirty="0">
                <a:effectLst/>
              </a:rPr>
              <a:t>Nouns are the names of </a:t>
            </a:r>
            <a:br>
              <a:rPr lang="en-GB" sz="1800" b="0" i="0" u="none" strike="noStrike" dirty="0">
                <a:effectLst/>
              </a:rPr>
            </a:br>
            <a:r>
              <a:rPr lang="en-GB" sz="1800" b="0" i="0" u="none" strike="noStrike" dirty="0">
                <a:effectLst/>
              </a:rPr>
              <a:t>things, objects, people </a:t>
            </a:r>
            <a:br>
              <a:rPr lang="en-GB" sz="1800" b="0" i="0" u="none" strike="noStrike" dirty="0">
                <a:effectLst/>
              </a:rPr>
            </a:br>
            <a:r>
              <a:rPr lang="en-GB" sz="1800" b="0" i="0" u="none" strike="noStrike" dirty="0">
                <a:effectLst/>
              </a:rPr>
              <a:t>and places.</a:t>
            </a:r>
          </a:p>
          <a:p>
            <a:pPr algn="ctr"/>
            <a:r>
              <a:rPr lang="en-GB" dirty="0"/>
              <a:t>For example: table; Armagh; Jack; sheep</a:t>
            </a:r>
            <a:endParaRPr lang="en-GB" sz="1800" b="0" i="0" u="none" strike="noStrike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17ED6B-B878-FE43-9F13-4221F5589A09}"/>
              </a:ext>
            </a:extLst>
          </p:cNvPr>
          <p:cNvSpPr txBox="1"/>
          <p:nvPr/>
        </p:nvSpPr>
        <p:spPr>
          <a:xfrm>
            <a:off x="3838584" y="2837543"/>
            <a:ext cx="2786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 sentences, the person or thing performing an action can also be known as the subject.</a:t>
            </a:r>
            <a:endParaRPr lang="en-GB" sz="18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31B8092-11DF-B6A5-7F3F-F8C49B962D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190">
            <a:off x="7071627" y="4914447"/>
            <a:ext cx="2711573" cy="2477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C75640-ACAA-27DD-136B-D7C03CF6C9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1310">
            <a:off x="-225463" y="5024579"/>
            <a:ext cx="1575170" cy="2401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77338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1.11022E-16 L 0.54531 0.00949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274" y="4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35" presetClass="path" presetSubtype="0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0 L -0.671 0 " pathEditMode="relative" rAng="0" ptsTypes="AA" p14:bounceEnd="36000">
                                          <p:cBhvr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5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09965 0.53588 " pathEditMode="relative" rAng="0" ptsTypes="AA">
                                          <p:cBhvr>
                                            <p:cTn id="41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722" y="25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4" grpId="1"/>
          <p:bldP spid="7" grpId="0"/>
          <p:bldP spid="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1.11022E-16 L 0.54531 0.00949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274" y="4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0 L -0.671 0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5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09965 0.53588 " pathEditMode="relative" rAng="0" ptsTypes="AA">
                                          <p:cBhvr>
                                            <p:cTn id="41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722" y="256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4" grpId="1"/>
          <p:bldP spid="7" grpId="0"/>
          <p:bldP spid="7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F75E6-2762-4A23-9EFE-33A4F863F195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Proper Nouns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93340-AD4D-4DAF-949A-7E37F09137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27576-0ED1-4909-A786-E0E767B9F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4840" y="2062076"/>
            <a:ext cx="4019006" cy="2733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A21E4-8583-4212-9FC3-99F7390100C8}"/>
              </a:ext>
            </a:extLst>
          </p:cNvPr>
          <p:cNvSpPr txBox="1"/>
          <p:nvPr/>
        </p:nvSpPr>
        <p:spPr>
          <a:xfrm>
            <a:off x="3731420" y="2960230"/>
            <a:ext cx="3035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 proper noun is the name of a </a:t>
            </a:r>
            <a:r>
              <a:rPr lang="en-GB" b="1" dirty="0"/>
              <a:t>particular</a:t>
            </a:r>
            <a:r>
              <a:rPr lang="en-GB" dirty="0"/>
              <a:t> person, place or thing.</a:t>
            </a:r>
            <a:endParaRPr lang="en-GB" sz="1800" b="0" i="0" u="none" strike="noStrike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17ED6B-B878-FE43-9F13-4221F5589A09}"/>
              </a:ext>
            </a:extLst>
          </p:cNvPr>
          <p:cNvSpPr txBox="1"/>
          <p:nvPr/>
        </p:nvSpPr>
        <p:spPr>
          <a:xfrm>
            <a:off x="3786330" y="2959466"/>
            <a:ext cx="278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Days of the week and months of the year are proper nouns.</a:t>
            </a:r>
            <a:endParaRPr lang="en-GB" sz="18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2D478-D557-5B1D-A8BF-D41253C1E000}"/>
              </a:ext>
            </a:extLst>
          </p:cNvPr>
          <p:cNvSpPr txBox="1"/>
          <p:nvPr/>
        </p:nvSpPr>
        <p:spPr>
          <a:xfrm>
            <a:off x="3808634" y="2636406"/>
            <a:ext cx="27869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/>
              <a:t>Proper nouns require capital letters.</a:t>
            </a:r>
          </a:p>
          <a:p>
            <a:pPr algn="ctr" fontAlgn="base"/>
            <a:r>
              <a:rPr lang="en-GB" dirty="0"/>
              <a:t>For example: Belfast City Hall; Rover; Thursday; July; Queen’s University Belfast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EAE89E-DAE9-5B1C-3601-3BEBDA4901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67">
            <a:off x="7224933" y="4962227"/>
            <a:ext cx="2497832" cy="2972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D73B68-0D6B-B50B-EC86-B6E005DD38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4273">
            <a:off x="5063832" y="5103761"/>
            <a:ext cx="2878386" cy="2461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6A36DF-3898-7235-0622-A51B2C0244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397">
            <a:off x="-66525" y="4837781"/>
            <a:ext cx="924893" cy="2847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DEBAD5-B895-27A6-DC08-8B5E6B4699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4827">
            <a:off x="669695" y="5025032"/>
            <a:ext cx="924893" cy="2847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5536568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989 0.18866 L 0.54531 0.00949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71" y="-89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35" presetClass="path" presetSubtype="0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0 L -0.671 0 " pathEditMode="relative" rAng="0" ptsTypes="AA" p14:bounceEnd="36000">
                                          <p:cBhvr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5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54705 0.25278 " pathEditMode="relative" rAng="0" ptsTypes="AA">
                                          <p:cBhvr>
                                            <p:cTn id="5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101" y="11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4" grpId="1"/>
          <p:bldP spid="7" grpId="0"/>
          <p:bldP spid="7" grpId="1"/>
          <p:bldP spid="8" grpId="0"/>
          <p:bldP spid="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989 0.18866 L 0.54531 0.00949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71" y="-89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0 L -0.671 0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5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54705 0.25278 " pathEditMode="relative" rAng="0" ptsTypes="AA">
                                          <p:cBhvr>
                                            <p:cTn id="5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101" y="11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/>
          <p:bldP spid="4" grpId="1"/>
          <p:bldP spid="7" grpId="0"/>
          <p:bldP spid="7" grpId="1"/>
          <p:bldP spid="8" grpId="0"/>
          <p:bldP spid="8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F75E6-2762-4A23-9EFE-33A4F863F195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Common Nouns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8733BD-657F-03FB-7149-4D538290A6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1452">
            <a:off x="-304242" y="-252549"/>
            <a:ext cx="1729879" cy="15806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4A5719-6A78-1B1E-BCC5-1267F5939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0294">
            <a:off x="-440060" y="383176"/>
            <a:ext cx="1127189" cy="1658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9C53F1-21F0-D0C0-9E0B-5366F95F87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38587">
            <a:off x="7032170" y="-376856"/>
            <a:ext cx="2747757" cy="2349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F23614-A401-AF79-DA6D-BDA78FE449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808">
            <a:off x="8008139" y="5326113"/>
            <a:ext cx="1373203" cy="2500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2079585-7193-855C-EAE1-CA92D7E97222}"/>
              </a:ext>
            </a:extLst>
          </p:cNvPr>
          <p:cNvGrpSpPr/>
          <p:nvPr/>
        </p:nvGrpSpPr>
        <p:grpSpPr>
          <a:xfrm>
            <a:off x="4397830" y="1809464"/>
            <a:ext cx="3461656" cy="4286536"/>
            <a:chOff x="4397830" y="1809464"/>
            <a:chExt cx="3461656" cy="428653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F48329A-7C02-65B9-F2E8-A854A7BD0450}"/>
                </a:ext>
              </a:extLst>
            </p:cNvPr>
            <p:cNvSpPr/>
            <p:nvPr/>
          </p:nvSpPr>
          <p:spPr>
            <a:xfrm>
              <a:off x="4397830" y="1809465"/>
              <a:ext cx="3461656" cy="4286535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adjectives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AF7434F-7627-752C-A891-C7EAB71224D2}"/>
                </a:ext>
              </a:extLst>
            </p:cNvPr>
            <p:cNvSpPr/>
            <p:nvPr/>
          </p:nvSpPr>
          <p:spPr>
            <a:xfrm>
              <a:off x="4397830" y="1809464"/>
              <a:ext cx="3461656" cy="428653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Ins="324000" rtlCol="0" anchor="ctr"/>
            <a:lstStyle/>
            <a:p>
              <a:pPr algn="ctr" fontAlgn="base"/>
              <a:r>
                <a:rPr lang="en-GB" dirty="0">
                  <a:solidFill>
                    <a:schemeClr val="tx1"/>
                  </a:solidFill>
                </a:rPr>
                <a:t>These are the names of </a:t>
              </a:r>
              <a:r>
                <a:rPr lang="en-GB" b="1" dirty="0">
                  <a:solidFill>
                    <a:schemeClr val="tx1"/>
                  </a:solidFill>
                </a:rPr>
                <a:t>general </a:t>
              </a:r>
              <a:r>
                <a:rPr lang="en-GB" dirty="0">
                  <a:solidFill>
                    <a:schemeClr val="tx1"/>
                  </a:solidFill>
                </a:rPr>
                <a:t>things – not a particular person or place. Common nouns do not need capital letters.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96B801F-454C-E567-4722-603CD46998EC}"/>
              </a:ext>
            </a:extLst>
          </p:cNvPr>
          <p:cNvSpPr txBox="1"/>
          <p:nvPr/>
        </p:nvSpPr>
        <p:spPr>
          <a:xfrm>
            <a:off x="4571999" y="2880818"/>
            <a:ext cx="3143794" cy="2436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0" fontAlgn="base">
              <a:spcBef>
                <a:spcPts val="1000"/>
              </a:spcBef>
              <a:spcAft>
                <a:spcPts val="0"/>
              </a:spcAft>
            </a:pPr>
            <a:r>
              <a:rPr lang="en-GB" sz="1800" b="0" i="0" u="sng" strike="noStrike" dirty="0">
                <a:solidFill>
                  <a:srgbClr val="000000"/>
                </a:solidFill>
                <a:effectLst/>
              </a:rPr>
              <a:t>Concrete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nouns are common nouns that are </a:t>
            </a:r>
            <a:r>
              <a:rPr lang="en-GB" sz="1800" b="0" i="0" u="sng" strike="noStrike" dirty="0">
                <a:solidFill>
                  <a:srgbClr val="000000"/>
                </a:solidFill>
                <a:effectLst/>
              </a:rPr>
              <a:t>physical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things – we can experience them with our senses; we can see, hear, taste, touch or smell them.</a:t>
            </a:r>
          </a:p>
          <a:p>
            <a:pPr algn="ctr" rtl="0" fontAlgn="base">
              <a:spcBef>
                <a:spcPts val="100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For example: shoe; hamster; pen; rain; nurse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BFCAF8-C9AA-10D6-CE5B-484AB4E95DC7}"/>
              </a:ext>
            </a:extLst>
          </p:cNvPr>
          <p:cNvGrpSpPr/>
          <p:nvPr/>
        </p:nvGrpSpPr>
        <p:grpSpPr>
          <a:xfrm>
            <a:off x="4571999" y="2759067"/>
            <a:ext cx="3143794" cy="2648956"/>
            <a:chOff x="4571999" y="2759067"/>
            <a:chExt cx="3143794" cy="264895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0A4D54B-E7B9-1620-2BBC-7ABD43AEC884}"/>
                </a:ext>
              </a:extLst>
            </p:cNvPr>
            <p:cNvSpPr/>
            <p:nvPr/>
          </p:nvSpPr>
          <p:spPr>
            <a:xfrm>
              <a:off x="4571999" y="2759067"/>
              <a:ext cx="3143794" cy="2648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88824D-6AF3-5B05-B660-C47C89A5BCB1}"/>
                </a:ext>
              </a:extLst>
            </p:cNvPr>
            <p:cNvSpPr txBox="1"/>
            <p:nvPr/>
          </p:nvSpPr>
          <p:spPr>
            <a:xfrm>
              <a:off x="4571999" y="3096941"/>
              <a:ext cx="3143794" cy="18825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sz="1800" b="0" i="0" u="sng" strike="noStrike" dirty="0">
                  <a:effectLst/>
                </a:rPr>
                <a:t>Abstract</a:t>
              </a:r>
              <a:r>
                <a:rPr lang="en-GB" sz="1800" b="0" i="0" u="none" strike="noStrike" dirty="0">
                  <a:effectLst/>
                </a:rPr>
                <a:t> nouns are common nouns that have </a:t>
              </a:r>
              <a:r>
                <a:rPr lang="en-GB" sz="1800" b="0" i="0" u="sng" strike="noStrike" dirty="0">
                  <a:effectLst/>
                </a:rPr>
                <a:t>no physical form</a:t>
              </a:r>
              <a:r>
                <a:rPr lang="en-GB" sz="1800" b="0" i="0" u="none" strike="noStrike" dirty="0">
                  <a:effectLst/>
                </a:rPr>
                <a:t> – they are things such as ideas and emotions.</a:t>
              </a:r>
            </a:p>
            <a:p>
              <a:pPr algn="ctr"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effectLst/>
                </a:rPr>
                <a:t>For example: friendship; loneliness; fear; harmony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AF93340-AD4D-4DAF-949A-7E37F09137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6050600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1.48148E-6 L 0.54531 0.00949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101" y="32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2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2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30937 0.51806 " pathEditMode="relative" rAng="0" ptsTypes="AA">
                                          <p:cBhvr>
                                            <p:cTn id="36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208" y="24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1.48148E-6 L 0.54531 0.00949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101" y="32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30937 0.51806 " pathEditMode="relative" rAng="0" ptsTypes="AA">
                                          <p:cBhvr>
                                            <p:cTn id="36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208" y="24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F75E6-2762-4A23-9EFE-33A4F863F195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Collective Nouns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27576-0ED1-4909-A786-E0E767B9F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13" y="2085688"/>
            <a:ext cx="3377310" cy="2733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17ED6B-B878-FE43-9F13-4221F5589A09}"/>
              </a:ext>
            </a:extLst>
          </p:cNvPr>
          <p:cNvSpPr txBox="1"/>
          <p:nvPr/>
        </p:nvSpPr>
        <p:spPr>
          <a:xfrm>
            <a:off x="3120653" y="2637332"/>
            <a:ext cx="2888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For example: a </a:t>
            </a:r>
            <a:r>
              <a:rPr lang="en-GB" b="1" dirty="0"/>
              <a:t>flock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of sheep; a </a:t>
            </a:r>
            <a:r>
              <a:rPr lang="en-GB" b="1" dirty="0"/>
              <a:t>smack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of jellyfish; a </a:t>
            </a:r>
            <a:r>
              <a:rPr lang="en-GB" b="1" dirty="0"/>
              <a:t>murmuration</a:t>
            </a:r>
            <a:r>
              <a:rPr lang="en-GB" dirty="0"/>
              <a:t> of starlings; a </a:t>
            </a:r>
            <a:r>
              <a:rPr lang="en-GB" b="1" dirty="0"/>
              <a:t>pack</a:t>
            </a:r>
            <a:r>
              <a:rPr lang="en-GB" dirty="0"/>
              <a:t> of cards; a </a:t>
            </a:r>
            <a:r>
              <a:rPr lang="en-GB" b="1" dirty="0"/>
              <a:t>choir </a:t>
            </a:r>
            <a:br>
              <a:rPr lang="en-GB" b="1" dirty="0"/>
            </a:br>
            <a:r>
              <a:rPr lang="en-GB" dirty="0"/>
              <a:t>of singers</a:t>
            </a:r>
            <a:endParaRPr lang="en-GB" sz="18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2D478-D557-5B1D-A8BF-D41253C1E000}"/>
              </a:ext>
            </a:extLst>
          </p:cNvPr>
          <p:cNvSpPr txBox="1"/>
          <p:nvPr/>
        </p:nvSpPr>
        <p:spPr>
          <a:xfrm>
            <a:off x="3355792" y="3028290"/>
            <a:ext cx="245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/>
              <a:t>Collective nouns refer to a </a:t>
            </a:r>
            <a:r>
              <a:rPr lang="en-GB" b="1" dirty="0"/>
              <a:t>group</a:t>
            </a:r>
            <a:r>
              <a:rPr lang="en-GB" dirty="0"/>
              <a:t> of things, people or places.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4AE78B-88F8-5E63-1A73-3F20E49CA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584" y="3693345"/>
            <a:ext cx="3311959" cy="3029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F93340-AD4D-4DAF-949A-7E37F09137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24CA94-3460-C52F-9064-7E22A379B1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403">
            <a:off x="-309432" y="5264974"/>
            <a:ext cx="1857502" cy="2733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F6C2E0-9E46-7738-A66C-22DCF85B5E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600">
            <a:off x="7346856" y="4901542"/>
            <a:ext cx="1743470" cy="34607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420498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1.11022E-16 L 0.53559 0.00856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88" y="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6476 -0.06227 L -0.26615 -0.10463 C -0.24566 -0.11412 -0.21441 -0.11921 -0.18229 -0.11921 C -0.14531 -0.11921 -0.1158 -0.11412 -0.09531 -0.10463 L 0.00434 -0.06227 " pathEditMode="relative" rAng="0" ptsTypes="AAAAA">
                                          <p:cBhvr>
                                            <p:cTn id="20" dur="20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55" y="-2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35" presetClass="path" presetSubtype="0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22222E-6 L -0.671 -2.22222E-6 " pathEditMode="relative" rAng="0" ptsTypes="AA" p14:bounceEnd="36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5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54705 0.25278 " pathEditMode="relative" rAng="0" ptsTypes="AA">
                                          <p:cBhvr>
                                            <p:cTn id="45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101" y="11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/>
          <p:bldP spid="7" grpId="1"/>
          <p:bldP spid="8" grpId="0"/>
          <p:bldP spid="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1.11022E-16 L 0.53559 0.00856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88" y="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6476 -0.06227 L -0.26615 -0.10463 C -0.24566 -0.11412 -0.21441 -0.11921 -0.18229 -0.11921 C -0.14531 -0.11921 -0.1158 -0.11412 -0.09531 -0.10463 L 0.00434 -0.06227 " pathEditMode="relative" rAng="0" ptsTypes="AAAAA">
                                          <p:cBhvr>
                                            <p:cTn id="20" dur="20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55" y="-2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35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22222E-6 L -0.671 -2.22222E-6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55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54705 0.25278 " pathEditMode="relative" rAng="0" ptsTypes="AA">
                                          <p:cBhvr>
                                            <p:cTn id="45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101" y="11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7" grpId="0"/>
          <p:bldP spid="7" grpId="1"/>
          <p:bldP spid="8" grpId="0"/>
          <p:bldP spid="8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F75E6-2762-4A23-9EFE-33A4F863F195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Verbs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F23614-A401-AF79-DA6D-BDA78FE449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1657">
            <a:off x="-276650" y="-1049872"/>
            <a:ext cx="1698538" cy="3092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2079585-7193-855C-EAE1-CA92D7E97222}"/>
              </a:ext>
            </a:extLst>
          </p:cNvPr>
          <p:cNvGrpSpPr/>
          <p:nvPr/>
        </p:nvGrpSpPr>
        <p:grpSpPr>
          <a:xfrm>
            <a:off x="4397830" y="1809464"/>
            <a:ext cx="3461656" cy="4286536"/>
            <a:chOff x="4397830" y="1809464"/>
            <a:chExt cx="3461656" cy="428653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F48329A-7C02-65B9-F2E8-A854A7BD0450}"/>
                </a:ext>
              </a:extLst>
            </p:cNvPr>
            <p:cNvSpPr/>
            <p:nvPr/>
          </p:nvSpPr>
          <p:spPr>
            <a:xfrm>
              <a:off x="4397830" y="1809465"/>
              <a:ext cx="3461656" cy="4286535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adjectives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AF7434F-7627-752C-A891-C7EAB71224D2}"/>
                </a:ext>
              </a:extLst>
            </p:cNvPr>
            <p:cNvSpPr/>
            <p:nvPr/>
          </p:nvSpPr>
          <p:spPr>
            <a:xfrm>
              <a:off x="4397830" y="1809464"/>
              <a:ext cx="3461656" cy="428653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Ins="324000" rtlCol="0" anchor="ctr"/>
            <a:lstStyle/>
            <a:p>
              <a:pPr algn="ctr" fontAlgn="base"/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Verbs can describe an action (e.g. sing, climb), emotion (e.g. loves, hates), thought (e.g. thinks), opinion (e.g. believes) or state of being (e.g. am, is, are, was, were).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96B801F-454C-E567-4722-603CD46998EC}"/>
              </a:ext>
            </a:extLst>
          </p:cNvPr>
          <p:cNvSpPr txBox="1"/>
          <p:nvPr/>
        </p:nvSpPr>
        <p:spPr>
          <a:xfrm>
            <a:off x="4661679" y="2784368"/>
            <a:ext cx="296443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base"/>
            <a:r>
              <a:rPr lang="en-GB" dirty="0"/>
              <a:t>We use the singular form of a verb when writing about one person or thing.</a:t>
            </a:r>
          </a:p>
          <a:p>
            <a:pPr algn="ctr" fontAlgn="base"/>
            <a:r>
              <a:rPr lang="en-GB" dirty="0"/>
              <a:t> </a:t>
            </a:r>
          </a:p>
          <a:p>
            <a:pPr algn="ctr"/>
            <a:r>
              <a:rPr lang="en-GB" dirty="0"/>
              <a:t>I </a:t>
            </a:r>
            <a:r>
              <a:rPr lang="en-GB" b="1" dirty="0"/>
              <a:t>am</a:t>
            </a:r>
            <a:r>
              <a:rPr lang="en-GB" dirty="0"/>
              <a:t>; </a:t>
            </a:r>
            <a:br>
              <a:rPr lang="en-GB" dirty="0"/>
            </a:br>
            <a:r>
              <a:rPr lang="en-GB" dirty="0"/>
              <a:t>he </a:t>
            </a:r>
            <a:r>
              <a:rPr lang="en-GB" b="1" dirty="0"/>
              <a:t>is</a:t>
            </a:r>
            <a:r>
              <a:rPr lang="en-GB" dirty="0"/>
              <a:t>; </a:t>
            </a:r>
            <a:br>
              <a:rPr lang="en-GB" dirty="0"/>
            </a:br>
            <a:r>
              <a:rPr lang="en-GB" dirty="0"/>
              <a:t>Emily </a:t>
            </a:r>
            <a:r>
              <a:rPr lang="en-GB" b="1" dirty="0"/>
              <a:t>was</a:t>
            </a:r>
            <a:r>
              <a:rPr lang="en-GB" dirty="0"/>
              <a:t>; </a:t>
            </a:r>
            <a:br>
              <a:rPr lang="en-GB" dirty="0"/>
            </a:br>
            <a:r>
              <a:rPr lang="en-GB" dirty="0"/>
              <a:t>the car </a:t>
            </a:r>
            <a:r>
              <a:rPr lang="en-GB" b="1" dirty="0"/>
              <a:t>has</a:t>
            </a:r>
            <a:endParaRPr lang="en-GB" sz="1800" b="0" i="0" u="none" strike="noStrike" dirty="0">
              <a:solidFill>
                <a:srgbClr val="000000"/>
              </a:solidFill>
              <a:effectLst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BFCAF8-C9AA-10D6-CE5B-484AB4E95DC7}"/>
              </a:ext>
            </a:extLst>
          </p:cNvPr>
          <p:cNvGrpSpPr/>
          <p:nvPr/>
        </p:nvGrpSpPr>
        <p:grpSpPr>
          <a:xfrm>
            <a:off x="4556761" y="2759067"/>
            <a:ext cx="3159032" cy="2648956"/>
            <a:chOff x="4556761" y="2759067"/>
            <a:chExt cx="3159032" cy="264895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0A4D54B-E7B9-1620-2BBC-7ABD43AEC884}"/>
                </a:ext>
              </a:extLst>
            </p:cNvPr>
            <p:cNvSpPr/>
            <p:nvPr/>
          </p:nvSpPr>
          <p:spPr>
            <a:xfrm>
              <a:off x="4571999" y="2759067"/>
              <a:ext cx="3143794" cy="2648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A88824D-6AF3-5B05-B660-C47C89A5BCB1}"/>
                </a:ext>
              </a:extLst>
            </p:cNvPr>
            <p:cNvSpPr txBox="1"/>
            <p:nvPr/>
          </p:nvSpPr>
          <p:spPr>
            <a:xfrm>
              <a:off x="4556761" y="2865263"/>
              <a:ext cx="3143794" cy="24365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We use the plural form of a verb when we are speaking about more than one person or thing.</a:t>
              </a:r>
            </a:p>
            <a:p>
              <a:pPr algn="ctr" rtl="0" fontAlgn="base">
                <a:spcBef>
                  <a:spcPts val="1000"/>
                </a:spcBef>
                <a:spcAft>
                  <a:spcPts val="0"/>
                </a:spcAft>
              </a:pPr>
              <a:endParaRPr lang="en-GB" sz="1800" b="0" i="0" u="none" strike="noStrike" dirty="0">
                <a:solidFill>
                  <a:srgbClr val="000000"/>
                </a:solidFill>
                <a:effectLst/>
              </a:endParaRPr>
            </a:p>
            <a:p>
              <a:pPr algn="ctr"/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We </a:t>
              </a:r>
              <a:r>
                <a:rPr lang="en-GB" sz="1800" b="1" i="0" u="none" strike="noStrike" dirty="0">
                  <a:solidFill>
                    <a:srgbClr val="000000"/>
                  </a:solidFill>
                  <a:effectLst/>
                </a:rPr>
                <a:t>are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; </a:t>
              </a:r>
            </a:p>
            <a:p>
              <a:pPr algn="ctr"/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they </a:t>
              </a:r>
              <a:r>
                <a:rPr lang="en-GB" sz="1800" b="1" i="0" u="none" strike="noStrike" dirty="0">
                  <a:solidFill>
                    <a:srgbClr val="000000"/>
                  </a:solidFill>
                  <a:effectLst/>
                </a:rPr>
                <a:t>were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; </a:t>
              </a:r>
            </a:p>
            <a:p>
              <a:pPr algn="ctr"/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the boys </a:t>
              </a:r>
              <a:r>
                <a:rPr lang="en-GB" sz="1800" b="1" i="0" u="none" strike="noStrike" dirty="0">
                  <a:solidFill>
                    <a:srgbClr val="000000"/>
                  </a:solidFill>
                  <a:effectLst/>
                </a:rPr>
                <a:t>have</a:t>
              </a:r>
              <a:endParaRPr lang="en-GB" sz="1800" b="0" i="0" u="none" strike="noStrike" dirty="0">
                <a:effectLst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AD38536-584F-A926-A9BE-99353E563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77" y="5653773"/>
            <a:ext cx="1731647" cy="760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F93340-AD4D-4DAF-949A-7E37F09137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F58622-D3E8-D094-0561-1986B42C6A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6315">
            <a:off x="7768851" y="5058876"/>
            <a:ext cx="1881425" cy="2868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2422533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1.48148E-6 L 0.54531 0.00949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101" y="32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35" presetClass="path" presetSubtype="0" accel="50000" fill="hold" nodeType="clickEffect" p14:presetBounceEnd="1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3.7037E-7 L -0.59566 -0.01111 " pathEditMode="relative" rAng="0" ptsTypes="AA" p14:bounceEnd="14000">
                                          <p:cBhvr>
                                            <p:cTn id="20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792" y="-5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nodeType="clickEffect" p14:presetBounceEnd="3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2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2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30937 0.51806 " pathEditMode="relative" rAng="0" ptsTypes="AA">
                                          <p:cBhvr>
                                            <p:cTn id="4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208" y="24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1.48148E-6 L 0.54531 0.00949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101" y="32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35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3.7037E-7 L -0.59566 -0.01111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9792" y="-5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0503 0.02361 L 1.30937 0.51806 " pathEditMode="relative" rAng="0" ptsTypes="AA">
                                          <p:cBhvr>
                                            <p:cTn id="40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208" y="24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F75E6-2762-4A23-9EFE-33A4F863F195}"/>
              </a:ext>
            </a:extLst>
          </p:cNvPr>
          <p:cNvSpPr/>
          <p:nvPr/>
        </p:nvSpPr>
        <p:spPr>
          <a:xfrm>
            <a:off x="1284514" y="409303"/>
            <a:ext cx="6574971" cy="1079863"/>
          </a:xfrm>
          <a:prstGeom prst="rect">
            <a:avLst/>
          </a:prstGeom>
          <a:solidFill>
            <a:srgbClr val="A873B0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b="1" dirty="0">
                <a:solidFill>
                  <a:schemeClr val="bg1"/>
                </a:solidFill>
              </a:rPr>
              <a:t>Nouns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6F0F16-8421-5784-F005-46536AF8D2EF}"/>
              </a:ext>
            </a:extLst>
          </p:cNvPr>
          <p:cNvGrpSpPr/>
          <p:nvPr/>
        </p:nvGrpSpPr>
        <p:grpSpPr>
          <a:xfrm>
            <a:off x="1284515" y="2012799"/>
            <a:ext cx="6574970" cy="3431012"/>
            <a:chOff x="4397830" y="1809465"/>
            <a:chExt cx="3461656" cy="428653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009E17-7B77-7CBA-D53E-8471988DA368}"/>
                </a:ext>
              </a:extLst>
            </p:cNvPr>
            <p:cNvSpPr/>
            <p:nvPr/>
          </p:nvSpPr>
          <p:spPr>
            <a:xfrm>
              <a:off x="4397830" y="1809465"/>
              <a:ext cx="3461656" cy="4286535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adjectives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A2A104-E893-9538-EB96-BADA5D2B9538}"/>
                </a:ext>
              </a:extLst>
            </p:cNvPr>
            <p:cNvSpPr/>
            <p:nvPr/>
          </p:nvSpPr>
          <p:spPr>
            <a:xfrm>
              <a:off x="4397830" y="1809465"/>
              <a:ext cx="3461656" cy="428653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24000" rIns="324000" rtlCol="0" anchor="ctr"/>
            <a:lstStyle/>
            <a:p>
              <a:pPr rtl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Adjectives are words that describe nouns. 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For example: </a:t>
              </a:r>
              <a:r>
                <a:rPr lang="en-GB" sz="1800" b="0" i="0" u="sng" strike="noStrike" dirty="0">
                  <a:solidFill>
                    <a:srgbClr val="000000"/>
                  </a:solidFill>
                  <a:effectLst/>
                </a:rPr>
                <a:t>hilarious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 joke; </a:t>
              </a:r>
              <a:r>
                <a:rPr lang="en-GB" sz="1800" b="0" i="0" u="sng" strike="noStrike" dirty="0">
                  <a:solidFill>
                    <a:srgbClr val="000000"/>
                  </a:solidFill>
                  <a:effectLst/>
                </a:rPr>
                <a:t>gnarled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 tree; </a:t>
              </a:r>
              <a:r>
                <a:rPr lang="en-GB" sz="1800" b="0" i="0" u="sng" strike="noStrike" dirty="0">
                  <a:solidFill>
                    <a:srgbClr val="000000"/>
                  </a:solidFill>
                  <a:effectLst/>
                </a:rPr>
                <a:t>two</a:t>
              </a: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 cranes. Adjectives can come before or after a noun. 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If you use more than one adjective to describe something, you separate them with commas.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Try to make your chosen adjectives powerful, for example, use alternative words instead of ‘nice’. </a:t>
              </a:r>
            </a:p>
            <a:p>
              <a:pPr rtl="0" fontAlgn="base">
                <a:spcBef>
                  <a:spcPts val="1000"/>
                </a:spcBef>
                <a:spcAft>
                  <a:spcPts val="0"/>
                </a:spcAft>
              </a:pPr>
              <a:r>
                <a:rPr lang="en-GB" sz="1800" b="0" i="0" u="none" strike="noStrike" dirty="0">
                  <a:solidFill>
                    <a:srgbClr val="000000"/>
                  </a:solidFill>
                  <a:effectLst/>
                </a:rPr>
                <a:t>Vary the adjectives that you choose; try not to use the same one twice.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4C601D-F4B9-4D8E-920C-7E0D9932AD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1468">
            <a:off x="-1160236" y="5231620"/>
            <a:ext cx="3033533" cy="2629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1B8092-11DF-B6A5-7F3F-F8C49B962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09801">
            <a:off x="7541891" y="-14023"/>
            <a:ext cx="2711573" cy="24775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C75640-ACAA-27DD-136B-D7C03CF6C9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17070">
            <a:off x="7071900" y="-723080"/>
            <a:ext cx="1575170" cy="2401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CA17FC5-0651-B356-CE78-ADF06A9C1C48}"/>
              </a:ext>
            </a:extLst>
          </p:cNvPr>
          <p:cNvGrpSpPr/>
          <p:nvPr/>
        </p:nvGrpSpPr>
        <p:grpSpPr>
          <a:xfrm>
            <a:off x="1432560" y="2152054"/>
            <a:ext cx="6278880" cy="3152503"/>
            <a:chOff x="1460862" y="2151017"/>
            <a:chExt cx="6278880" cy="315250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9F1092-BB5D-ECC3-959C-77BD3DDB4BFD}"/>
                </a:ext>
              </a:extLst>
            </p:cNvPr>
            <p:cNvSpPr/>
            <p:nvPr/>
          </p:nvSpPr>
          <p:spPr>
            <a:xfrm>
              <a:off x="1460862" y="2151017"/>
              <a:ext cx="6278880" cy="3152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ADE89A-0CC0-4C62-93BB-56EF67C58771}"/>
                </a:ext>
              </a:extLst>
            </p:cNvPr>
            <p:cNvSpPr txBox="1"/>
            <p:nvPr/>
          </p:nvSpPr>
          <p:spPr>
            <a:xfrm>
              <a:off x="1478280" y="3127104"/>
              <a:ext cx="6244045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i="0" u="none" strike="noStrike" dirty="0">
                  <a:solidFill>
                    <a:srgbClr val="A873B0"/>
                  </a:solidFill>
                  <a:effectLst/>
                </a:rPr>
                <a:t>Be warned! – Avoid using too many adjectives to describe something; this can become tiresome to read.</a:t>
              </a:r>
              <a:endParaRPr lang="en-GB" sz="2400" b="1" dirty="0">
                <a:solidFill>
                  <a:srgbClr val="A873B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AF93340-AD4D-4DAF-949A-7E37F0913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006" y="3397253"/>
            <a:ext cx="3714899" cy="2636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3034691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1.11022E-16 L 1.52517 0.28356 " pathEditMode="relative" rAng="0" ptsTypes="AA">
                                          <p:cBhvr>
                                            <p:cTn id="10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250" y="1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31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1000">
                                          <p:cBhvr additive="base">
                                            <p:cTn id="19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1000">
                                          <p:cBhvr additive="base"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3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1.11022E-16 L 1.52517 0.28356 " pathEditMode="relative" rAng="0" ptsTypes="AA">
                                          <p:cBhvr>
                                            <p:cTn id="10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250" y="1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CBEA4A0C-9A79-4809-A99F-7A52075BF9FC}" vid="{E3A9B290-4D20-4536-AF63-A7C37011F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425</TotalTime>
  <Words>1006</Words>
  <Application>Microsoft Office PowerPoint</Application>
  <PresentationFormat>On-screen Show (4:3)</PresentationFormat>
  <Paragraphs>123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Arial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Twinkl Twinkl</cp:lastModifiedBy>
  <cp:revision>8</cp:revision>
  <dcterms:created xsi:type="dcterms:W3CDTF">2022-03-03T14:29:12Z</dcterms:created>
  <dcterms:modified xsi:type="dcterms:W3CDTF">2022-05-31T12:31:17Z</dcterms:modified>
</cp:coreProperties>
</file>