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70" r:id="rId3"/>
    <p:sldId id="264" r:id="rId4"/>
    <p:sldId id="271" r:id="rId5"/>
    <p:sldId id="272" r:id="rId6"/>
    <p:sldId id="273" r:id="rId7"/>
    <p:sldId id="274" r:id="rId8"/>
    <p:sldId id="275" r:id="rId9"/>
    <p:sldId id="276" r:id="rId10"/>
    <p:sldId id="277" r:id="rId11"/>
    <p:sldId id="278"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00000000000000000" pitchFamily="2" charset="77"/>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439"/>
    <a:srgbClr val="0076B0"/>
    <a:srgbClr val="F08215"/>
    <a:srgbClr val="005721"/>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32" autoAdjust="0"/>
    <p:restoredTop sz="96041"/>
  </p:normalViewPr>
  <p:slideViewPr>
    <p:cSldViewPr snapToGrid="0" showGuides="1">
      <p:cViewPr>
        <p:scale>
          <a:sx n="80" d="100"/>
          <a:sy n="80" d="100"/>
        </p:scale>
        <p:origin x="1320" y="224"/>
      </p:cViewPr>
      <p:guideLst>
        <p:guide orient="horz" pos="2160"/>
        <p:guide pos="2880"/>
        <p:guide pos="340"/>
        <p:guide orient="horz" pos="3974"/>
        <p:guide pos="5420"/>
        <p:guide orient="horz" pos="346"/>
        <p:guide pos="476"/>
        <p:guide orient="horz" pos="482"/>
        <p:guide orient="horz" pos="3838"/>
        <p:guide pos="5284"/>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89" d="100"/>
          <a:sy n="89" d="100"/>
        </p:scale>
        <p:origin x="26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19/10/2021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21341-850D-40E1-BB3D-87946DC9B06D}" type="slidenum">
              <a:rPr lang="en-GB" smtClean="0"/>
              <a:t>2</a:t>
            </a:fld>
            <a:endParaRPr lang="en-GB"/>
          </a:p>
        </p:txBody>
      </p:sp>
    </p:spTree>
    <p:extLst>
      <p:ext uri="{BB962C8B-B14F-4D97-AF65-F5344CB8AC3E}">
        <p14:creationId xmlns:p14="http://schemas.microsoft.com/office/powerpoint/2010/main" val="4093366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5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winkl.co.uk/resources/northern-ireland-resources/northern-ireland-resources-key-stage-1/northern-ireland-resources-key-stage-1-the-world-around-us"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winkl.co.uk/resources/northern-ireland-resources/northern-ireland-resources-key-stage-1/northern-ireland-resources-key-stage-1-the-world-around-us" TargetMode="Externa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B4E650EA-F7D3-B54B-903A-E76A2705CE39}"/>
              </a:ext>
            </a:extLst>
          </p:cNvPr>
          <p:cNvSpPr/>
          <p:nvPr/>
        </p:nvSpPr>
        <p:spPr>
          <a:xfrm>
            <a:off x="7525062" y="5832000"/>
            <a:ext cx="1469036" cy="102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C6ED9B-EBB0-F842-B1D0-6AF207B4B5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2062" y="7087937"/>
            <a:ext cx="3067518" cy="268437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69BE53C6-F3E0-3347-848A-D2895D5F68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859828" y="4885901"/>
            <a:ext cx="1856684" cy="1892198"/>
          </a:xfrm>
          <a:prstGeom prst="rect">
            <a:avLst/>
          </a:prstGeom>
        </p:spPr>
      </p:pic>
    </p:spTree>
    <p:extLst>
      <p:ext uri="{BB962C8B-B14F-4D97-AF65-F5344CB8AC3E}">
        <p14:creationId xmlns:p14="http://schemas.microsoft.com/office/powerpoint/2010/main" val="221188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5E-6 -4.44444E-6 L -0.07413 -0.32986 " pathEditMode="relative" rAng="0" ptsTypes="AA">
                                      <p:cBhvr>
                                        <p:cTn id="6" dur="2000" fill="hold"/>
                                        <p:tgtEl>
                                          <p:spTgt spid="4"/>
                                        </p:tgtEl>
                                        <p:attrNameLst>
                                          <p:attrName>ppt_x</p:attrName>
                                          <p:attrName>ppt_y</p:attrName>
                                        </p:attrNameLst>
                                      </p:cBhvr>
                                      <p:rCtr x="-5521" y="-16319"/>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72222E-6 -2.96296E-6 L 0.30017 -0.01782 " pathEditMode="relative" rAng="0" ptsTypes="AA">
                                      <p:cBhvr>
                                        <p:cTn id="9" dur="2000" fill="hold"/>
                                        <p:tgtEl>
                                          <p:spTgt spid="8"/>
                                        </p:tgtEl>
                                        <p:attrNameLst>
                                          <p:attrName>ppt_x</p:attrName>
                                          <p:attrName>ppt_y</p:attrName>
                                        </p:attrNameLst>
                                      </p:cBhvr>
                                      <p:rCtr x="15781" y="-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20BFBCC-036C-0A4E-8CB8-E79D1AFBAA45}"/>
              </a:ext>
            </a:extLst>
          </p:cNvPr>
          <p:cNvSpPr/>
          <p:nvPr/>
        </p:nvSpPr>
        <p:spPr>
          <a:xfrm>
            <a:off x="4167542" y="1838452"/>
            <a:ext cx="2165986" cy="2176526"/>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426C823-753B-F649-9A28-2F4C01308708}"/>
              </a:ext>
            </a:extLst>
          </p:cNvPr>
          <p:cNvSpPr/>
          <p:nvPr/>
        </p:nvSpPr>
        <p:spPr>
          <a:xfrm>
            <a:off x="5916457" y="3979800"/>
            <a:ext cx="2165986" cy="2176525"/>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3E1BCF7-8897-694F-AB36-5D43C55BC450}"/>
              </a:ext>
            </a:extLst>
          </p:cNvPr>
          <p:cNvSpPr/>
          <p:nvPr/>
        </p:nvSpPr>
        <p:spPr>
          <a:xfrm>
            <a:off x="2614550" y="4014979"/>
            <a:ext cx="2165986" cy="2176525"/>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E3AB1B5-7B5B-364F-8C4F-B03204C98EEE}"/>
              </a:ext>
            </a:extLst>
          </p:cNvPr>
          <p:cNvSpPr/>
          <p:nvPr/>
        </p:nvSpPr>
        <p:spPr>
          <a:xfrm>
            <a:off x="1061557" y="1838452"/>
            <a:ext cx="2165986" cy="2176526"/>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4F4E924C-D9E6-D946-BA91-08EB5DD202FF}"/>
              </a:ext>
            </a:extLst>
          </p:cNvPr>
          <p:cNvSpPr/>
          <p:nvPr/>
        </p:nvSpPr>
        <p:spPr>
          <a:xfrm>
            <a:off x="3373257" y="2620991"/>
            <a:ext cx="648571" cy="611448"/>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EEC1C5C1-3FF5-B749-BC44-DAACF2DED4E2}"/>
              </a:ext>
            </a:extLst>
          </p:cNvPr>
          <p:cNvSpPr/>
          <p:nvPr/>
        </p:nvSpPr>
        <p:spPr>
          <a:xfrm rot="10800000">
            <a:off x="5024211" y="4797517"/>
            <a:ext cx="648571" cy="611448"/>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F893D1CA-83D8-C743-8A8C-CBA288696E00}"/>
              </a:ext>
            </a:extLst>
          </p:cNvPr>
          <p:cNvSpPr/>
          <p:nvPr/>
        </p:nvSpPr>
        <p:spPr>
          <a:xfrm rot="3600000">
            <a:off x="6386456" y="3240374"/>
            <a:ext cx="648571" cy="611448"/>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945760A-4CF1-0945-86FF-10CAF546C033}"/>
              </a:ext>
            </a:extLst>
          </p:cNvPr>
          <p:cNvSpPr txBox="1"/>
          <p:nvPr/>
        </p:nvSpPr>
        <p:spPr>
          <a:xfrm>
            <a:off x="929368" y="775970"/>
            <a:ext cx="7494542" cy="923330"/>
          </a:xfrm>
          <a:prstGeom prst="rect">
            <a:avLst/>
          </a:prstGeom>
          <a:noFill/>
        </p:spPr>
        <p:txBody>
          <a:bodyPr wrap="square" rtlCol="0">
            <a:spAutoFit/>
          </a:bodyPr>
          <a:lstStyle/>
          <a:p>
            <a:r>
              <a:rPr lang="en-US" sz="3000" b="1" dirty="0">
                <a:solidFill>
                  <a:srgbClr val="117439"/>
                </a:solidFill>
              </a:rPr>
              <a:t>Can you think of a different food chain? </a:t>
            </a:r>
          </a:p>
          <a:p>
            <a:pPr lvl="0"/>
            <a:r>
              <a:rPr lang="en-GB" sz="2400" dirty="0">
                <a:solidFill>
                  <a:schemeClr val="dk1"/>
                </a:solidFill>
                <a:ea typeface="Calibri"/>
                <a:cs typeface="Calibri"/>
                <a:sym typeface="Calibri"/>
              </a:rPr>
              <a:t>Draw to create. </a:t>
            </a:r>
            <a:endParaRPr lang="en-GB" sz="2400" dirty="0"/>
          </a:p>
        </p:txBody>
      </p:sp>
    </p:spTree>
    <p:extLst>
      <p:ext uri="{BB962C8B-B14F-4D97-AF65-F5344CB8AC3E}">
        <p14:creationId xmlns:p14="http://schemas.microsoft.com/office/powerpoint/2010/main" val="41761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charRg st="42" end="59"/>
                                            </p:txEl>
                                          </p:spTgt>
                                        </p:tgtEl>
                                        <p:attrNameLst>
                                          <p:attrName>style.visibility</p:attrName>
                                        </p:attrNameLst>
                                      </p:cBhvr>
                                      <p:to>
                                        <p:strVal val="visible"/>
                                      </p:to>
                                    </p:set>
                                    <p:animEffect transition="in" filter="fade">
                                      <p:cBhvr>
                                        <p:cTn id="12" dur="500"/>
                                        <p:tgtEl>
                                          <p:spTgt spid="16">
                                            <p:txEl>
                                              <p:charRg st="42" end="59"/>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P spid="11" grpId="0" animBg="1"/>
      <p:bldP spid="8"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20BFBCC-036C-0A4E-8CB8-E79D1AFBAA45}"/>
              </a:ext>
            </a:extLst>
          </p:cNvPr>
          <p:cNvSpPr/>
          <p:nvPr/>
        </p:nvSpPr>
        <p:spPr>
          <a:xfrm>
            <a:off x="3644028" y="2525935"/>
            <a:ext cx="1855943" cy="186497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426C823-753B-F649-9A28-2F4C01308708}"/>
              </a:ext>
            </a:extLst>
          </p:cNvPr>
          <p:cNvSpPr/>
          <p:nvPr/>
        </p:nvSpPr>
        <p:spPr>
          <a:xfrm>
            <a:off x="5076476" y="4312549"/>
            <a:ext cx="1855943" cy="1864973"/>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3E1BCF7-8897-694F-AB36-5D43C55BC450}"/>
              </a:ext>
            </a:extLst>
          </p:cNvPr>
          <p:cNvSpPr/>
          <p:nvPr/>
        </p:nvSpPr>
        <p:spPr>
          <a:xfrm>
            <a:off x="2211583" y="4312549"/>
            <a:ext cx="1855943" cy="1864973"/>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E3AB1B5-7B5B-364F-8C4F-B03204C98EEE}"/>
              </a:ext>
            </a:extLst>
          </p:cNvPr>
          <p:cNvSpPr/>
          <p:nvPr/>
        </p:nvSpPr>
        <p:spPr>
          <a:xfrm>
            <a:off x="702694" y="2525935"/>
            <a:ext cx="1855943" cy="186497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4F4E924C-D9E6-D946-BA91-08EB5DD202FF}"/>
              </a:ext>
            </a:extLst>
          </p:cNvPr>
          <p:cNvSpPr/>
          <p:nvPr/>
        </p:nvSpPr>
        <p:spPr>
          <a:xfrm>
            <a:off x="2859896" y="3196460"/>
            <a:ext cx="555733" cy="523924"/>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EEC1C5C1-3FF5-B749-BC44-DAACF2DED4E2}"/>
              </a:ext>
            </a:extLst>
          </p:cNvPr>
          <p:cNvSpPr/>
          <p:nvPr/>
        </p:nvSpPr>
        <p:spPr>
          <a:xfrm rot="10800000">
            <a:off x="4294134" y="4983073"/>
            <a:ext cx="555733" cy="523924"/>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F893D1CA-83D8-C743-8A8C-CBA288696E00}"/>
              </a:ext>
            </a:extLst>
          </p:cNvPr>
          <p:cNvSpPr/>
          <p:nvPr/>
        </p:nvSpPr>
        <p:spPr>
          <a:xfrm rot="8100000">
            <a:off x="7036267" y="4559304"/>
            <a:ext cx="555733" cy="523924"/>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1F67F0B-0FB2-AA42-976B-270A91A6408E}"/>
              </a:ext>
            </a:extLst>
          </p:cNvPr>
          <p:cNvSpPr/>
          <p:nvPr/>
        </p:nvSpPr>
        <p:spPr>
          <a:xfrm>
            <a:off x="-357193" y="241946"/>
            <a:ext cx="3227393" cy="1005204"/>
          </a:xfrm>
          <a:prstGeom prst="roundRect">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tIns="180000" rIns="180000" bIns="180000" rtlCol="0" anchor="ctr"/>
          <a:lstStyle/>
          <a:p>
            <a:r>
              <a:rPr lang="en-US" sz="3200" b="1" dirty="0"/>
              <a:t>Challenge</a:t>
            </a:r>
          </a:p>
        </p:txBody>
      </p:sp>
      <p:sp>
        <p:nvSpPr>
          <p:cNvPr id="17" name="Oval 16">
            <a:extLst>
              <a:ext uri="{FF2B5EF4-FFF2-40B4-BE49-F238E27FC236}">
                <a16:creationId xmlns:a16="http://schemas.microsoft.com/office/drawing/2014/main" id="{899AA3ED-7F5B-1646-BDEF-5CACBFDBF56F}"/>
              </a:ext>
            </a:extLst>
          </p:cNvPr>
          <p:cNvSpPr/>
          <p:nvPr/>
        </p:nvSpPr>
        <p:spPr>
          <a:xfrm>
            <a:off x="6585363" y="2525935"/>
            <a:ext cx="1855943" cy="186497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6D972EC1-610D-214D-AE09-64A08FE54A65}"/>
              </a:ext>
            </a:extLst>
          </p:cNvPr>
          <p:cNvSpPr/>
          <p:nvPr/>
        </p:nvSpPr>
        <p:spPr>
          <a:xfrm>
            <a:off x="5764800" y="3196460"/>
            <a:ext cx="555733" cy="523924"/>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2D4EE12-42E9-B149-9ECF-9C3391BD3985}"/>
              </a:ext>
            </a:extLst>
          </p:cNvPr>
          <p:cNvSpPr txBox="1"/>
          <p:nvPr/>
        </p:nvSpPr>
        <p:spPr>
          <a:xfrm>
            <a:off x="929368" y="1377649"/>
            <a:ext cx="7494542" cy="954107"/>
          </a:xfrm>
          <a:prstGeom prst="rect">
            <a:avLst/>
          </a:prstGeom>
          <a:noFill/>
        </p:spPr>
        <p:txBody>
          <a:bodyPr wrap="square" rtlCol="0">
            <a:spAutoFit/>
          </a:bodyPr>
          <a:lstStyle/>
          <a:p>
            <a:r>
              <a:rPr lang="en-US" sz="3000" b="1" dirty="0">
                <a:solidFill>
                  <a:srgbClr val="117439"/>
                </a:solidFill>
              </a:rPr>
              <a:t>Can you think of a longer food chain? </a:t>
            </a:r>
          </a:p>
          <a:p>
            <a:pPr lvl="0"/>
            <a:r>
              <a:rPr lang="en-GB" sz="2400" dirty="0">
                <a:solidFill>
                  <a:schemeClr val="dk1"/>
                </a:solidFill>
                <a:ea typeface="Calibri"/>
                <a:cs typeface="Calibri"/>
                <a:sym typeface="Calibri"/>
              </a:rPr>
              <a:t>Draw to create. </a:t>
            </a:r>
            <a:endParaRPr lang="en-GB" sz="2400" dirty="0"/>
          </a:p>
        </p:txBody>
      </p:sp>
    </p:spTree>
    <p:extLst>
      <p:ext uri="{BB962C8B-B14F-4D97-AF65-F5344CB8AC3E}">
        <p14:creationId xmlns:p14="http://schemas.microsoft.com/office/powerpoint/2010/main" val="84359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cTn>
                              </p:par>
                            </p:childTnLst>
                          </p:cTn>
                        </p:par>
                        <p:par>
                          <p:cTn id="9" fill="hold">
                            <p:stCondLst>
                              <p:cond delay="500"/>
                            </p:stCondLst>
                            <p:childTnLst>
                              <p:par>
                                <p:cTn id="10" presetID="10" presetClass="entr" presetSubtype="0" fill="hold" nodeType="afterEffect">
                                  <p:stCondLst>
                                    <p:cond delay="50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P spid="11" grpId="0" animBg="1"/>
      <p:bldP spid="8" grpId="0" animBg="1"/>
      <p:bldP spid="13" grpId="0" animBg="1"/>
      <p:bldP spid="14" grpId="0" animBg="1"/>
      <p:bldP spid="15"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411A5BB-64F6-1645-8CE4-A9F64C9A042C}"/>
              </a:ext>
            </a:extLst>
          </p:cNvPr>
          <p:cNvSpPr/>
          <p:nvPr/>
        </p:nvSpPr>
        <p:spPr>
          <a:xfrm>
            <a:off x="7525062" y="5832000"/>
            <a:ext cx="1469036" cy="102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A85F77D-E677-8E4F-BD46-33AD8C22F9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2062" y="7087937"/>
            <a:ext cx="3067518" cy="2684379"/>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85CE1F-89D8-5B41-8389-70E13C01E8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859828" y="4885901"/>
            <a:ext cx="1856684" cy="1892198"/>
          </a:xfrm>
          <a:prstGeom prst="rect">
            <a:avLst/>
          </a:prstGeom>
        </p:spPr>
      </p:pic>
    </p:spTree>
    <p:extLst>
      <p:ext uri="{BB962C8B-B14F-4D97-AF65-F5344CB8AC3E}">
        <p14:creationId xmlns:p14="http://schemas.microsoft.com/office/powerpoint/2010/main" val="18080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5E-6 -4.44444E-6 L -0.07413 -0.32986 " pathEditMode="relative" rAng="0" ptsTypes="AA">
                                      <p:cBhvr>
                                        <p:cTn id="6" dur="2000" fill="hold"/>
                                        <p:tgtEl>
                                          <p:spTgt spid="3"/>
                                        </p:tgtEl>
                                        <p:attrNameLst>
                                          <p:attrName>ppt_x</p:attrName>
                                          <p:attrName>ppt_y</p:attrName>
                                        </p:attrNameLst>
                                      </p:cBhvr>
                                      <p:rCtr x="-5521" y="-16319"/>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72222E-6 -2.96296E-6 L 0.30017 -0.01782 " pathEditMode="relative" rAng="0" ptsTypes="AA">
                                      <p:cBhvr>
                                        <p:cTn id="9" dur="2000" fill="hold"/>
                                        <p:tgtEl>
                                          <p:spTgt spid="4"/>
                                        </p:tgtEl>
                                        <p:attrNameLst>
                                          <p:attrName>ppt_x</p:attrName>
                                          <p:attrName>ppt_y</p:attrName>
                                        </p:attrNameLst>
                                      </p:cBhvr>
                                      <p:rCtr x="15781" y="-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51EE393-58C5-E740-854B-B463B5103E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1799" y="2503714"/>
            <a:ext cx="1096727" cy="925286"/>
          </a:xfrm>
          <a:prstGeom prst="rect">
            <a:avLst/>
          </a:prstGeom>
        </p:spPr>
      </p:pic>
      <p:pic>
        <p:nvPicPr>
          <p:cNvPr id="6" name="Picture 5" descr="Icon&#10;&#10;Description automatically generated">
            <a:extLst>
              <a:ext uri="{FF2B5EF4-FFF2-40B4-BE49-F238E27FC236}">
                <a16:creationId xmlns:a16="http://schemas.microsoft.com/office/drawing/2014/main" id="{9314F748-8543-8841-8BFD-1C2B20C8EE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771" y="164675"/>
            <a:ext cx="5215897" cy="3733663"/>
          </a:xfrm>
          <a:prstGeom prst="rect">
            <a:avLst/>
          </a:prstGeom>
        </p:spPr>
      </p:pic>
      <p:sp>
        <p:nvSpPr>
          <p:cNvPr id="7" name="Rounded Rectangle 6">
            <a:extLst>
              <a:ext uri="{FF2B5EF4-FFF2-40B4-BE49-F238E27FC236}">
                <a16:creationId xmlns:a16="http://schemas.microsoft.com/office/drawing/2014/main" id="{973A8867-F5BD-6744-AD5D-3C59AA928623}"/>
              </a:ext>
            </a:extLst>
          </p:cNvPr>
          <p:cNvSpPr/>
          <p:nvPr/>
        </p:nvSpPr>
        <p:spPr>
          <a:xfrm>
            <a:off x="2753850" y="5351156"/>
            <a:ext cx="4929193" cy="1005204"/>
          </a:xfrm>
          <a:prstGeom prst="roundRect">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en-US" sz="3200" b="1" dirty="0"/>
              <a:t>Thought shower…</a:t>
            </a:r>
          </a:p>
        </p:txBody>
      </p:sp>
      <p:pic>
        <p:nvPicPr>
          <p:cNvPr id="3" name="Picture 2" descr="A cartoon of a person&#10;&#10;Description automatically generated with low confidence">
            <a:extLst>
              <a:ext uri="{FF2B5EF4-FFF2-40B4-BE49-F238E27FC236}">
                <a16:creationId xmlns:a16="http://schemas.microsoft.com/office/drawing/2014/main" id="{735DD3B8-50F4-9E42-A4F8-C09417A96F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337299" y="3147068"/>
            <a:ext cx="2376901" cy="6686421"/>
          </a:xfrm>
          <a:prstGeom prst="rect">
            <a:avLst/>
          </a:prstGeom>
        </p:spPr>
      </p:pic>
      <p:pic>
        <p:nvPicPr>
          <p:cNvPr id="5" name="Picture 4" descr="Icon&#10;&#10;Description automatically generated">
            <a:extLst>
              <a:ext uri="{FF2B5EF4-FFF2-40B4-BE49-F238E27FC236}">
                <a16:creationId xmlns:a16="http://schemas.microsoft.com/office/drawing/2014/main" id="{96B39CE5-855F-9449-ABF2-E3EA2862FD9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18901" y="3174087"/>
            <a:ext cx="661428" cy="548874"/>
          </a:xfrm>
          <a:prstGeom prst="rect">
            <a:avLst/>
          </a:prstGeom>
        </p:spPr>
      </p:pic>
      <p:sp>
        <p:nvSpPr>
          <p:cNvPr id="2" name="TextBox 1">
            <a:extLst>
              <a:ext uri="{FF2B5EF4-FFF2-40B4-BE49-F238E27FC236}">
                <a16:creationId xmlns:a16="http://schemas.microsoft.com/office/drawing/2014/main" id="{CE104B41-DA95-A24F-BAA3-6E4BFDC255F5}"/>
              </a:ext>
            </a:extLst>
          </p:cNvPr>
          <p:cNvSpPr txBox="1"/>
          <p:nvPr/>
        </p:nvSpPr>
        <p:spPr>
          <a:xfrm>
            <a:off x="1091297" y="1246676"/>
            <a:ext cx="3510843" cy="1569660"/>
          </a:xfrm>
          <a:prstGeom prst="rect">
            <a:avLst/>
          </a:prstGeom>
          <a:noFill/>
        </p:spPr>
        <p:txBody>
          <a:bodyPr wrap="square" rtlCol="0">
            <a:spAutoFit/>
          </a:bodyPr>
          <a:lstStyle/>
          <a:p>
            <a:pPr algn="ctr"/>
            <a:r>
              <a:rPr lang="en-US" sz="4800" b="1" dirty="0">
                <a:solidFill>
                  <a:srgbClr val="117439"/>
                </a:solidFill>
              </a:rPr>
              <a:t>What is a food chain?</a:t>
            </a:r>
          </a:p>
        </p:txBody>
      </p:sp>
    </p:spTree>
    <p:extLst>
      <p:ext uri="{BB962C8B-B14F-4D97-AF65-F5344CB8AC3E}">
        <p14:creationId xmlns:p14="http://schemas.microsoft.com/office/powerpoint/2010/main" val="367142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left)">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5EF96D09-AB6C-AC4A-BCAC-148951AA6E20}"/>
              </a:ext>
            </a:extLst>
          </p:cNvPr>
          <p:cNvSpPr/>
          <p:nvPr/>
        </p:nvSpPr>
        <p:spPr>
          <a:xfrm>
            <a:off x="-357193" y="241946"/>
            <a:ext cx="5637853" cy="1005204"/>
          </a:xfrm>
          <a:prstGeom prst="roundRect">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tIns="180000" rIns="180000" bIns="180000" rtlCol="0" anchor="ctr"/>
          <a:lstStyle/>
          <a:p>
            <a:r>
              <a:rPr lang="en-US" sz="3200" b="1" dirty="0"/>
              <a:t>What is a Food Chain?</a:t>
            </a:r>
          </a:p>
        </p:txBody>
      </p:sp>
      <p:sp>
        <p:nvSpPr>
          <p:cNvPr id="13" name="TextBox 12">
            <a:extLst>
              <a:ext uri="{FF2B5EF4-FFF2-40B4-BE49-F238E27FC236}">
                <a16:creationId xmlns:a16="http://schemas.microsoft.com/office/drawing/2014/main" id="{0F66798A-8F0E-C746-B724-86BE132149CD}"/>
              </a:ext>
            </a:extLst>
          </p:cNvPr>
          <p:cNvSpPr txBox="1"/>
          <p:nvPr/>
        </p:nvSpPr>
        <p:spPr>
          <a:xfrm>
            <a:off x="1135108" y="1724412"/>
            <a:ext cx="6873784" cy="2677656"/>
          </a:xfrm>
          <a:prstGeom prst="rect">
            <a:avLst/>
          </a:prstGeom>
          <a:noFill/>
        </p:spPr>
        <p:txBody>
          <a:bodyPr wrap="square" rtlCol="0">
            <a:spAutoFit/>
          </a:bodyPr>
          <a:lstStyle/>
          <a:p>
            <a:r>
              <a:rPr lang="en-US" sz="2400" dirty="0"/>
              <a:t>A food chain describes the </a:t>
            </a:r>
            <a:r>
              <a:rPr lang="en-US" sz="2400" b="1" dirty="0"/>
              <a:t>order in which organisms, or living things, depend on each other for food</a:t>
            </a:r>
            <a:r>
              <a:rPr lang="en-US" sz="2400" dirty="0"/>
              <a:t>. Every ecosystem, or community of living things, has one or more food chains. Most food chains start with organisms that make their own food, such as plants. Scientists call these ‘producers’.</a:t>
            </a:r>
          </a:p>
        </p:txBody>
      </p:sp>
      <p:pic>
        <p:nvPicPr>
          <p:cNvPr id="16" name="Picture 15" descr="A picture containing text&#10;&#10;Description automatically generated">
            <a:extLst>
              <a:ext uri="{FF2B5EF4-FFF2-40B4-BE49-F238E27FC236}">
                <a16:creationId xmlns:a16="http://schemas.microsoft.com/office/drawing/2014/main" id="{3AB6FD84-0069-E84F-AA41-D7CC11B976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333" y="5335748"/>
            <a:ext cx="9749990" cy="1825789"/>
          </a:xfrm>
          <a:prstGeom prst="rect">
            <a:avLst/>
          </a:prstGeom>
        </p:spPr>
      </p:pic>
      <p:pic>
        <p:nvPicPr>
          <p:cNvPr id="18" name="Picture 17">
            <a:extLst>
              <a:ext uri="{FF2B5EF4-FFF2-40B4-BE49-F238E27FC236}">
                <a16:creationId xmlns:a16="http://schemas.microsoft.com/office/drawing/2014/main" id="{BE585C50-8C17-0845-8B7B-9B71A80AB4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930062" y="4600564"/>
            <a:ext cx="1155033" cy="110468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2" presetClass="entr" presetSubtype="4"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0" presetClass="path" presetSubtype="0" accel="50000" decel="50000" fill="hold" nodeType="afterEffect">
                                  <p:stCondLst>
                                    <p:cond delay="0"/>
                                  </p:stCondLst>
                                  <p:childTnLst>
                                    <p:animMotion origin="layout" path="M -0.04566 0.05069 C -0.05 0.04236 -0.05382 0.0331 -0.05955 0.02662 C -0.06094 0.025 -0.06232 0.02407 -0.06371 0.02292 C -0.06475 0.02106 -0.06528 0.01875 -0.06649 0.01736 C -0.0691 0.01435 -0.07482 0.00995 -0.07482 0.01018 C -0.08281 -0.00602 -0.07222 0.01273 -0.08177 0.00255 C -0.08316 0.00092 -0.0835 -0.00139 -0.08455 -0.00301 C -0.08594 -0.00509 -0.08732 -0.00695 -0.08871 -0.00857 C -0.09357 -0.01412 -0.09357 -0.01181 -0.09982 -0.01597 C -0.10139 -0.01713 -0.1026 -0.01898 -0.10399 -0.01968 C -0.1059 -0.02083 -0.10781 -0.0206 -0.10955 -0.02153 C -0.11354 -0.02384 -0.11684 -0.02708 -0.12066 -0.02894 C -0.12951 -0.0338 -0.12535 -0.03195 -0.13316 -0.03449 C -0.13993 -0.04051 -0.13576 -0.0375 -0.14566 -0.0419 L -0.14982 -0.04375 C -0.15364 -0.04329 -0.15729 -0.04236 -0.16094 -0.0419 C -0.16927 -0.0412 -0.17778 -0.0412 -0.18594 -0.04005 C -0.19166 -0.03935 -0.19705 -0.03773 -0.2026 -0.03634 C -0.20833 -0.03519 -0.21146 -0.03472 -0.21649 -0.03264 C -0.21944 -0.03171 -0.22205 -0.03033 -0.22482 -0.02894 L -0.22899 -0.02708 C -0.2342 -0.02801 -0.24166 -0.02894 -0.24705 -0.03079 C -0.25 -0.03195 -0.2526 -0.03333 -0.25538 -0.03449 C -0.25677 -0.03519 -0.25833 -0.03542 -0.25955 -0.03634 C -0.26232 -0.03889 -0.26475 -0.04236 -0.26788 -0.04375 C -0.26927 -0.04445 -0.27083 -0.04468 -0.27205 -0.0456 C -0.275 -0.04792 -0.2776 -0.0507 -0.28038 -0.05301 C -0.28177 -0.0544 -0.28298 -0.05602 -0.28455 -0.05671 L -0.29288 -0.06042 C -0.32812 -0.05463 -0.28437 -0.06042 -0.31232 -0.06042 C -0.32031 -0.06042 -0.32812 -0.05926 -0.33594 -0.05857 C -0.33906 -0.05764 -0.34791 -0.05486 -0.34982 -0.05301 C -0.35121 -0.05185 -0.3526 -0.05046 -0.35399 -0.04931 C -0.35538 -0.04861 -0.35694 -0.04861 -0.35816 -0.04745 C -0.36111 -0.04537 -0.36371 -0.04259 -0.36649 -0.04005 L -0.37482 -0.03264 C -0.37621 -0.03148 -0.37743 -0.02986 -0.37899 -0.02894 C -0.38038 -0.02847 -0.38194 -0.02824 -0.38316 -0.02708 C -0.38611 -0.025 -0.38871 -0.02222 -0.39149 -0.01968 L -0.39566 -0.01597 C -0.40312 -0.00116 -0.3934 -0.01921 -0.4026 -0.00671 C -0.40382 -0.00533 -0.40416 -0.00278 -0.40538 -0.00116 C -0.4066 1.11111E-6 -0.40833 -0.00023 -0.40955 0.00069 C -0.41111 0.00162 -0.41232 0.00301 -0.41371 0.0044 C -0.41649 0.00995 -0.41614 0.01042 -0.42066 0.01366 C -0.42708 0.01782 -0.42309 0.01296 -0.42621 0.01736 " pathEditMode="relative" rAng="0" ptsTypes="AAAAAAAAAAAAAAAAAAAAAAAAAAAAAAAAAAAAAAAAAAAAAA">
                                      <p:cBhvr>
                                        <p:cTn id="21" dur="2000" fill="hold"/>
                                        <p:tgtEl>
                                          <p:spTgt spid="18"/>
                                        </p:tgtEl>
                                        <p:attrNameLst>
                                          <p:attrName>ppt_x</p:attrName>
                                          <p:attrName>ppt_y</p:attrName>
                                        </p:attrNameLst>
                                      </p:cBhvr>
                                      <p:rCtr x="-19028" y="-5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5EF96D09-AB6C-AC4A-BCAC-148951AA6E20}"/>
              </a:ext>
            </a:extLst>
          </p:cNvPr>
          <p:cNvSpPr/>
          <p:nvPr/>
        </p:nvSpPr>
        <p:spPr>
          <a:xfrm>
            <a:off x="-357193" y="241946"/>
            <a:ext cx="7169473" cy="1278244"/>
          </a:xfrm>
          <a:prstGeom prst="roundRect">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tIns="180000" rIns="180000" bIns="180000" rtlCol="0" anchor="ctr"/>
          <a:lstStyle/>
          <a:p>
            <a:r>
              <a:rPr lang="en-US" sz="3200" b="1" dirty="0"/>
              <a:t>Can you guess what food chain this might be?</a:t>
            </a:r>
          </a:p>
        </p:txBody>
      </p:sp>
      <p:sp>
        <p:nvSpPr>
          <p:cNvPr id="2" name="Oval 1">
            <a:extLst>
              <a:ext uri="{FF2B5EF4-FFF2-40B4-BE49-F238E27FC236}">
                <a16:creationId xmlns:a16="http://schemas.microsoft.com/office/drawing/2014/main" id="{C4EEF776-DB0B-1E42-B022-E594624232A3}"/>
              </a:ext>
            </a:extLst>
          </p:cNvPr>
          <p:cNvSpPr/>
          <p:nvPr/>
        </p:nvSpPr>
        <p:spPr>
          <a:xfrm>
            <a:off x="1061557" y="1774952"/>
            <a:ext cx="2165986" cy="2176526"/>
          </a:xfrm>
          <a:prstGeom prst="ellipse">
            <a:avLst/>
          </a:prstGeom>
          <a:blipFill dpi="0" rotWithShape="1">
            <a:blip r:embed="rId2" cstate="screen">
              <a:extLst>
                <a:ext uri="{28A0092B-C50C-407E-A947-70E740481C1C}">
                  <a14:useLocalDpi xmlns:a14="http://schemas.microsoft.com/office/drawing/2010/main"/>
                </a:ext>
              </a:extLst>
            </a:blip>
            <a:srcRect/>
            <a:stretch>
              <a:fillRect t="19551"/>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FFC3DB-E638-0242-AB48-87F541777CDC}"/>
              </a:ext>
            </a:extLst>
          </p:cNvPr>
          <p:cNvSpPr/>
          <p:nvPr/>
        </p:nvSpPr>
        <p:spPr>
          <a:xfrm>
            <a:off x="5916457" y="3916299"/>
            <a:ext cx="2165986" cy="2176526"/>
          </a:xfrm>
          <a:prstGeom prst="ellipse">
            <a:avLst/>
          </a:prstGeom>
          <a:blipFill dpi="0" rotWithShape="1">
            <a:blip r:embed="rId3" cstate="screen">
              <a:extLst>
                <a:ext uri="{28A0092B-C50C-407E-A947-70E740481C1C}">
                  <a14:useLocalDpi xmlns:a14="http://schemas.microsoft.com/office/drawing/2010/main"/>
                </a:ext>
              </a:extLst>
            </a:blip>
            <a:srcRect/>
            <a:stretch>
              <a:fillRect t="13252" r="14526"/>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20BFBCC-036C-0A4E-8CB8-E79D1AFBAA45}"/>
              </a:ext>
            </a:extLst>
          </p:cNvPr>
          <p:cNvSpPr/>
          <p:nvPr/>
        </p:nvSpPr>
        <p:spPr>
          <a:xfrm>
            <a:off x="4167542" y="1774952"/>
            <a:ext cx="2165986" cy="2176526"/>
          </a:xfrm>
          <a:prstGeom prst="ellipse">
            <a:avLst/>
          </a:prstGeom>
          <a:blipFill dpi="0" rotWithShape="1">
            <a:blip r:embed="rId4" cstate="screen">
              <a:extLst>
                <a:ext uri="{28A0092B-C50C-407E-A947-70E740481C1C}">
                  <a14:useLocalDpi xmlns:a14="http://schemas.microsoft.com/office/drawing/2010/main"/>
                </a:ext>
              </a:extLst>
            </a:blip>
            <a:srcRect/>
            <a:stretch>
              <a:fillRect l="6705" t="24910" b="12992"/>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22EA479-A0A9-8D48-8063-C62AD3AB8DEC}"/>
              </a:ext>
            </a:extLst>
          </p:cNvPr>
          <p:cNvSpPr/>
          <p:nvPr/>
        </p:nvSpPr>
        <p:spPr>
          <a:xfrm>
            <a:off x="2614550" y="3951478"/>
            <a:ext cx="2165986" cy="2176526"/>
          </a:xfrm>
          <a:prstGeom prst="ellipse">
            <a:avLst/>
          </a:prstGeom>
          <a:blipFill dpi="0" rotWithShape="1">
            <a:blip r:embed="rId5" cstate="screen">
              <a:extLst>
                <a:ext uri="{28A0092B-C50C-407E-A947-70E740481C1C}">
                  <a14:useLocalDpi xmlns:a14="http://schemas.microsoft.com/office/drawing/2010/main"/>
                </a:ext>
              </a:extLst>
            </a:blip>
            <a:srcRect/>
            <a:stretch>
              <a:fillRect l="8748" t="12908"/>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3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500"/>
                            </p:stCondLst>
                            <p:childTnLst>
                              <p:par>
                                <p:cTn id="18" presetID="10" presetClass="entr" presetSubtype="0" fill="hold" grpId="0" nodeType="after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3500"/>
                            </p:stCondLst>
                            <p:childTnLst>
                              <p:par>
                                <p:cTn id="22" presetID="10" presetClass="entr" presetSubtype="0"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extLst>
              <a:ext uri="{FF2B5EF4-FFF2-40B4-BE49-F238E27FC236}">
                <a16:creationId xmlns:a16="http://schemas.microsoft.com/office/drawing/2014/main" id="{C621BA77-BD71-1546-A83B-F7AD72A1257C}"/>
              </a:ext>
            </a:extLst>
          </p:cNvPr>
          <p:cNvSpPr/>
          <p:nvPr/>
        </p:nvSpPr>
        <p:spPr>
          <a:xfrm>
            <a:off x="2328374" y="2632341"/>
            <a:ext cx="357144" cy="336702"/>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C4EEF776-DB0B-1E42-B022-E594624232A3}"/>
              </a:ext>
            </a:extLst>
          </p:cNvPr>
          <p:cNvSpPr/>
          <p:nvPr/>
        </p:nvSpPr>
        <p:spPr>
          <a:xfrm>
            <a:off x="694497" y="2016975"/>
            <a:ext cx="1559844" cy="156743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FFC3DB-E638-0242-AB48-87F541777CDC}"/>
              </a:ext>
            </a:extLst>
          </p:cNvPr>
          <p:cNvSpPr/>
          <p:nvPr/>
        </p:nvSpPr>
        <p:spPr>
          <a:xfrm>
            <a:off x="6889659" y="2016975"/>
            <a:ext cx="1559844" cy="156743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20BFBCC-036C-0A4E-8CB8-E79D1AFBAA45}"/>
              </a:ext>
            </a:extLst>
          </p:cNvPr>
          <p:cNvSpPr/>
          <p:nvPr/>
        </p:nvSpPr>
        <p:spPr>
          <a:xfrm>
            <a:off x="4824605" y="2016975"/>
            <a:ext cx="1559844" cy="156743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22EA479-A0A9-8D48-8063-C62AD3AB8DEC}"/>
              </a:ext>
            </a:extLst>
          </p:cNvPr>
          <p:cNvSpPr/>
          <p:nvPr/>
        </p:nvSpPr>
        <p:spPr>
          <a:xfrm>
            <a:off x="2759551" y="2016975"/>
            <a:ext cx="1559844" cy="156743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C5A026-C87B-BF4D-BBDB-FBCB415F999F}"/>
              </a:ext>
            </a:extLst>
          </p:cNvPr>
          <p:cNvSpPr txBox="1"/>
          <p:nvPr/>
        </p:nvSpPr>
        <p:spPr>
          <a:xfrm>
            <a:off x="929368" y="775970"/>
            <a:ext cx="7494542" cy="923330"/>
          </a:xfrm>
          <a:prstGeom prst="rect">
            <a:avLst/>
          </a:prstGeom>
          <a:noFill/>
        </p:spPr>
        <p:txBody>
          <a:bodyPr wrap="square" rtlCol="0">
            <a:spAutoFit/>
          </a:bodyPr>
          <a:lstStyle/>
          <a:p>
            <a:r>
              <a:rPr lang="en-US" sz="3000" b="1" dirty="0">
                <a:solidFill>
                  <a:srgbClr val="117439"/>
                </a:solidFill>
              </a:rPr>
              <a:t>Yes! Beef cow food chain. </a:t>
            </a:r>
          </a:p>
          <a:p>
            <a:r>
              <a:rPr lang="en-US" sz="2400" dirty="0"/>
              <a:t>Please click and drag the images to the correct place.  </a:t>
            </a:r>
          </a:p>
        </p:txBody>
      </p:sp>
      <p:sp>
        <p:nvSpPr>
          <p:cNvPr id="11" name="Cow">
            <a:extLst>
              <a:ext uri="{FF2B5EF4-FFF2-40B4-BE49-F238E27FC236}">
                <a16:creationId xmlns:a16="http://schemas.microsoft.com/office/drawing/2014/main" id="{0D541EF6-D801-B144-8675-EE46EB63ADA6}"/>
              </a:ext>
            </a:extLst>
          </p:cNvPr>
          <p:cNvSpPr/>
          <p:nvPr/>
        </p:nvSpPr>
        <p:spPr>
          <a:xfrm>
            <a:off x="694497" y="4120320"/>
            <a:ext cx="1559845" cy="1567435"/>
          </a:xfrm>
          <a:prstGeom prst="ellipse">
            <a:avLst/>
          </a:prstGeom>
          <a:blipFill dpi="0" rotWithShape="1">
            <a:blip r:embed="rId2" cstate="screen">
              <a:extLst>
                <a:ext uri="{28A0092B-C50C-407E-A947-70E740481C1C}">
                  <a14:useLocalDpi xmlns:a14="http://schemas.microsoft.com/office/drawing/2010/main"/>
                </a:ext>
              </a:extLst>
            </a:blip>
            <a:srcRect/>
            <a:stretch>
              <a:fillRect t="13252" r="14526"/>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eat">
            <a:extLst>
              <a:ext uri="{FF2B5EF4-FFF2-40B4-BE49-F238E27FC236}">
                <a16:creationId xmlns:a16="http://schemas.microsoft.com/office/drawing/2014/main" id="{A40980C8-AB51-8A49-AB60-259EE807824F}"/>
              </a:ext>
            </a:extLst>
          </p:cNvPr>
          <p:cNvSpPr/>
          <p:nvPr/>
        </p:nvSpPr>
        <p:spPr>
          <a:xfrm>
            <a:off x="6894171" y="4120320"/>
            <a:ext cx="1559845" cy="1567435"/>
          </a:xfrm>
          <a:prstGeom prst="ellipse">
            <a:avLst/>
          </a:prstGeom>
          <a:blipFill dpi="0" rotWithShape="1">
            <a:blip r:embed="rId3" cstate="screen">
              <a:extLst>
                <a:ext uri="{28A0092B-C50C-407E-A947-70E740481C1C}">
                  <a14:useLocalDpi xmlns:a14="http://schemas.microsoft.com/office/drawing/2010/main"/>
                </a:ext>
              </a:extLst>
            </a:blip>
            <a:srcRect/>
            <a:stretch>
              <a:fillRect l="6705" t="24910" b="12992"/>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uman">
            <a:extLst>
              <a:ext uri="{FF2B5EF4-FFF2-40B4-BE49-F238E27FC236}">
                <a16:creationId xmlns:a16="http://schemas.microsoft.com/office/drawing/2014/main" id="{C02068D2-3498-B84D-A011-6611F6DD8BF6}"/>
              </a:ext>
            </a:extLst>
          </p:cNvPr>
          <p:cNvSpPr/>
          <p:nvPr/>
        </p:nvSpPr>
        <p:spPr>
          <a:xfrm>
            <a:off x="2761055" y="4120320"/>
            <a:ext cx="1559845" cy="1567435"/>
          </a:xfrm>
          <a:prstGeom prst="ellipse">
            <a:avLst/>
          </a:prstGeom>
          <a:blipFill dpi="0" rotWithShape="1">
            <a:blip r:embed="rId4" cstate="screen">
              <a:extLst>
                <a:ext uri="{28A0092B-C50C-407E-A947-70E740481C1C}">
                  <a14:useLocalDpi xmlns:a14="http://schemas.microsoft.com/office/drawing/2010/main"/>
                </a:ext>
              </a:extLst>
            </a:blip>
            <a:srcRect/>
            <a:stretch>
              <a:fillRect l="8748" t="12908"/>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F609C93B-5982-3C44-BD83-8FBFA0246517}"/>
              </a:ext>
            </a:extLst>
          </p:cNvPr>
          <p:cNvSpPr/>
          <p:nvPr/>
        </p:nvSpPr>
        <p:spPr>
          <a:xfrm>
            <a:off x="4393428" y="2632341"/>
            <a:ext cx="357144" cy="336702"/>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a:extLst>
              <a:ext uri="{FF2B5EF4-FFF2-40B4-BE49-F238E27FC236}">
                <a16:creationId xmlns:a16="http://schemas.microsoft.com/office/drawing/2014/main" id="{FCB939F2-60A5-D644-8F7D-6A2B91A5D831}"/>
              </a:ext>
            </a:extLst>
          </p:cNvPr>
          <p:cNvSpPr/>
          <p:nvPr/>
        </p:nvSpPr>
        <p:spPr>
          <a:xfrm>
            <a:off x="6458482" y="2630244"/>
            <a:ext cx="357144" cy="336702"/>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Grass">
            <a:extLst>
              <a:ext uri="{FF2B5EF4-FFF2-40B4-BE49-F238E27FC236}">
                <a16:creationId xmlns:a16="http://schemas.microsoft.com/office/drawing/2014/main" id="{3F4D19AC-DB3D-384C-A955-AF7722F78D9A}"/>
              </a:ext>
            </a:extLst>
          </p:cNvPr>
          <p:cNvSpPr/>
          <p:nvPr/>
        </p:nvSpPr>
        <p:spPr>
          <a:xfrm>
            <a:off x="4823102" y="4120321"/>
            <a:ext cx="1559844" cy="1567434"/>
          </a:xfrm>
          <a:prstGeom prst="ellipse">
            <a:avLst/>
          </a:prstGeom>
          <a:blipFill dpi="0" rotWithShape="1">
            <a:blip r:embed="rId5" cstate="screen">
              <a:extLst>
                <a:ext uri="{28A0092B-C50C-407E-A947-70E740481C1C}">
                  <a14:useLocalDpi xmlns:a14="http://schemas.microsoft.com/office/drawing/2010/main"/>
                </a:ext>
              </a:extLst>
            </a:blip>
            <a:srcRect/>
            <a:stretch>
              <a:fillRect t="19551"/>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31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1"/>
                    </p:tgtEl>
                  </p:cond>
                </p:stCondLst>
                <p:endSync evt="end" delay="0">
                  <p:rtn val="all"/>
                </p:endSync>
                <p:childTnLst>
                  <p:par>
                    <p:cTn id="55" fill="hold">
                      <p:stCondLst>
                        <p:cond delay="0"/>
                      </p:stCondLst>
                      <p:childTnLst>
                        <p:par>
                          <p:cTn id="56" fill="hold">
                            <p:stCondLst>
                              <p:cond delay="0"/>
                            </p:stCondLst>
                            <p:childTnLst>
                              <p:par>
                                <p:cTn id="57" presetID="0" presetClass="path" presetSubtype="0" accel="50000" decel="50000" fill="hold" grpId="1" nodeType="clickEffect">
                                  <p:stCondLst>
                                    <p:cond delay="0"/>
                                  </p:stCondLst>
                                  <p:childTnLst>
                                    <p:animMotion origin="layout" path="M -1.11111E-6 3.7037E-6 L 0.22622 -0.30672 " pathEditMode="relative" rAng="0" ptsTypes="AA">
                                      <p:cBhvr>
                                        <p:cTn id="58" dur="2000" fill="hold"/>
                                        <p:tgtEl>
                                          <p:spTgt spid="11"/>
                                        </p:tgtEl>
                                        <p:attrNameLst>
                                          <p:attrName>ppt_x</p:attrName>
                                          <p:attrName>ppt_y</p:attrName>
                                        </p:attrNameLst>
                                      </p:cBhvr>
                                      <p:rCtr x="11302" y="-15347"/>
                                    </p:animMotion>
                                  </p:childTnLst>
                                </p:cTn>
                              </p:par>
                            </p:childTnLst>
                          </p:cTn>
                        </p:par>
                      </p:childTnLst>
                    </p:cTn>
                  </p:par>
                </p:childTnLst>
              </p:cTn>
              <p:nextCondLst>
                <p:cond evt="onClick" delay="0">
                  <p:tgtEl>
                    <p:spTgt spid="11"/>
                  </p:tgtEl>
                </p:cond>
              </p:nextCondLst>
            </p:seq>
            <p:seq concurrent="1" nextAc="seek">
              <p:cTn id="59" restart="whenNotActive" fill="hold" evtFilter="cancelBubble" nodeType="interactiveSeq">
                <p:stCondLst>
                  <p:cond evt="onClick" delay="0">
                    <p:tgtEl>
                      <p:spTgt spid="14"/>
                    </p:tgtEl>
                  </p:cond>
                </p:stCondLst>
                <p:endSync evt="end" delay="0">
                  <p:rtn val="all"/>
                </p:endSync>
                <p:childTnLst>
                  <p:par>
                    <p:cTn id="60" fill="hold">
                      <p:stCondLst>
                        <p:cond delay="0"/>
                      </p:stCondLst>
                      <p:childTnLst>
                        <p:par>
                          <p:cTn id="61" fill="hold">
                            <p:stCondLst>
                              <p:cond delay="0"/>
                            </p:stCondLst>
                            <p:childTnLst>
                              <p:par>
                                <p:cTn id="62" presetID="0" presetClass="path" presetSubtype="0" accel="50000" decel="50000" fill="hold" grpId="1" nodeType="clickEffect">
                                  <p:stCondLst>
                                    <p:cond delay="0"/>
                                  </p:stCondLst>
                                  <p:childTnLst>
                                    <p:animMotion origin="layout" path="M -2.77778E-6 3.7037E-6 L 0.45139 -0.30672 " pathEditMode="relative" rAng="0" ptsTypes="AA">
                                      <p:cBhvr>
                                        <p:cTn id="63" dur="2000" fill="hold"/>
                                        <p:tgtEl>
                                          <p:spTgt spid="14"/>
                                        </p:tgtEl>
                                        <p:attrNameLst>
                                          <p:attrName>ppt_x</p:attrName>
                                          <p:attrName>ppt_y</p:attrName>
                                        </p:attrNameLst>
                                      </p:cBhvr>
                                      <p:rCtr x="22569" y="-15347"/>
                                    </p:animMotion>
                                  </p:childTnLst>
                                </p:cTn>
                              </p:par>
                            </p:childTnLst>
                          </p:cTn>
                        </p:par>
                      </p:childTnLst>
                    </p:cTn>
                  </p:par>
                </p:childTnLst>
              </p:cTn>
              <p:nextCondLst>
                <p:cond evt="onClick" delay="0">
                  <p:tgtEl>
                    <p:spTgt spid="14"/>
                  </p:tgtEl>
                </p:cond>
              </p:nextCondLst>
            </p:seq>
            <p:seq concurrent="1" nextAc="seek">
              <p:cTn id="64" restart="whenNotActive" fill="hold" evtFilter="cancelBubble" nodeType="interactiveSeq">
                <p:stCondLst>
                  <p:cond evt="onClick" delay="0">
                    <p:tgtEl>
                      <p:spTgt spid="13"/>
                    </p:tgtEl>
                  </p:cond>
                </p:stCondLst>
                <p:endSync evt="end" delay="0">
                  <p:rtn val="all"/>
                </p:endSync>
                <p:childTnLst>
                  <p:par>
                    <p:cTn id="65" fill="hold">
                      <p:stCondLst>
                        <p:cond delay="0"/>
                      </p:stCondLst>
                      <p:childTnLst>
                        <p:par>
                          <p:cTn id="66" fill="hold">
                            <p:stCondLst>
                              <p:cond delay="0"/>
                            </p:stCondLst>
                            <p:childTnLst>
                              <p:par>
                                <p:cTn id="67" presetID="0" presetClass="path" presetSubtype="0" accel="50000" decel="50000" fill="hold" grpId="1" nodeType="clickEffect">
                                  <p:stCondLst>
                                    <p:cond delay="0"/>
                                  </p:stCondLst>
                                  <p:childTnLst>
                                    <p:animMotion origin="layout" path="M 3.88889E-6 3.7037E-6 L -0.22639 -0.30718 " pathEditMode="relative" rAng="0" ptsTypes="AA">
                                      <p:cBhvr>
                                        <p:cTn id="68" dur="2000" fill="hold"/>
                                        <p:tgtEl>
                                          <p:spTgt spid="13"/>
                                        </p:tgtEl>
                                        <p:attrNameLst>
                                          <p:attrName>ppt_x</p:attrName>
                                          <p:attrName>ppt_y</p:attrName>
                                        </p:attrNameLst>
                                      </p:cBhvr>
                                      <p:rCtr x="-11319" y="-15370"/>
                                    </p:animMotion>
                                  </p:childTnLst>
                                </p:cTn>
                              </p:par>
                            </p:childTnLst>
                          </p:cTn>
                        </p:par>
                      </p:childTnLst>
                    </p:cTn>
                  </p:par>
                </p:childTnLst>
              </p:cTn>
              <p:nextCondLst>
                <p:cond evt="onClick" delay="0">
                  <p:tgtEl>
                    <p:spTgt spid="13"/>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0" presetClass="path" presetSubtype="0" accel="50000" decel="50000" fill="hold" grpId="1" nodeType="clickEffect">
                                  <p:stCondLst>
                                    <p:cond delay="0"/>
                                  </p:stCondLst>
                                  <p:childTnLst>
                                    <p:animMotion origin="layout" path="M -3.61111E-6 3.7037E-6 L -0.45121 -0.30695 " pathEditMode="relative" rAng="0" ptsTypes="AA">
                                      <p:cBhvr>
                                        <p:cTn id="73" dur="2000" fill="hold"/>
                                        <p:tgtEl>
                                          <p:spTgt spid="17"/>
                                        </p:tgtEl>
                                        <p:attrNameLst>
                                          <p:attrName>ppt_x</p:attrName>
                                          <p:attrName>ppt_y</p:attrName>
                                        </p:attrNameLst>
                                      </p:cBhvr>
                                      <p:rCtr x="-22569" y="-15347"/>
                                    </p:animMotion>
                                  </p:childTnLst>
                                </p:cTn>
                              </p:par>
                            </p:childTnLst>
                          </p:cTn>
                        </p:par>
                      </p:childTnLst>
                    </p:cTn>
                  </p:par>
                </p:childTnLst>
              </p:cTn>
              <p:nextCondLst>
                <p:cond evt="onClick" delay="0">
                  <p:tgtEl>
                    <p:spTgt spid="17"/>
                  </p:tgtEl>
                </p:cond>
              </p:nextCondLst>
            </p:seq>
          </p:childTnLst>
        </p:cTn>
      </p:par>
    </p:tnLst>
    <p:bldLst>
      <p:bldP spid="3" grpId="0" animBg="1"/>
      <p:bldP spid="2" grpId="0" animBg="1"/>
      <p:bldP spid="6" grpId="0" animBg="1"/>
      <p:bldP spid="7" grpId="0" animBg="1"/>
      <p:bldP spid="8" grpId="0" animBg="1"/>
      <p:bldP spid="11" grpId="0" animBg="1"/>
      <p:bldP spid="11" grpId="1" animBg="1"/>
      <p:bldP spid="13" grpId="0" animBg="1"/>
      <p:bldP spid="13" grpId="1" animBg="1"/>
      <p:bldP spid="14" grpId="0" animBg="1"/>
      <p:bldP spid="14" grpId="1" animBg="1"/>
      <p:bldP spid="15" grpId="0" animBg="1"/>
      <p:bldP spid="16" grpId="0"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5EF96D09-AB6C-AC4A-BCAC-148951AA6E20}"/>
              </a:ext>
            </a:extLst>
          </p:cNvPr>
          <p:cNvSpPr/>
          <p:nvPr/>
        </p:nvSpPr>
        <p:spPr>
          <a:xfrm>
            <a:off x="-357193" y="241946"/>
            <a:ext cx="7169473" cy="1278244"/>
          </a:xfrm>
          <a:prstGeom prst="roundRect">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tIns="180000" rIns="180000" bIns="180000" rtlCol="0" anchor="ctr"/>
          <a:lstStyle/>
          <a:p>
            <a:r>
              <a:rPr lang="en-US" sz="3200" b="1" dirty="0"/>
              <a:t>Can you guess what food chain this might be?</a:t>
            </a:r>
          </a:p>
        </p:txBody>
      </p:sp>
      <p:sp>
        <p:nvSpPr>
          <p:cNvPr id="2" name="Oval 1">
            <a:extLst>
              <a:ext uri="{FF2B5EF4-FFF2-40B4-BE49-F238E27FC236}">
                <a16:creationId xmlns:a16="http://schemas.microsoft.com/office/drawing/2014/main" id="{C4EEF776-DB0B-1E42-B022-E594624232A3}"/>
              </a:ext>
            </a:extLst>
          </p:cNvPr>
          <p:cNvSpPr/>
          <p:nvPr/>
        </p:nvSpPr>
        <p:spPr>
          <a:xfrm>
            <a:off x="1061557" y="1774952"/>
            <a:ext cx="2165986" cy="2176526"/>
          </a:xfrm>
          <a:prstGeom prst="ellipse">
            <a:avLst/>
          </a:prstGeom>
          <a:blipFill dpi="0" rotWithShape="1">
            <a:blip r:embed="rId2" cstate="screen">
              <a:extLst>
                <a:ext uri="{28A0092B-C50C-407E-A947-70E740481C1C}">
                  <a14:useLocalDpi xmlns:a14="http://schemas.microsoft.com/office/drawing/2010/main"/>
                </a:ext>
              </a:extLst>
            </a:blip>
            <a:srcRect/>
            <a:stretch>
              <a:fillRect l="14761" t="20398"/>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20BFBCC-036C-0A4E-8CB8-E79D1AFBAA45}"/>
              </a:ext>
            </a:extLst>
          </p:cNvPr>
          <p:cNvSpPr/>
          <p:nvPr/>
        </p:nvSpPr>
        <p:spPr>
          <a:xfrm>
            <a:off x="4167542" y="1774952"/>
            <a:ext cx="2165986" cy="2176526"/>
          </a:xfrm>
          <a:prstGeom prst="ellipse">
            <a:avLst/>
          </a:prstGeom>
          <a:blipFill dpi="0" rotWithShape="1">
            <a:blip r:embed="rId3" cstate="screen">
              <a:extLst>
                <a:ext uri="{28A0092B-C50C-407E-A947-70E740481C1C}">
                  <a14:useLocalDpi xmlns:a14="http://schemas.microsoft.com/office/drawing/2010/main"/>
                </a:ext>
              </a:extLst>
            </a:blip>
            <a:srcRect/>
            <a:stretch>
              <a:fillRect l="9045" t="14423" r="7117"/>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22EA479-A0A9-8D48-8063-C62AD3AB8DEC}"/>
              </a:ext>
            </a:extLst>
          </p:cNvPr>
          <p:cNvSpPr/>
          <p:nvPr/>
        </p:nvSpPr>
        <p:spPr>
          <a:xfrm>
            <a:off x="2614550" y="3951478"/>
            <a:ext cx="2165986" cy="2176526"/>
          </a:xfrm>
          <a:prstGeom prst="ellipse">
            <a:avLst/>
          </a:prstGeom>
          <a:blipFill dpi="0" rotWithShape="1">
            <a:blip r:embed="rId4" cstate="screen">
              <a:extLst>
                <a:ext uri="{28A0092B-C50C-407E-A947-70E740481C1C}">
                  <a14:useLocalDpi xmlns:a14="http://schemas.microsoft.com/office/drawing/2010/main"/>
                </a:ext>
              </a:extLst>
            </a:blip>
            <a:srcRect/>
            <a:stretch>
              <a:fillRect l="8043" t="23381" r="4995"/>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426C823-753B-F649-9A28-2F4C01308708}"/>
              </a:ext>
            </a:extLst>
          </p:cNvPr>
          <p:cNvSpPr/>
          <p:nvPr/>
        </p:nvSpPr>
        <p:spPr>
          <a:xfrm>
            <a:off x="5916457" y="3916300"/>
            <a:ext cx="2165986" cy="2176525"/>
          </a:xfrm>
          <a:prstGeom prst="ellipse">
            <a:avLst/>
          </a:prstGeom>
          <a:blipFill dpi="0" rotWithShape="1">
            <a:blip r:embed="rId5" cstate="screen">
              <a:extLst>
                <a:ext uri="{28A0092B-C50C-407E-A947-70E740481C1C}">
                  <a14:useLocalDpi xmlns:a14="http://schemas.microsoft.com/office/drawing/2010/main"/>
                </a:ext>
              </a:extLst>
            </a:blip>
            <a:srcRect/>
            <a:stretch>
              <a:fillRect t="19551"/>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80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500"/>
                            </p:stCondLst>
                            <p:childTnLst>
                              <p:par>
                                <p:cTn id="18" presetID="10" presetClass="entr" presetSubtype="0" fill="hold" grpId="0" nodeType="after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3500"/>
                            </p:stCondLst>
                            <p:childTnLst>
                              <p:par>
                                <p:cTn id="22" presetID="10" presetClass="entr" presetSubtype="0" fill="hold" grpId="0" nodeType="after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extLst>
              <a:ext uri="{FF2B5EF4-FFF2-40B4-BE49-F238E27FC236}">
                <a16:creationId xmlns:a16="http://schemas.microsoft.com/office/drawing/2014/main" id="{C621BA77-BD71-1546-A83B-F7AD72A1257C}"/>
              </a:ext>
            </a:extLst>
          </p:cNvPr>
          <p:cNvSpPr/>
          <p:nvPr/>
        </p:nvSpPr>
        <p:spPr>
          <a:xfrm>
            <a:off x="2328374" y="2632341"/>
            <a:ext cx="357144" cy="336702"/>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C4EEF776-DB0B-1E42-B022-E594624232A3}"/>
              </a:ext>
            </a:extLst>
          </p:cNvPr>
          <p:cNvSpPr/>
          <p:nvPr/>
        </p:nvSpPr>
        <p:spPr>
          <a:xfrm>
            <a:off x="694497" y="2016975"/>
            <a:ext cx="1559844" cy="156743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FFC3DB-E638-0242-AB48-87F541777CDC}"/>
              </a:ext>
            </a:extLst>
          </p:cNvPr>
          <p:cNvSpPr/>
          <p:nvPr/>
        </p:nvSpPr>
        <p:spPr>
          <a:xfrm>
            <a:off x="6889659" y="2016975"/>
            <a:ext cx="1559844" cy="156743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20BFBCC-036C-0A4E-8CB8-E79D1AFBAA45}"/>
              </a:ext>
            </a:extLst>
          </p:cNvPr>
          <p:cNvSpPr/>
          <p:nvPr/>
        </p:nvSpPr>
        <p:spPr>
          <a:xfrm>
            <a:off x="4824605" y="2016975"/>
            <a:ext cx="1559844" cy="156743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22EA479-A0A9-8D48-8063-C62AD3AB8DEC}"/>
              </a:ext>
            </a:extLst>
          </p:cNvPr>
          <p:cNvSpPr/>
          <p:nvPr/>
        </p:nvSpPr>
        <p:spPr>
          <a:xfrm>
            <a:off x="2759551" y="2016975"/>
            <a:ext cx="1559844" cy="156743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C5A026-C87B-BF4D-BBDB-FBCB415F999F}"/>
              </a:ext>
            </a:extLst>
          </p:cNvPr>
          <p:cNvSpPr txBox="1"/>
          <p:nvPr/>
        </p:nvSpPr>
        <p:spPr>
          <a:xfrm>
            <a:off x="929368" y="775970"/>
            <a:ext cx="7494542" cy="923330"/>
          </a:xfrm>
          <a:prstGeom prst="rect">
            <a:avLst/>
          </a:prstGeom>
          <a:noFill/>
        </p:spPr>
        <p:txBody>
          <a:bodyPr wrap="square" rtlCol="0">
            <a:spAutoFit/>
          </a:bodyPr>
          <a:lstStyle/>
          <a:p>
            <a:r>
              <a:rPr lang="en-US" sz="3000" b="1" dirty="0">
                <a:solidFill>
                  <a:srgbClr val="117439"/>
                </a:solidFill>
              </a:rPr>
              <a:t>Yes! Dairy cow food chain. </a:t>
            </a:r>
          </a:p>
          <a:p>
            <a:r>
              <a:rPr lang="en-US" sz="2400" dirty="0"/>
              <a:t>Please click and drag the images to the correct place.  </a:t>
            </a:r>
          </a:p>
        </p:txBody>
      </p:sp>
      <p:sp>
        <p:nvSpPr>
          <p:cNvPr id="15" name="Right Arrow 14">
            <a:extLst>
              <a:ext uri="{FF2B5EF4-FFF2-40B4-BE49-F238E27FC236}">
                <a16:creationId xmlns:a16="http://schemas.microsoft.com/office/drawing/2014/main" id="{F609C93B-5982-3C44-BD83-8FBFA0246517}"/>
              </a:ext>
            </a:extLst>
          </p:cNvPr>
          <p:cNvSpPr/>
          <p:nvPr/>
        </p:nvSpPr>
        <p:spPr>
          <a:xfrm>
            <a:off x="4393428" y="2632341"/>
            <a:ext cx="357144" cy="336702"/>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a:extLst>
              <a:ext uri="{FF2B5EF4-FFF2-40B4-BE49-F238E27FC236}">
                <a16:creationId xmlns:a16="http://schemas.microsoft.com/office/drawing/2014/main" id="{FCB939F2-60A5-D644-8F7D-6A2B91A5D831}"/>
              </a:ext>
            </a:extLst>
          </p:cNvPr>
          <p:cNvSpPr/>
          <p:nvPr/>
        </p:nvSpPr>
        <p:spPr>
          <a:xfrm>
            <a:off x="6458482" y="2630244"/>
            <a:ext cx="357144" cy="336702"/>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w">
            <a:extLst>
              <a:ext uri="{FF2B5EF4-FFF2-40B4-BE49-F238E27FC236}">
                <a16:creationId xmlns:a16="http://schemas.microsoft.com/office/drawing/2014/main" id="{65A35DEB-ECE3-AE4C-8B18-8F5F3AD76280}"/>
              </a:ext>
            </a:extLst>
          </p:cNvPr>
          <p:cNvSpPr/>
          <p:nvPr/>
        </p:nvSpPr>
        <p:spPr>
          <a:xfrm>
            <a:off x="4840855" y="4120320"/>
            <a:ext cx="1562851" cy="1570456"/>
          </a:xfrm>
          <a:prstGeom prst="ellipse">
            <a:avLst/>
          </a:prstGeom>
          <a:blipFill dpi="0" rotWithShape="1">
            <a:blip r:embed="rId2" cstate="screen">
              <a:extLst>
                <a:ext uri="{28A0092B-C50C-407E-A947-70E740481C1C}">
                  <a14:useLocalDpi xmlns:a14="http://schemas.microsoft.com/office/drawing/2010/main"/>
                </a:ext>
              </a:extLst>
            </a:blip>
            <a:srcRect/>
            <a:stretch>
              <a:fillRect l="14761" t="20398"/>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ilk">
            <a:extLst>
              <a:ext uri="{FF2B5EF4-FFF2-40B4-BE49-F238E27FC236}">
                <a16:creationId xmlns:a16="http://schemas.microsoft.com/office/drawing/2014/main" id="{FC54EC4F-3966-7442-88C1-073185AD05B6}"/>
              </a:ext>
            </a:extLst>
          </p:cNvPr>
          <p:cNvSpPr/>
          <p:nvPr/>
        </p:nvSpPr>
        <p:spPr>
          <a:xfrm>
            <a:off x="694497" y="4121831"/>
            <a:ext cx="1559844" cy="1567434"/>
          </a:xfrm>
          <a:prstGeom prst="ellipse">
            <a:avLst/>
          </a:prstGeom>
          <a:blipFill dpi="0" rotWithShape="1">
            <a:blip r:embed="rId3" cstate="screen">
              <a:extLst>
                <a:ext uri="{28A0092B-C50C-407E-A947-70E740481C1C}">
                  <a14:useLocalDpi xmlns:a14="http://schemas.microsoft.com/office/drawing/2010/main"/>
                </a:ext>
              </a:extLst>
            </a:blip>
            <a:srcRect/>
            <a:stretch>
              <a:fillRect l="8043" t="23381" r="4995"/>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rass">
            <a:extLst>
              <a:ext uri="{FF2B5EF4-FFF2-40B4-BE49-F238E27FC236}">
                <a16:creationId xmlns:a16="http://schemas.microsoft.com/office/drawing/2014/main" id="{CEEAEE61-EA93-5B49-9FE9-E0FC3632E699}"/>
              </a:ext>
            </a:extLst>
          </p:cNvPr>
          <p:cNvSpPr/>
          <p:nvPr/>
        </p:nvSpPr>
        <p:spPr>
          <a:xfrm>
            <a:off x="2759551" y="4121831"/>
            <a:ext cx="1559844" cy="1567434"/>
          </a:xfrm>
          <a:prstGeom prst="ellipse">
            <a:avLst/>
          </a:prstGeom>
          <a:blipFill dpi="0" rotWithShape="1">
            <a:blip r:embed="rId4" cstate="screen">
              <a:extLst>
                <a:ext uri="{28A0092B-C50C-407E-A947-70E740481C1C}">
                  <a14:useLocalDpi xmlns:a14="http://schemas.microsoft.com/office/drawing/2010/main"/>
                </a:ext>
              </a:extLst>
            </a:blip>
            <a:srcRect/>
            <a:stretch>
              <a:fillRect t="19551"/>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4014642-F8F6-EC44-B79C-DBBDFD32EEF9}"/>
              </a:ext>
            </a:extLst>
          </p:cNvPr>
          <p:cNvSpPr/>
          <p:nvPr/>
        </p:nvSpPr>
        <p:spPr>
          <a:xfrm>
            <a:off x="6889659" y="4120320"/>
            <a:ext cx="1559844" cy="1567434"/>
          </a:xfrm>
          <a:prstGeom prst="ellipse">
            <a:avLst/>
          </a:prstGeom>
          <a:blipFill dpi="0" rotWithShape="1">
            <a:blip r:embed="rId5" cstate="screen">
              <a:extLst>
                <a:ext uri="{28A0092B-C50C-407E-A947-70E740481C1C}">
                  <a14:useLocalDpi xmlns:a14="http://schemas.microsoft.com/office/drawing/2010/main"/>
                </a:ext>
              </a:extLst>
            </a:blip>
            <a:srcRect/>
            <a:stretch>
              <a:fillRect l="9045" t="14423" r="7117"/>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036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20"/>
                    </p:tgtEl>
                  </p:cond>
                </p:stCondLst>
                <p:endSync evt="end" delay="0">
                  <p:rtn val="all"/>
                </p:endSync>
                <p:childTnLst>
                  <p:par>
                    <p:cTn id="55" fill="hold">
                      <p:stCondLst>
                        <p:cond delay="0"/>
                      </p:stCondLst>
                      <p:childTnLst>
                        <p:par>
                          <p:cTn id="56" fill="hold">
                            <p:stCondLst>
                              <p:cond delay="0"/>
                            </p:stCondLst>
                            <p:childTnLst>
                              <p:par>
                                <p:cTn id="57" presetID="0" presetClass="path" presetSubtype="0" accel="50000" decel="50000" fill="hold" grpId="1" nodeType="clickEffect">
                                  <p:stCondLst>
                                    <p:cond delay="0"/>
                                  </p:stCondLst>
                                  <p:childTnLst>
                                    <p:animMotion origin="layout" path="M -1.11111E-6 2.22222E-6 L 0.45208 -0.30672 " pathEditMode="relative" rAng="0" ptsTypes="AA">
                                      <p:cBhvr>
                                        <p:cTn id="58" dur="2000" fill="hold"/>
                                        <p:tgtEl>
                                          <p:spTgt spid="20"/>
                                        </p:tgtEl>
                                        <p:attrNameLst>
                                          <p:attrName>ppt_x</p:attrName>
                                          <p:attrName>ppt_y</p:attrName>
                                        </p:attrNameLst>
                                      </p:cBhvr>
                                      <p:rCtr x="22604" y="-15347"/>
                                    </p:animMotion>
                                  </p:childTnLst>
                                </p:cTn>
                              </p:par>
                            </p:childTnLst>
                          </p:cTn>
                        </p:par>
                      </p:childTnLst>
                    </p:cTn>
                  </p:par>
                </p:childTnLst>
              </p:cTn>
              <p:nextCondLst>
                <p:cond evt="onClick" delay="0">
                  <p:tgtEl>
                    <p:spTgt spid="20"/>
                  </p:tgtEl>
                </p:cond>
              </p:nextCondLst>
            </p:seq>
            <p:seq concurrent="1" nextAc="seek">
              <p:cTn id="59" restart="whenNotActive" fill="hold" evtFilter="cancelBubble" nodeType="interactiveSeq">
                <p:stCondLst>
                  <p:cond evt="onClick" delay="0">
                    <p:tgtEl>
                      <p:spTgt spid="21"/>
                    </p:tgtEl>
                  </p:cond>
                </p:stCondLst>
                <p:endSync evt="end" delay="0">
                  <p:rtn val="all"/>
                </p:endSync>
                <p:childTnLst>
                  <p:par>
                    <p:cTn id="60" fill="hold">
                      <p:stCondLst>
                        <p:cond delay="0"/>
                      </p:stCondLst>
                      <p:childTnLst>
                        <p:par>
                          <p:cTn id="61" fill="hold">
                            <p:stCondLst>
                              <p:cond delay="0"/>
                            </p:stCondLst>
                            <p:childTnLst>
                              <p:par>
                                <p:cTn id="62" presetID="0" presetClass="path" presetSubtype="0" accel="50000" decel="50000" fill="hold" grpId="1" nodeType="clickEffect">
                                  <p:stCondLst>
                                    <p:cond delay="0"/>
                                  </p:stCondLst>
                                  <p:childTnLst>
                                    <p:animMotion origin="layout" path="M 8.33333E-7 2.22222E-6 L -0.22552 -0.30672 " pathEditMode="relative" rAng="0" ptsTypes="AA">
                                      <p:cBhvr>
                                        <p:cTn id="63" dur="2000" fill="hold"/>
                                        <p:tgtEl>
                                          <p:spTgt spid="21"/>
                                        </p:tgtEl>
                                        <p:attrNameLst>
                                          <p:attrName>ppt_x</p:attrName>
                                          <p:attrName>ppt_y</p:attrName>
                                        </p:attrNameLst>
                                      </p:cBhvr>
                                      <p:rCtr x="-11285" y="-15347"/>
                                    </p:animMotion>
                                  </p:childTnLst>
                                </p:cTn>
                              </p:par>
                            </p:childTnLst>
                          </p:cTn>
                        </p:par>
                      </p:childTnLst>
                    </p:cTn>
                  </p:par>
                </p:childTnLst>
              </p:cTn>
              <p:nextCondLst>
                <p:cond evt="onClick" delay="0">
                  <p:tgtEl>
                    <p:spTgt spid="21"/>
                  </p:tgtEl>
                </p:cond>
              </p:nextCondLst>
            </p:seq>
            <p:seq concurrent="1" nextAc="seek">
              <p:cTn id="64" restart="whenNotActive" fill="hold" evtFilter="cancelBubble" nodeType="interactiveSeq">
                <p:stCondLst>
                  <p:cond evt="onClick" delay="0">
                    <p:tgtEl>
                      <p:spTgt spid="18"/>
                    </p:tgtEl>
                  </p:cond>
                </p:stCondLst>
                <p:endSync evt="end" delay="0">
                  <p:rtn val="all"/>
                </p:endSync>
                <p:childTnLst>
                  <p:par>
                    <p:cTn id="65" fill="hold">
                      <p:stCondLst>
                        <p:cond delay="0"/>
                      </p:stCondLst>
                      <p:childTnLst>
                        <p:par>
                          <p:cTn id="66" fill="hold">
                            <p:stCondLst>
                              <p:cond delay="0"/>
                            </p:stCondLst>
                            <p:childTnLst>
                              <p:par>
                                <p:cTn id="67" presetID="0" presetClass="path" presetSubtype="0" accel="50000" decel="50000" fill="hold" grpId="1" nodeType="clickEffect">
                                  <p:stCondLst>
                                    <p:cond delay="0"/>
                                  </p:stCondLst>
                                  <p:childTnLst>
                                    <p:animMotion origin="layout" path="M 3.05556E-6 2.22222E-6 L -0.22761 -0.30741 " pathEditMode="relative" rAng="0" ptsTypes="AA">
                                      <p:cBhvr>
                                        <p:cTn id="68" dur="2000" fill="hold"/>
                                        <p:tgtEl>
                                          <p:spTgt spid="18"/>
                                        </p:tgtEl>
                                        <p:attrNameLst>
                                          <p:attrName>ppt_x</p:attrName>
                                          <p:attrName>ppt_y</p:attrName>
                                        </p:attrNameLst>
                                      </p:cBhvr>
                                      <p:rCtr x="-11389" y="-15370"/>
                                    </p:animMotion>
                                  </p:childTnLst>
                                </p:cTn>
                              </p:par>
                            </p:childTnLst>
                          </p:cTn>
                        </p:par>
                      </p:childTnLst>
                    </p:cTn>
                  </p:par>
                </p:childTnLst>
              </p:cTn>
              <p:nextCondLst>
                <p:cond evt="onClick" delay="0">
                  <p:tgtEl>
                    <p:spTgt spid="18"/>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0" presetClass="path" presetSubtype="0" accel="50000" decel="50000" fill="hold" grpId="1" nodeType="clickEffect">
                                  <p:stCondLst>
                                    <p:cond delay="0"/>
                                  </p:stCondLst>
                                  <p:childTnLst>
                                    <p:animMotion origin="layout" path="M 4.72222E-6 0.01898 L 4.72222E-6 -0.30695 " pathEditMode="relative" rAng="0" ptsTypes="AA">
                                      <p:cBhvr>
                                        <p:cTn id="73" dur="2000" fill="hold"/>
                                        <p:tgtEl>
                                          <p:spTgt spid="22"/>
                                        </p:tgtEl>
                                        <p:attrNameLst>
                                          <p:attrName>ppt_x</p:attrName>
                                          <p:attrName>ppt_y</p:attrName>
                                        </p:attrNameLst>
                                      </p:cBhvr>
                                      <p:rCtr x="0" y="-16296"/>
                                    </p:animMotion>
                                  </p:childTnLst>
                                </p:cTn>
                              </p:par>
                            </p:childTnLst>
                          </p:cTn>
                        </p:par>
                      </p:childTnLst>
                    </p:cTn>
                  </p:par>
                </p:childTnLst>
              </p:cTn>
              <p:nextCondLst>
                <p:cond evt="onClick" delay="0">
                  <p:tgtEl>
                    <p:spTgt spid="22"/>
                  </p:tgtEl>
                </p:cond>
              </p:nextCondLst>
            </p:seq>
          </p:childTnLst>
        </p:cTn>
      </p:par>
    </p:tnLst>
    <p:bldLst>
      <p:bldP spid="3" grpId="0" animBg="1"/>
      <p:bldP spid="2" grpId="0" animBg="1"/>
      <p:bldP spid="6" grpId="0" animBg="1"/>
      <p:bldP spid="7" grpId="0" animBg="1"/>
      <p:bldP spid="8" grpId="0" animBg="1"/>
      <p:bldP spid="15" grpId="0" animBg="1"/>
      <p:bldP spid="16" grpId="0" animBg="1"/>
      <p:bldP spid="18" grpId="0" animBg="1"/>
      <p:bldP spid="18" grpId="1" animBg="1"/>
      <p:bldP spid="20" grpId="0" animBg="1"/>
      <p:bldP spid="20" grpId="1" animBg="1"/>
      <p:bldP spid="21" grpId="0" animBg="1"/>
      <p:bldP spid="21" grpId="1" animBg="1"/>
      <p:bldP spid="22" grpId="0" animBg="1"/>
      <p:bldP spid="2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5EF96D09-AB6C-AC4A-BCAC-148951AA6E20}"/>
              </a:ext>
            </a:extLst>
          </p:cNvPr>
          <p:cNvSpPr/>
          <p:nvPr/>
        </p:nvSpPr>
        <p:spPr>
          <a:xfrm>
            <a:off x="-357193" y="241946"/>
            <a:ext cx="7169473" cy="1278244"/>
          </a:xfrm>
          <a:prstGeom prst="roundRect">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tIns="180000" rIns="180000" bIns="180000" rtlCol="0" anchor="ctr"/>
          <a:lstStyle/>
          <a:p>
            <a:r>
              <a:rPr lang="en-US" sz="3200" b="1" dirty="0"/>
              <a:t>Can you guess what food chain this might be?</a:t>
            </a:r>
          </a:p>
        </p:txBody>
      </p:sp>
      <p:sp>
        <p:nvSpPr>
          <p:cNvPr id="7" name="Oval 6">
            <a:extLst>
              <a:ext uri="{FF2B5EF4-FFF2-40B4-BE49-F238E27FC236}">
                <a16:creationId xmlns:a16="http://schemas.microsoft.com/office/drawing/2014/main" id="{820BFBCC-036C-0A4E-8CB8-E79D1AFBAA45}"/>
              </a:ext>
            </a:extLst>
          </p:cNvPr>
          <p:cNvSpPr/>
          <p:nvPr/>
        </p:nvSpPr>
        <p:spPr>
          <a:xfrm>
            <a:off x="4167542" y="1774952"/>
            <a:ext cx="2165986" cy="2176526"/>
          </a:xfrm>
          <a:prstGeom prst="ellipse">
            <a:avLst/>
          </a:prstGeom>
          <a:blipFill dpi="0" rotWithShape="1">
            <a:blip r:embed="rId2" cstate="screen">
              <a:extLst>
                <a:ext uri="{28A0092B-C50C-407E-A947-70E740481C1C}">
                  <a14:useLocalDpi xmlns:a14="http://schemas.microsoft.com/office/drawing/2010/main"/>
                </a:ext>
              </a:extLst>
            </a:blip>
            <a:srcRect/>
            <a:stretch>
              <a:fillRect l="9561" t="341" b="12045"/>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426C823-753B-F649-9A28-2F4C01308708}"/>
              </a:ext>
            </a:extLst>
          </p:cNvPr>
          <p:cNvSpPr/>
          <p:nvPr/>
        </p:nvSpPr>
        <p:spPr>
          <a:xfrm>
            <a:off x="5916457" y="3916300"/>
            <a:ext cx="2165986" cy="2176525"/>
          </a:xfrm>
          <a:prstGeom prst="ellipse">
            <a:avLst/>
          </a:prstGeom>
          <a:blipFill dpi="0" rotWithShape="1">
            <a:blip r:embed="rId3" cstate="screen">
              <a:extLst>
                <a:ext uri="{28A0092B-C50C-407E-A947-70E740481C1C}">
                  <a14:useLocalDpi xmlns:a14="http://schemas.microsoft.com/office/drawing/2010/main"/>
                </a:ext>
              </a:extLst>
            </a:blip>
            <a:srcRect/>
            <a:stretch>
              <a:fillRect l="9021" t="25608"/>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3E1BCF7-8897-694F-AB36-5D43C55BC450}"/>
              </a:ext>
            </a:extLst>
          </p:cNvPr>
          <p:cNvSpPr/>
          <p:nvPr/>
        </p:nvSpPr>
        <p:spPr>
          <a:xfrm>
            <a:off x="2614550" y="3951479"/>
            <a:ext cx="2165986" cy="2176525"/>
          </a:xfrm>
          <a:prstGeom prst="ellipse">
            <a:avLst/>
          </a:prstGeom>
          <a:blipFill dpi="0" rotWithShape="1">
            <a:blip r:embed="rId4" cstate="screen">
              <a:extLst>
                <a:ext uri="{28A0092B-C50C-407E-A947-70E740481C1C}">
                  <a14:useLocalDpi xmlns:a14="http://schemas.microsoft.com/office/drawing/2010/main"/>
                </a:ext>
              </a:extLst>
            </a:blip>
            <a:srcRect/>
            <a:stretch>
              <a:fillRect t="19551"/>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E3AB1B5-7B5B-364F-8C4F-B03204C98EEE}"/>
              </a:ext>
            </a:extLst>
          </p:cNvPr>
          <p:cNvSpPr/>
          <p:nvPr/>
        </p:nvSpPr>
        <p:spPr>
          <a:xfrm>
            <a:off x="1061557" y="1774952"/>
            <a:ext cx="2165986" cy="2176526"/>
          </a:xfrm>
          <a:prstGeom prst="ellipse">
            <a:avLst/>
          </a:prstGeom>
          <a:blipFill dpi="0" rotWithShape="1">
            <a:blip r:embed="rId5" cstate="screen">
              <a:extLst>
                <a:ext uri="{28A0092B-C50C-407E-A947-70E740481C1C}">
                  <a14:useLocalDpi xmlns:a14="http://schemas.microsoft.com/office/drawing/2010/main"/>
                </a:ext>
              </a:extLst>
            </a:blip>
            <a:srcRect/>
            <a:stretch>
              <a:fillRect l="6953" t="11705" r="4510"/>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87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500"/>
                            </p:stCondLst>
                            <p:childTnLst>
                              <p:par>
                                <p:cTn id="18" presetID="10" presetClass="entr" presetSubtype="0" fill="hold" grpId="0"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500"/>
                            </p:stCondLst>
                            <p:childTnLst>
                              <p:par>
                                <p:cTn id="22" presetID="10" presetClass="entr" presetSubtype="0" fill="hold" grpId="0" nodeType="after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10"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extLst>
              <a:ext uri="{FF2B5EF4-FFF2-40B4-BE49-F238E27FC236}">
                <a16:creationId xmlns:a16="http://schemas.microsoft.com/office/drawing/2014/main" id="{C621BA77-BD71-1546-A83B-F7AD72A1257C}"/>
              </a:ext>
            </a:extLst>
          </p:cNvPr>
          <p:cNvSpPr/>
          <p:nvPr/>
        </p:nvSpPr>
        <p:spPr>
          <a:xfrm>
            <a:off x="2328374" y="2632341"/>
            <a:ext cx="357144" cy="336702"/>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C4EEF776-DB0B-1E42-B022-E594624232A3}"/>
              </a:ext>
            </a:extLst>
          </p:cNvPr>
          <p:cNvSpPr/>
          <p:nvPr/>
        </p:nvSpPr>
        <p:spPr>
          <a:xfrm>
            <a:off x="694497" y="2016975"/>
            <a:ext cx="1559844" cy="156743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FFC3DB-E638-0242-AB48-87F541777CDC}"/>
              </a:ext>
            </a:extLst>
          </p:cNvPr>
          <p:cNvSpPr/>
          <p:nvPr/>
        </p:nvSpPr>
        <p:spPr>
          <a:xfrm>
            <a:off x="6889659" y="2016975"/>
            <a:ext cx="1559844" cy="156743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20BFBCC-036C-0A4E-8CB8-E79D1AFBAA45}"/>
              </a:ext>
            </a:extLst>
          </p:cNvPr>
          <p:cNvSpPr/>
          <p:nvPr/>
        </p:nvSpPr>
        <p:spPr>
          <a:xfrm>
            <a:off x="4824605" y="2016975"/>
            <a:ext cx="1559844" cy="156743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22EA479-A0A9-8D48-8063-C62AD3AB8DEC}"/>
              </a:ext>
            </a:extLst>
          </p:cNvPr>
          <p:cNvSpPr/>
          <p:nvPr/>
        </p:nvSpPr>
        <p:spPr>
          <a:xfrm>
            <a:off x="2759551" y="2016975"/>
            <a:ext cx="1559844" cy="1567434"/>
          </a:xfrm>
          <a:prstGeom prst="ellipse">
            <a:avLst/>
          </a:prstGeom>
          <a:no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C5A026-C87B-BF4D-BBDB-FBCB415F999F}"/>
              </a:ext>
            </a:extLst>
          </p:cNvPr>
          <p:cNvSpPr txBox="1"/>
          <p:nvPr/>
        </p:nvSpPr>
        <p:spPr>
          <a:xfrm>
            <a:off x="929368" y="775970"/>
            <a:ext cx="7494542" cy="923330"/>
          </a:xfrm>
          <a:prstGeom prst="rect">
            <a:avLst/>
          </a:prstGeom>
          <a:noFill/>
        </p:spPr>
        <p:txBody>
          <a:bodyPr wrap="square" rtlCol="0">
            <a:spAutoFit/>
          </a:bodyPr>
          <a:lstStyle/>
          <a:p>
            <a:r>
              <a:rPr lang="en-US" sz="3000" b="1" dirty="0">
                <a:solidFill>
                  <a:srgbClr val="117439"/>
                </a:solidFill>
              </a:rPr>
              <a:t>Yes! Lamb food chain. </a:t>
            </a:r>
          </a:p>
          <a:p>
            <a:r>
              <a:rPr lang="en-US" sz="2400" dirty="0"/>
              <a:t>Please click and drag the images to the correct place.  </a:t>
            </a:r>
          </a:p>
        </p:txBody>
      </p:sp>
      <p:sp>
        <p:nvSpPr>
          <p:cNvPr id="15" name="Right Arrow 14">
            <a:extLst>
              <a:ext uri="{FF2B5EF4-FFF2-40B4-BE49-F238E27FC236}">
                <a16:creationId xmlns:a16="http://schemas.microsoft.com/office/drawing/2014/main" id="{F609C93B-5982-3C44-BD83-8FBFA0246517}"/>
              </a:ext>
            </a:extLst>
          </p:cNvPr>
          <p:cNvSpPr/>
          <p:nvPr/>
        </p:nvSpPr>
        <p:spPr>
          <a:xfrm>
            <a:off x="4393428" y="2632341"/>
            <a:ext cx="357144" cy="336702"/>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a:extLst>
              <a:ext uri="{FF2B5EF4-FFF2-40B4-BE49-F238E27FC236}">
                <a16:creationId xmlns:a16="http://schemas.microsoft.com/office/drawing/2014/main" id="{FCB939F2-60A5-D644-8F7D-6A2B91A5D831}"/>
              </a:ext>
            </a:extLst>
          </p:cNvPr>
          <p:cNvSpPr/>
          <p:nvPr/>
        </p:nvSpPr>
        <p:spPr>
          <a:xfrm>
            <a:off x="6458482" y="2630244"/>
            <a:ext cx="357144" cy="336702"/>
          </a:xfrm>
          <a:prstGeom prst="rightArrow">
            <a:avLst/>
          </a:prstGeom>
          <a:solidFill>
            <a:srgbClr val="117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amb chop">
            <a:extLst>
              <a:ext uri="{FF2B5EF4-FFF2-40B4-BE49-F238E27FC236}">
                <a16:creationId xmlns:a16="http://schemas.microsoft.com/office/drawing/2014/main" id="{0E813983-2D59-6C42-85D7-26EC46A5155C}"/>
              </a:ext>
            </a:extLst>
          </p:cNvPr>
          <p:cNvSpPr/>
          <p:nvPr/>
        </p:nvSpPr>
        <p:spPr>
          <a:xfrm>
            <a:off x="2759551" y="4128284"/>
            <a:ext cx="1559844" cy="1567434"/>
          </a:xfrm>
          <a:prstGeom prst="ellipse">
            <a:avLst/>
          </a:prstGeom>
          <a:blipFill dpi="0" rotWithShape="1">
            <a:blip r:embed="rId2" cstate="screen">
              <a:extLst>
                <a:ext uri="{28A0092B-C50C-407E-A947-70E740481C1C}">
                  <a14:useLocalDpi xmlns:a14="http://schemas.microsoft.com/office/drawing/2010/main"/>
                </a:ext>
              </a:extLst>
            </a:blip>
            <a:srcRect/>
            <a:stretch>
              <a:fillRect l="9561" t="341" b="12045"/>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amb">
            <a:extLst>
              <a:ext uri="{FF2B5EF4-FFF2-40B4-BE49-F238E27FC236}">
                <a16:creationId xmlns:a16="http://schemas.microsoft.com/office/drawing/2014/main" id="{5A98E89A-BFF9-CE45-9A72-63A451BB61B5}"/>
              </a:ext>
            </a:extLst>
          </p:cNvPr>
          <p:cNvSpPr/>
          <p:nvPr/>
        </p:nvSpPr>
        <p:spPr>
          <a:xfrm>
            <a:off x="6886652" y="4121921"/>
            <a:ext cx="1559844" cy="1567434"/>
          </a:xfrm>
          <a:prstGeom prst="ellipse">
            <a:avLst/>
          </a:prstGeom>
          <a:blipFill dpi="0" rotWithShape="1">
            <a:blip r:embed="rId3" cstate="screen">
              <a:extLst>
                <a:ext uri="{28A0092B-C50C-407E-A947-70E740481C1C}">
                  <a14:useLocalDpi xmlns:a14="http://schemas.microsoft.com/office/drawing/2010/main"/>
                </a:ext>
              </a:extLst>
            </a:blip>
            <a:srcRect/>
            <a:stretch>
              <a:fillRect l="9021" t="25608"/>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rass">
            <a:extLst>
              <a:ext uri="{FF2B5EF4-FFF2-40B4-BE49-F238E27FC236}">
                <a16:creationId xmlns:a16="http://schemas.microsoft.com/office/drawing/2014/main" id="{E1F46C0A-1A35-A44F-B284-F3E8C11265E1}"/>
              </a:ext>
            </a:extLst>
          </p:cNvPr>
          <p:cNvSpPr/>
          <p:nvPr/>
        </p:nvSpPr>
        <p:spPr>
          <a:xfrm>
            <a:off x="694497" y="4128284"/>
            <a:ext cx="1559844" cy="1567434"/>
          </a:xfrm>
          <a:prstGeom prst="ellipse">
            <a:avLst/>
          </a:prstGeom>
          <a:blipFill dpi="0" rotWithShape="1">
            <a:blip r:embed="rId4" cstate="screen">
              <a:extLst>
                <a:ext uri="{28A0092B-C50C-407E-A947-70E740481C1C}">
                  <a14:useLocalDpi xmlns:a14="http://schemas.microsoft.com/office/drawing/2010/main"/>
                </a:ext>
              </a:extLst>
            </a:blip>
            <a:srcRect/>
            <a:stretch>
              <a:fillRect t="19551"/>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uman">
            <a:extLst>
              <a:ext uri="{FF2B5EF4-FFF2-40B4-BE49-F238E27FC236}">
                <a16:creationId xmlns:a16="http://schemas.microsoft.com/office/drawing/2014/main" id="{85A1CA32-DACA-8644-8084-11075A6E32EC}"/>
              </a:ext>
            </a:extLst>
          </p:cNvPr>
          <p:cNvSpPr/>
          <p:nvPr/>
        </p:nvSpPr>
        <p:spPr>
          <a:xfrm>
            <a:off x="4821598" y="4128284"/>
            <a:ext cx="1559844" cy="1567434"/>
          </a:xfrm>
          <a:prstGeom prst="ellipse">
            <a:avLst/>
          </a:prstGeom>
          <a:blipFill dpi="0" rotWithShape="1">
            <a:blip r:embed="rId5" cstate="screen">
              <a:extLst>
                <a:ext uri="{28A0092B-C50C-407E-A947-70E740481C1C}">
                  <a14:useLocalDpi xmlns:a14="http://schemas.microsoft.com/office/drawing/2010/main"/>
                </a:ext>
              </a:extLst>
            </a:blip>
            <a:srcRect/>
            <a:stretch>
              <a:fillRect l="6953" t="11705" r="4510"/>
            </a:stretch>
          </a:blipFill>
          <a:ln w="28575">
            <a:solidFill>
              <a:srgbClr val="117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5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24"/>
                    </p:tgtEl>
                  </p:cond>
                </p:stCondLst>
                <p:endSync evt="end" delay="0">
                  <p:rtn val="all"/>
                </p:endSync>
                <p:childTnLst>
                  <p:par>
                    <p:cTn id="55" fill="hold">
                      <p:stCondLst>
                        <p:cond delay="0"/>
                      </p:stCondLst>
                      <p:childTnLst>
                        <p:par>
                          <p:cTn id="56" fill="hold">
                            <p:stCondLst>
                              <p:cond delay="0"/>
                            </p:stCondLst>
                            <p:childTnLst>
                              <p:par>
                                <p:cTn id="57" presetID="0" presetClass="path" presetSubtype="0" accel="50000" decel="50000" fill="hold" grpId="1" nodeType="clickEffect">
                                  <p:stCondLst>
                                    <p:cond delay="0"/>
                                  </p:stCondLst>
                                  <p:childTnLst>
                                    <p:animMotion origin="layout" path="M -1.11111E-6 -3.7037E-6 L -0.00017 -0.3081 " pathEditMode="relative" rAng="0" ptsTypes="AA">
                                      <p:cBhvr>
                                        <p:cTn id="58" dur="2000" fill="hold"/>
                                        <p:tgtEl>
                                          <p:spTgt spid="24"/>
                                        </p:tgtEl>
                                        <p:attrNameLst>
                                          <p:attrName>ppt_x</p:attrName>
                                          <p:attrName>ppt_y</p:attrName>
                                        </p:attrNameLst>
                                      </p:cBhvr>
                                      <p:rCtr x="-17" y="-15417"/>
                                    </p:animMotion>
                                  </p:childTnLst>
                                </p:cTn>
                              </p:par>
                            </p:childTnLst>
                          </p:cTn>
                        </p:par>
                      </p:childTnLst>
                    </p:cTn>
                  </p:par>
                </p:childTnLst>
              </p:cTn>
              <p:nextCondLst>
                <p:cond evt="onClick" delay="0">
                  <p:tgtEl>
                    <p:spTgt spid="24"/>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0" presetClass="path" presetSubtype="0" accel="50000" decel="50000" fill="hold" grpId="1" nodeType="clickEffect">
                                  <p:stCondLst>
                                    <p:cond delay="0"/>
                                  </p:stCondLst>
                                  <p:childTnLst>
                                    <p:animMotion origin="layout" path="M 8.33333E-7 -3.7037E-6 L 0.22621 -0.30764 " pathEditMode="relative" rAng="0" ptsTypes="AA">
                                      <p:cBhvr>
                                        <p:cTn id="63" dur="2000" fill="hold"/>
                                        <p:tgtEl>
                                          <p:spTgt spid="19"/>
                                        </p:tgtEl>
                                        <p:attrNameLst>
                                          <p:attrName>ppt_x</p:attrName>
                                          <p:attrName>ppt_y</p:attrName>
                                        </p:attrNameLst>
                                      </p:cBhvr>
                                      <p:rCtr x="11302" y="-15394"/>
                                    </p:animMotion>
                                  </p:childTnLst>
                                </p:cTn>
                              </p:par>
                            </p:childTnLst>
                          </p:cTn>
                        </p:par>
                      </p:childTnLst>
                    </p:cTn>
                  </p:par>
                </p:childTnLst>
              </p:cTn>
              <p:nextCondLst>
                <p:cond evt="onClick" delay="0">
                  <p:tgtEl>
                    <p:spTgt spid="19"/>
                  </p:tgtEl>
                </p:cond>
              </p:nextCondLst>
            </p:seq>
            <p:seq concurrent="1" nextAc="seek">
              <p:cTn id="64" restart="whenNotActive" fill="hold" evtFilter="cancelBubble" nodeType="interactiveSeq">
                <p:stCondLst>
                  <p:cond evt="onClick" delay="0">
                    <p:tgtEl>
                      <p:spTgt spid="25"/>
                    </p:tgtEl>
                  </p:cond>
                </p:stCondLst>
                <p:endSync evt="end" delay="0">
                  <p:rtn val="all"/>
                </p:endSync>
                <p:childTnLst>
                  <p:par>
                    <p:cTn id="65" fill="hold">
                      <p:stCondLst>
                        <p:cond delay="0"/>
                      </p:stCondLst>
                      <p:childTnLst>
                        <p:par>
                          <p:cTn id="66" fill="hold">
                            <p:stCondLst>
                              <p:cond delay="0"/>
                            </p:stCondLst>
                            <p:childTnLst>
                              <p:par>
                                <p:cTn id="67" presetID="0" presetClass="path" presetSubtype="0" accel="50000" decel="50000" fill="hold" grpId="1" nodeType="clickEffect">
                                  <p:stCondLst>
                                    <p:cond delay="0"/>
                                  </p:stCondLst>
                                  <p:childTnLst>
                                    <p:animMotion origin="layout" path="M 0 -3.7037E-6 L 0.22552 -0.3074 " pathEditMode="relative" rAng="0" ptsTypes="AA">
                                      <p:cBhvr>
                                        <p:cTn id="68" dur="2000" fill="hold"/>
                                        <p:tgtEl>
                                          <p:spTgt spid="25"/>
                                        </p:tgtEl>
                                        <p:attrNameLst>
                                          <p:attrName>ppt_x</p:attrName>
                                          <p:attrName>ppt_y</p:attrName>
                                        </p:attrNameLst>
                                      </p:cBhvr>
                                      <p:rCtr x="11267" y="-15370"/>
                                    </p:animMotion>
                                  </p:childTnLst>
                                </p:cTn>
                              </p:par>
                            </p:childTnLst>
                          </p:cTn>
                        </p:par>
                      </p:childTnLst>
                    </p:cTn>
                  </p:par>
                </p:childTnLst>
              </p:cTn>
              <p:nextCondLst>
                <p:cond evt="onClick" delay="0">
                  <p:tgtEl>
                    <p:spTgt spid="25"/>
                  </p:tgtEl>
                </p:cond>
              </p:nextCondLst>
            </p:seq>
            <p:seq concurrent="1" nextAc="seek">
              <p:cTn id="69" restart="whenNotActive" fill="hold" evtFilter="cancelBubble" nodeType="interactiveSeq">
                <p:stCondLst>
                  <p:cond evt="onClick" delay="0">
                    <p:tgtEl>
                      <p:spTgt spid="23"/>
                    </p:tgtEl>
                  </p:cond>
                </p:stCondLst>
                <p:endSync evt="end" delay="0">
                  <p:rtn val="all"/>
                </p:endSync>
                <p:childTnLst>
                  <p:par>
                    <p:cTn id="70" fill="hold">
                      <p:stCondLst>
                        <p:cond delay="0"/>
                      </p:stCondLst>
                      <p:childTnLst>
                        <p:par>
                          <p:cTn id="71" fill="hold">
                            <p:stCondLst>
                              <p:cond delay="0"/>
                            </p:stCondLst>
                            <p:childTnLst>
                              <p:par>
                                <p:cTn id="72" presetID="0" presetClass="path" presetSubtype="0" accel="50000" decel="50000" fill="hold" grpId="1" nodeType="clickEffect">
                                  <p:stCondLst>
                                    <p:cond delay="0"/>
                                  </p:stCondLst>
                                  <p:childTnLst>
                                    <p:animMotion origin="layout" path="M 1.94444E-6 2.22222E-6 L -0.45156 -0.30648 " pathEditMode="relative" rAng="0" ptsTypes="AA">
                                      <p:cBhvr>
                                        <p:cTn id="73" dur="2000" fill="hold"/>
                                        <p:tgtEl>
                                          <p:spTgt spid="23"/>
                                        </p:tgtEl>
                                        <p:attrNameLst>
                                          <p:attrName>ppt_x</p:attrName>
                                          <p:attrName>ppt_y</p:attrName>
                                        </p:attrNameLst>
                                      </p:cBhvr>
                                      <p:rCtr x="-22587" y="-15324"/>
                                    </p:animMotion>
                                  </p:childTnLst>
                                </p:cTn>
                              </p:par>
                            </p:childTnLst>
                          </p:cTn>
                        </p:par>
                      </p:childTnLst>
                    </p:cTn>
                  </p:par>
                </p:childTnLst>
              </p:cTn>
              <p:nextCondLst>
                <p:cond evt="onClick" delay="0">
                  <p:tgtEl>
                    <p:spTgt spid="23"/>
                  </p:tgtEl>
                </p:cond>
              </p:nextCondLst>
            </p:seq>
          </p:childTnLst>
        </p:cTn>
      </p:par>
    </p:tnLst>
    <p:bldLst>
      <p:bldP spid="3" grpId="0" animBg="1"/>
      <p:bldP spid="2" grpId="0" animBg="1"/>
      <p:bldP spid="6" grpId="0" animBg="1"/>
      <p:bldP spid="7" grpId="0" animBg="1"/>
      <p:bldP spid="8" grpId="0" animBg="1"/>
      <p:bldP spid="15" grpId="0" animBg="1"/>
      <p:bldP spid="16" grpId="0" animBg="1"/>
      <p:bldP spid="19" grpId="0" animBg="1"/>
      <p:bldP spid="19" grpId="1" animBg="1"/>
      <p:bldP spid="23" grpId="0" animBg="1"/>
      <p:bldP spid="23" grpId="1" animBg="1"/>
      <p:bldP spid="24" grpId="0" animBg="1"/>
      <p:bldP spid="24" grpId="1" animBg="1"/>
      <p:bldP spid="25" grpId="0" animBg="1"/>
      <p:bldP spid="25" grpId="1"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TotalTime>
  <Words>185</Words>
  <Application>Microsoft Macintosh PowerPoint</Application>
  <PresentationFormat>On-screen Show (4:3)</PresentationFormat>
  <Paragraphs>19</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Twinkl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Twinkl Twinkl</cp:lastModifiedBy>
  <cp:revision>3</cp:revision>
  <dcterms:created xsi:type="dcterms:W3CDTF">2021-10-18T14:45:18Z</dcterms:created>
  <dcterms:modified xsi:type="dcterms:W3CDTF">2021-10-19T10:04:50Z</dcterms:modified>
</cp:coreProperties>
</file>