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TR" panose="020B0604020202020204" charset="0"/>
      <p:regular r:id="rId27"/>
    </p:embeddedFont>
    <p:embeddedFont>
      <p:font typeface="Twinkl" pitchFamily="2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mtGt9hJXn8hXIA7kVRjZyvyXK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AB4937-5F48-4663-B0BF-0441179B7A50}">
  <a:tblStyle styleId="{42AB4937-5F48-4663-B0BF-0441179B7A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76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2767" y="6196125"/>
            <a:ext cx="576495" cy="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 dirty="0">
                <a:solidFill>
                  <a:schemeClr val="lt1"/>
                </a:solidFill>
                <a:latin typeface="Twinkl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itchFamily="2" charset="0"/>
            </a:endParaRPr>
          </a:p>
        </p:txBody>
      </p:sp>
      <p:sp>
        <p:nvSpPr>
          <p:cNvPr id="16" name="Google Shape;16;p23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Twinkl" pitchFamily="2" charset="0"/>
                <a:ea typeface="Twinkl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2767" y="6196125"/>
            <a:ext cx="576495" cy="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chemeClr val="lt1"/>
                </a:solidFill>
                <a:latin typeface="Twinkl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itchFamily="2" charset="0"/>
            </a:endParaRPr>
          </a:p>
        </p:txBody>
      </p:sp>
      <p:pic>
        <p:nvPicPr>
          <p:cNvPr id="21" name="Google Shape;2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1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itchFamily="2" charset="0"/>
          <a:ea typeface="Twinkl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itchFamily="2" charset="0"/>
          <a:ea typeface="Twinkl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Animals</a:t>
            </a:r>
            <a:endParaRPr dirty="0"/>
          </a:p>
        </p:txBody>
      </p:sp>
      <p:sp>
        <p:nvSpPr>
          <p:cNvPr id="101" name="Google Shape;101;p10"/>
          <p:cNvSpPr/>
          <p:nvPr/>
        </p:nvSpPr>
        <p:spPr>
          <a:xfrm>
            <a:off x="755650" y="1513946"/>
            <a:ext cx="7632700" cy="299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is home to many animals including: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Bengal tiger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Indian elephant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Asiatic lion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Indian rhinoceros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Indian leopard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sloth bear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wild water buffalo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red panda</a:t>
            </a:r>
            <a:endParaRPr dirty="0">
              <a:latin typeface="Twinkl" pitchFamily="2" charset="0"/>
            </a:endParaRPr>
          </a:p>
        </p:txBody>
      </p:sp>
      <p:pic>
        <p:nvPicPr>
          <p:cNvPr id="102" name="Google Shape;102;p10"/>
          <p:cNvPicPr preferRelativeResize="0"/>
          <p:nvPr/>
        </p:nvPicPr>
        <p:blipFill rotWithShape="1">
          <a:blip r:embed="rId3">
            <a:alphaModFix/>
          </a:blip>
          <a:srcRect b="11634"/>
          <a:stretch/>
        </p:blipFill>
        <p:spPr>
          <a:xfrm>
            <a:off x="3310155" y="1124124"/>
            <a:ext cx="5503550" cy="57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1"/>
          <p:cNvGrpSpPr/>
          <p:nvPr/>
        </p:nvGrpSpPr>
        <p:grpSpPr>
          <a:xfrm>
            <a:off x="5016843" y="1135509"/>
            <a:ext cx="4335754" cy="5722492"/>
            <a:chOff x="5016843" y="1135509"/>
            <a:chExt cx="4335754" cy="5722492"/>
          </a:xfrm>
        </p:grpSpPr>
        <p:pic>
          <p:nvPicPr>
            <p:cNvPr id="108" name="Google Shape;108;p11"/>
            <p:cNvPicPr preferRelativeResize="0"/>
            <p:nvPr/>
          </p:nvPicPr>
          <p:blipFill rotWithShape="1">
            <a:blip r:embed="rId3">
              <a:alphaModFix/>
            </a:blip>
            <a:srcRect r="15554" b="10147"/>
            <a:stretch/>
          </p:blipFill>
          <p:spPr>
            <a:xfrm>
              <a:off x="5016843" y="1135509"/>
              <a:ext cx="4127157" cy="5722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1"/>
            <p:cNvSpPr txBox="1"/>
            <p:nvPr/>
          </p:nvSpPr>
          <p:spPr>
            <a:xfrm>
              <a:off x="8529162" y="6642556"/>
              <a:ext cx="82343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twinkl.com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10" name="Google Shape;110;p1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Clothing</a:t>
            </a:r>
            <a:endParaRPr dirty="0"/>
          </a:p>
        </p:txBody>
      </p:sp>
      <p:sp>
        <p:nvSpPr>
          <p:cNvPr id="111" name="Google Shape;111;p11"/>
          <p:cNvSpPr/>
          <p:nvPr/>
        </p:nvSpPr>
        <p:spPr>
          <a:xfrm>
            <a:off x="755651" y="1513946"/>
            <a:ext cx="5373300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Climate impacts clothing in India.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Linen and silk are popular fabrics of many Indian clothes.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An example of traditional clothing for women is the sari. It is a draped robe-like dress.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 dhoti is a traditionally draped cloth for men.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Mumbai</a:t>
            </a:r>
            <a:endParaRPr dirty="0"/>
          </a:p>
        </p:txBody>
      </p:sp>
      <p:sp>
        <p:nvSpPr>
          <p:cNvPr id="117" name="Google Shape;117;p12"/>
          <p:cNvSpPr/>
          <p:nvPr/>
        </p:nvSpPr>
        <p:spPr>
          <a:xfrm>
            <a:off x="755650" y="1513946"/>
            <a:ext cx="4168688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Mumbai is India’s largest city in terms of population.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Mumbai was formerly named Bombay.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is named after a goddess (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Mumbadevi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) and had the first train in India.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Mumbai is famous for its film industry, Bollywood which produces a great deal of Indian movies.</a:t>
            </a:r>
            <a:endParaRPr dirty="0">
              <a:latin typeface="Twinkl" pitchFamily="2" charset="0"/>
            </a:endParaRPr>
          </a:p>
        </p:txBody>
      </p:sp>
      <p:pic>
        <p:nvPicPr>
          <p:cNvPr id="118" name="Google Shape;1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618" y="1513946"/>
            <a:ext cx="3264855" cy="2996466"/>
          </a:xfrm>
          <a:prstGeom prst="rect">
            <a:avLst/>
          </a:prstGeom>
          <a:noFill/>
          <a:ln w="28575" cap="flat" cmpd="sng">
            <a:solidFill>
              <a:srgbClr val="37560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19" name="Google Shape;119;p12"/>
          <p:cNvGrpSpPr/>
          <p:nvPr/>
        </p:nvGrpSpPr>
        <p:grpSpPr>
          <a:xfrm>
            <a:off x="5687412" y="3210480"/>
            <a:ext cx="1037132" cy="471367"/>
            <a:chOff x="6160622" y="2287691"/>
            <a:chExt cx="1037132" cy="471367"/>
          </a:xfrm>
        </p:grpSpPr>
        <p:sp>
          <p:nvSpPr>
            <p:cNvPr id="120" name="Google Shape;120;p12"/>
            <p:cNvSpPr txBox="1"/>
            <p:nvPr/>
          </p:nvSpPr>
          <p:spPr>
            <a:xfrm>
              <a:off x="6160622" y="2389726"/>
              <a:ext cx="10371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Mumbai</a:t>
              </a:r>
              <a:endParaRPr dirty="0">
                <a:latin typeface="Twinkl" pitchFamily="2" charset="0"/>
              </a:endParaRPr>
            </a:p>
          </p:txBody>
        </p:sp>
        <p:sp>
          <p:nvSpPr>
            <p:cNvPr id="121" name="Google Shape;121;p12"/>
            <p:cNvSpPr/>
            <p:nvPr/>
          </p:nvSpPr>
          <p:spPr>
            <a:xfrm>
              <a:off x="6608373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pic>
        <p:nvPicPr>
          <p:cNvPr id="122" name="Google Shape;12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7681" y="4830713"/>
            <a:ext cx="2407901" cy="156701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2"/>
          <p:cNvSpPr txBox="1"/>
          <p:nvPr/>
        </p:nvSpPr>
        <p:spPr>
          <a:xfrm>
            <a:off x="5974330" y="6009268"/>
            <a:ext cx="19736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Gateway of India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Delhi</a:t>
            </a:r>
            <a:endParaRPr dirty="0"/>
          </a:p>
        </p:txBody>
      </p:sp>
      <p:sp>
        <p:nvSpPr>
          <p:cNvPr id="129" name="Google Shape;129;p13"/>
          <p:cNvSpPr/>
          <p:nvPr/>
        </p:nvSpPr>
        <p:spPr>
          <a:xfrm>
            <a:off x="755650" y="1513946"/>
            <a:ext cx="3917018" cy="299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Delhi has over 18 million people. It is the second-largest city in India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 terms of population.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Delhi is the largest city of India in terms of area.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Delhi is home to the largest spice market in Asia.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New Delhi is India’s capital and political hub of India.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618" y="1513946"/>
            <a:ext cx="3264855" cy="2996466"/>
          </a:xfrm>
          <a:prstGeom prst="rect">
            <a:avLst/>
          </a:prstGeom>
          <a:noFill/>
          <a:ln w="28575" cap="flat" cmpd="sng">
            <a:solidFill>
              <a:srgbClr val="37560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1" name="Google Shape;131;p13"/>
          <p:cNvGrpSpPr/>
          <p:nvPr/>
        </p:nvGrpSpPr>
        <p:grpSpPr>
          <a:xfrm>
            <a:off x="6160622" y="2287691"/>
            <a:ext cx="807392" cy="471367"/>
            <a:chOff x="6160622" y="2287691"/>
            <a:chExt cx="807392" cy="471367"/>
          </a:xfrm>
        </p:grpSpPr>
        <p:sp>
          <p:nvSpPr>
            <p:cNvPr id="132" name="Google Shape;132;p13"/>
            <p:cNvSpPr txBox="1"/>
            <p:nvPr/>
          </p:nvSpPr>
          <p:spPr>
            <a:xfrm>
              <a:off x="6160622" y="2389726"/>
              <a:ext cx="8073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Delhi</a:t>
              </a:r>
              <a:endParaRPr dirty="0">
                <a:latin typeface="Twinkl" pitchFamily="2" charset="0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6437765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</p:grpSp>
      <p:pic>
        <p:nvPicPr>
          <p:cNvPr id="134" name="Google Shape;13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7765" y="5087460"/>
            <a:ext cx="2179834" cy="132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774" y="4787424"/>
            <a:ext cx="2422487" cy="1614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3"/>
          <p:cNvSpPr txBox="1"/>
          <p:nvPr/>
        </p:nvSpPr>
        <p:spPr>
          <a:xfrm>
            <a:off x="2901696" y="6010656"/>
            <a:ext cx="12731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Gate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>
            <a:off x="5069497" y="6028369"/>
            <a:ext cx="15215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Lotus Temple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092" y="2875882"/>
            <a:ext cx="1347016" cy="351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 rotWithShape="1">
          <a:blip r:embed="rId4">
            <a:alphaModFix/>
          </a:blip>
          <a:srcRect l="26647" r="24429"/>
          <a:stretch/>
        </p:blipFill>
        <p:spPr>
          <a:xfrm>
            <a:off x="6107938" y="3320951"/>
            <a:ext cx="2643125" cy="314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8814" y="3092665"/>
            <a:ext cx="2878472" cy="3103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Culture</a:t>
            </a:r>
            <a:endParaRPr dirty="0"/>
          </a:p>
        </p:txBody>
      </p:sp>
      <p:sp>
        <p:nvSpPr>
          <p:cNvPr id="146" name="Google Shape;146;p14"/>
          <p:cNvSpPr/>
          <p:nvPr/>
        </p:nvSpPr>
        <p:spPr>
          <a:xfrm>
            <a:off x="755649" y="1473201"/>
            <a:ext cx="5989099" cy="140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India’s culture is very diverse. It includes many different people from different backgrounds.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has many religions, including Hinduism, Buddhism, Sikhism, Islam, and Christianity.</a:t>
            </a:r>
            <a:endParaRPr dirty="0">
              <a:latin typeface="Twinkl" pitchFamily="2" charset="0"/>
            </a:endParaRPr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7650" y="3092664"/>
            <a:ext cx="1846455" cy="297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4"/>
          <p:cNvPicPr preferRelativeResize="0"/>
          <p:nvPr/>
        </p:nvPicPr>
        <p:blipFill rotWithShape="1">
          <a:blip r:embed="rId7">
            <a:alphaModFix/>
          </a:blip>
          <a:srcRect b="11783"/>
          <a:stretch/>
        </p:blipFill>
        <p:spPr>
          <a:xfrm>
            <a:off x="1465801" y="3575706"/>
            <a:ext cx="2446420" cy="280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Culture</a:t>
            </a:r>
            <a:endParaRPr dirty="0"/>
          </a:p>
        </p:txBody>
      </p:sp>
      <p:sp>
        <p:nvSpPr>
          <p:cNvPr id="154" name="Google Shape;154;p15"/>
          <p:cNvSpPr/>
          <p:nvPr/>
        </p:nvSpPr>
        <p:spPr>
          <a:xfrm>
            <a:off x="755650" y="1513946"/>
            <a:ext cx="76327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Constitution of India now recognizes 23 languages. These consist of English plus 22 Indian languages.  Few major languages are: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Assamese, Bengali, Gujarati, Hindi, Kannada, Maithili, Malayalam, Marathi, Oriya, Punjabi, Sanskrit, Tamil, Telugu and Urdu..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55" name="Google Shape;15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666140" y="3429000"/>
            <a:ext cx="3766410" cy="24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Dances</a:t>
            </a:r>
            <a:endParaRPr sz="3600" dirty="0">
              <a:solidFill>
                <a:srgbClr val="2C4705"/>
              </a:solidFill>
              <a:ea typeface="Arial"/>
              <a:sym typeface="Arial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755650" y="1513946"/>
            <a:ext cx="7632700" cy="432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Dance in India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 has many styles of dances, generally classified as classical or folk.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Few of  them are: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Bharatanatyam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, from Tamil Nadu,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Kathak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 Uttar Pradesh,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Kathakali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 Kerala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Kuchipudi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 Andhra Pradesh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Odissi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 Odisha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Sattriya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 Assam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Manipuri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 Manipur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Mohiniyattam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 Kerala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Bhangra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from Punjab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2857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5542" y="4243172"/>
            <a:ext cx="3177347" cy="211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6"/>
          <p:cNvSpPr txBox="1"/>
          <p:nvPr/>
        </p:nvSpPr>
        <p:spPr>
          <a:xfrm>
            <a:off x="4291584" y="6010656"/>
            <a:ext cx="11673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Kathakali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111" y="2840309"/>
            <a:ext cx="4692318" cy="188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725" y="4502711"/>
            <a:ext cx="3877949" cy="169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026" y="3485519"/>
            <a:ext cx="3877949" cy="181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0991" y="4535284"/>
            <a:ext cx="3587823" cy="173693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7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Money</a:t>
            </a:r>
            <a:endParaRPr dirty="0"/>
          </a:p>
        </p:txBody>
      </p:sp>
      <p:sp>
        <p:nvSpPr>
          <p:cNvPr id="173" name="Google Shape;173;p17"/>
          <p:cNvSpPr/>
          <p:nvPr/>
        </p:nvSpPr>
        <p:spPr>
          <a:xfrm>
            <a:off x="755650" y="1513946"/>
            <a:ext cx="76327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Rupee is the national currency of India. 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symbol is </a:t>
            </a:r>
            <a:r>
              <a:rPr lang="en-GB" sz="2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₹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India’s money is very colourful compared to the United Kingdom.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74" name="Google Shape;17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6625" y="3898154"/>
            <a:ext cx="3346431" cy="159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74038" y="4836841"/>
            <a:ext cx="2648691" cy="143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905" y="738496"/>
            <a:ext cx="1356151" cy="1356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Taj Mahal</a:t>
            </a:r>
            <a:endParaRPr dirty="0"/>
          </a:p>
        </p:txBody>
      </p:sp>
      <p:sp>
        <p:nvSpPr>
          <p:cNvPr id="182" name="Google Shape;182;p18"/>
          <p:cNvSpPr/>
          <p:nvPr/>
        </p:nvSpPr>
        <p:spPr>
          <a:xfrm>
            <a:off x="755650" y="1427447"/>
            <a:ext cx="7834677" cy="140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Taj Mahal is located in Agra, which is near New Delhi.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is one of the most popular tourist sites in India.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is a world-famous site and emperor Shahjahan built it for his wife Mumtaz after she died.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079" y="2947751"/>
            <a:ext cx="4400345" cy="3111553"/>
          </a:xfrm>
          <a:prstGeom prst="rect">
            <a:avLst/>
          </a:prstGeom>
          <a:noFill/>
          <a:ln w="28575" cap="flat" cmpd="sng">
            <a:solidFill>
              <a:srgbClr val="37560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" name="Google Shape;184;p18"/>
          <p:cNvSpPr/>
          <p:nvPr/>
        </p:nvSpPr>
        <p:spPr>
          <a:xfrm>
            <a:off x="5866900" y="3064024"/>
            <a:ext cx="2406999" cy="262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Taj Mahal is constructed from white marble.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is one of the new Seven Wonders of the World. 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" name="Google Shape;189;p19"/>
          <p:cNvGraphicFramePr/>
          <p:nvPr/>
        </p:nvGraphicFramePr>
        <p:xfrm>
          <a:off x="774700" y="1354138"/>
          <a:ext cx="7616850" cy="4751400"/>
        </p:xfrm>
        <a:graphic>
          <a:graphicData uri="http://schemas.openxmlformats.org/drawingml/2006/table">
            <a:tbl>
              <a:tblPr>
                <a:noFill/>
                <a:tableStyleId>{42AB4937-5F48-4663-B0BF-0441179B7A50}</a:tableStyleId>
              </a:tblPr>
              <a:tblGrid>
                <a:gridCol w="253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What I know</a:t>
                      </a:r>
                      <a:endParaRPr sz="2000" b="1" i="0" u="none" strike="noStrike" cap="none" dirty="0">
                        <a:solidFill>
                          <a:schemeClr val="lt1"/>
                        </a:solidFill>
                        <a:latin typeface="Twinkl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What I would 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like to know</a:t>
                      </a:r>
                      <a:endParaRPr sz="2000" b="1" i="0" u="none" strike="noStrike" cap="none" dirty="0">
                        <a:solidFill>
                          <a:schemeClr val="lt1"/>
                        </a:solidFill>
                        <a:latin typeface="Twinkl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What I now know</a:t>
                      </a:r>
                      <a:endParaRPr sz="2000" b="1" i="0" u="none" strike="noStrike" cap="none" dirty="0">
                        <a:solidFill>
                          <a:schemeClr val="lt1"/>
                        </a:solidFill>
                        <a:latin typeface="Twinkl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D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latin typeface="Twinkl" pitchFamily="2" charset="0"/>
                        </a:rPr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b="1" i="0" u="none" strike="noStrike" cap="none" dirty="0">
                        <a:solidFill>
                          <a:schemeClr val="dk1"/>
                        </a:solidFill>
                        <a:latin typeface="NTR"/>
                        <a:ea typeface="NTR"/>
                        <a:cs typeface="NTR"/>
                        <a:sym typeface="NTR"/>
                      </a:endParaRP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latin typeface="Twinkl" pitchFamily="2" charset="0"/>
                        </a:rPr>
                        <a:t> 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NTR"/>
                        <a:ea typeface="NTR"/>
                        <a:cs typeface="NTR"/>
                        <a:sym typeface="NTR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latin typeface="Twinkl" pitchFamily="2" charset="0"/>
                        </a:rPr>
                        <a:t> 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NTR"/>
                        <a:ea typeface="NTR"/>
                        <a:cs typeface="NTR"/>
                        <a:sym typeface="NTR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0" name="Google Shape;190;p19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Knowledge Grid</a:t>
            </a:r>
            <a:endParaRPr dirty="0"/>
          </a:p>
        </p:txBody>
      </p:sp>
      <p:sp>
        <p:nvSpPr>
          <p:cNvPr id="191" name="Google Shape;191;p19"/>
          <p:cNvSpPr/>
          <p:nvPr/>
        </p:nvSpPr>
        <p:spPr>
          <a:xfrm>
            <a:off x="1175508" y="2921169"/>
            <a:ext cx="679298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dk1"/>
                </a:solidFill>
                <a:latin typeface="Twinkl" pitchFamily="2" charset="0"/>
                <a:sym typeface="Arial"/>
              </a:rPr>
              <a:t>Now that you have learned more about India, fill out your Knowledge grid.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4000"/>
              <a:buFont typeface="Arial"/>
              <a:buNone/>
            </a:pPr>
            <a:r>
              <a:rPr lang="en-GB" dirty="0">
                <a:solidFill>
                  <a:srgbClr val="2C4705"/>
                </a:solidFill>
              </a:rPr>
              <a:t>Knowledge Grid</a:t>
            </a:r>
            <a:endParaRPr dirty="0"/>
          </a:p>
        </p:txBody>
      </p:sp>
      <p:graphicFrame>
        <p:nvGraphicFramePr>
          <p:cNvPr id="32" name="Google Shape;32;p2"/>
          <p:cNvGraphicFramePr/>
          <p:nvPr/>
        </p:nvGraphicFramePr>
        <p:xfrm>
          <a:off x="774700" y="1354138"/>
          <a:ext cx="7616850" cy="4751400"/>
        </p:xfrm>
        <a:graphic>
          <a:graphicData uri="http://schemas.openxmlformats.org/drawingml/2006/table">
            <a:tbl>
              <a:tblPr>
                <a:noFill/>
                <a:tableStyleId>{42AB4937-5F48-4663-B0BF-0441179B7A50}</a:tableStyleId>
              </a:tblPr>
              <a:tblGrid>
                <a:gridCol w="253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What I know</a:t>
                      </a:r>
                      <a:endParaRPr sz="2000" b="1" i="0" u="none" strike="noStrike" cap="none" dirty="0">
                        <a:solidFill>
                          <a:schemeClr val="lt1"/>
                        </a:solidFill>
                        <a:latin typeface="Twinkl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What I would 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like to know</a:t>
                      </a:r>
                      <a:endParaRPr sz="2000" b="1" i="0" u="none" strike="noStrike" cap="none" dirty="0">
                        <a:solidFill>
                          <a:schemeClr val="lt1"/>
                        </a:solidFill>
                        <a:latin typeface="Twinkl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chemeClr val="lt1"/>
                          </a:solidFill>
                          <a:latin typeface="Twinkl" pitchFamily="2" charset="0"/>
                          <a:ea typeface="Arial"/>
                          <a:cs typeface="Arial"/>
                          <a:sym typeface="Arial"/>
                        </a:rPr>
                        <a:t>What I now know</a:t>
                      </a:r>
                      <a:endParaRPr sz="2000" b="1" i="0" u="none" strike="noStrike" cap="none" dirty="0">
                        <a:solidFill>
                          <a:schemeClr val="lt1"/>
                        </a:solidFill>
                        <a:latin typeface="Twinkl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D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latin typeface="Twinkl" pitchFamily="2" charset="0"/>
                        </a:rPr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/>
                        <a:t> </a:t>
                      </a:r>
                      <a:endParaRPr sz="1100" b="1" i="0" u="none" strike="noStrike" cap="none" dirty="0">
                        <a:solidFill>
                          <a:schemeClr val="dk1"/>
                        </a:solidFill>
                        <a:latin typeface="NTR"/>
                        <a:ea typeface="NTR"/>
                        <a:cs typeface="NTR"/>
                        <a:sym typeface="NTR"/>
                      </a:endParaRPr>
                    </a:p>
                  </a:txBody>
                  <a:tcPr marL="68575" marR="68575" marT="0" marB="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latin typeface="Twinkl" pitchFamily="2" charset="0"/>
                        </a:rPr>
                        <a:t> 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NTR"/>
                        <a:ea typeface="NTR"/>
                        <a:cs typeface="NTR"/>
                        <a:sym typeface="NTR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latin typeface="Twinkl" pitchFamily="2" charset="0"/>
                        </a:rPr>
                        <a:t> </a:t>
                      </a: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NTR"/>
                        <a:ea typeface="NTR"/>
                        <a:cs typeface="NTR"/>
                        <a:sym typeface="NTR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Location</a:t>
            </a:r>
            <a:endParaRPr dirty="0"/>
          </a:p>
        </p:txBody>
      </p:sp>
      <p:pic>
        <p:nvPicPr>
          <p:cNvPr id="38" name="Google Shape;3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447" y="1299416"/>
            <a:ext cx="7311576" cy="517012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"/>
          <p:cNvSpPr/>
          <p:nvPr/>
        </p:nvSpPr>
        <p:spPr>
          <a:xfrm>
            <a:off x="1119930" y="5036806"/>
            <a:ext cx="4572000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is located in Asia. It is sometimes referred to as a subcontinent.</a:t>
            </a:r>
            <a:br>
              <a:rPr lang="en-GB" sz="18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Ganges, Brahmaputra, Narmada and Godavari are few main rivers.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cxnSp>
        <p:nvCxnSpPr>
          <p:cNvPr id="40" name="Google Shape;40;p3"/>
          <p:cNvCxnSpPr/>
          <p:nvPr/>
        </p:nvCxnSpPr>
        <p:spPr>
          <a:xfrm rot="10800000" flipH="1">
            <a:off x="4395831" y="3699546"/>
            <a:ext cx="1459685" cy="1518406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Facts About India</a:t>
            </a:r>
            <a:endParaRPr dirty="0"/>
          </a:p>
        </p:txBody>
      </p:sp>
      <p:sp>
        <p:nvSpPr>
          <p:cNvPr id="46" name="Google Shape;46;p4"/>
          <p:cNvSpPr/>
          <p:nvPr/>
        </p:nvSpPr>
        <p:spPr>
          <a:xfrm>
            <a:off x="755650" y="1513946"/>
            <a:ext cx="76327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India’s official name is the “Republic of India."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has the second largest population in the world.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is the oldest civilization in the world.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produces the most milk in the world.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is the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</a:rPr>
              <a:t>birthplace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of Hinduism and Yoga.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47" name="Google Shape;47;p4"/>
          <p:cNvGrpSpPr/>
          <p:nvPr/>
        </p:nvGrpSpPr>
        <p:grpSpPr>
          <a:xfrm>
            <a:off x="6993924" y="1882542"/>
            <a:ext cx="1394426" cy="2558735"/>
            <a:chOff x="5417158" y="805132"/>
            <a:chExt cx="3171039" cy="5377554"/>
          </a:xfrm>
        </p:grpSpPr>
        <p:sp>
          <p:nvSpPr>
            <p:cNvPr id="48" name="Google Shape;48;p4"/>
            <p:cNvSpPr/>
            <p:nvPr/>
          </p:nvSpPr>
          <p:spPr>
            <a:xfrm>
              <a:off x="5417158" y="2743202"/>
              <a:ext cx="3171039" cy="3171039"/>
            </a:xfrm>
            <a:prstGeom prst="ellipse">
              <a:avLst/>
            </a:prstGeom>
            <a:solidFill>
              <a:srgbClr val="B1CC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pic>
          <p:nvPicPr>
            <p:cNvPr id="49" name="Google Shape;4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65240" y="805132"/>
              <a:ext cx="1874877" cy="53775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" name="Google Shape;5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158" y="3972167"/>
            <a:ext cx="3215724" cy="227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9880" y="4552490"/>
            <a:ext cx="3226595" cy="1706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Symbols of India</a:t>
            </a:r>
            <a:endParaRPr sz="3600" dirty="0">
              <a:solidFill>
                <a:srgbClr val="2C4705"/>
              </a:solidFill>
              <a:ea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755650" y="1513946"/>
            <a:ext cx="7486307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India’s national flag is a horizontal tricolour with saffron (top), white (middle) and green (bottom) colours and a blue wheel in the middle.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India’s national anthem is ‘Jana,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Gana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, Mana’ originally composed by Rabindra Nath Tagore.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India’s national song is ‘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Vande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Mataram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’.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India’s national: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1. Animal is: Tiger</a:t>
            </a:r>
            <a:endParaRPr dirty="0">
              <a:latin typeface="Twinkl" pitchFamily="2" charset="0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2. Flower is: Lotus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3. Bird is: Peacock</a:t>
            </a:r>
            <a:endParaRPr dirty="0">
              <a:latin typeface="Twinkl" pitchFamily="2" charset="0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4. Currency is: Rupee (₹)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58" name="Google Shape;5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70699" y="4972031"/>
            <a:ext cx="2415908" cy="147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3489" y="5088737"/>
            <a:ext cx="1783078" cy="153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6595" y="2568603"/>
            <a:ext cx="2775541" cy="258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6318" y="5088738"/>
            <a:ext cx="2362810" cy="1031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Geography</a:t>
            </a:r>
            <a:endParaRPr dirty="0"/>
          </a:p>
        </p:txBody>
      </p:sp>
      <p:sp>
        <p:nvSpPr>
          <p:cNvPr id="67" name="Google Shape;67;p6"/>
          <p:cNvSpPr/>
          <p:nvPr/>
        </p:nvSpPr>
        <p:spPr>
          <a:xfrm>
            <a:off x="755650" y="1513946"/>
            <a:ext cx="76327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has a large desert called the Thar Desert.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also borders the Himalayan mountain range, the highest mountain range in the world.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Like the United States, India is divided into states. India has 2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</a:rPr>
              <a:t>8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states. It also has eight union territories.</a:t>
            </a:r>
            <a:endParaRPr dirty="0">
              <a:latin typeface="Twinkl" pitchFamily="2" charset="0"/>
            </a:endParaRPr>
          </a:p>
        </p:txBody>
      </p:sp>
      <p:pic>
        <p:nvPicPr>
          <p:cNvPr id="68" name="Google Shape;68;p6"/>
          <p:cNvPicPr preferRelativeResize="0"/>
          <p:nvPr/>
        </p:nvPicPr>
        <p:blipFill rotWithShape="1">
          <a:blip r:embed="rId3">
            <a:alphaModFix/>
          </a:blip>
          <a:srcRect l="13597" r="4493"/>
          <a:stretch/>
        </p:blipFill>
        <p:spPr>
          <a:xfrm>
            <a:off x="4718636" y="3598877"/>
            <a:ext cx="3669714" cy="2558783"/>
          </a:xfrm>
          <a:prstGeom prst="rect">
            <a:avLst/>
          </a:prstGeom>
          <a:noFill/>
          <a:ln w="28575" cap="flat" cmpd="sng">
            <a:solidFill>
              <a:srgbClr val="334E0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" name="Google Shape;6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650" y="3598418"/>
            <a:ext cx="3620020" cy="2559242"/>
          </a:xfrm>
          <a:prstGeom prst="rect">
            <a:avLst/>
          </a:prstGeom>
          <a:noFill/>
          <a:ln w="28575" cap="flat" cmpd="sng">
            <a:solidFill>
              <a:srgbClr val="334E0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Geography</a:t>
            </a:r>
            <a:endParaRPr dirty="0"/>
          </a:p>
        </p:txBody>
      </p:sp>
      <p:sp>
        <p:nvSpPr>
          <p:cNvPr id="75" name="Google Shape;75;p7"/>
          <p:cNvSpPr/>
          <p:nvPr/>
        </p:nvSpPr>
        <p:spPr>
          <a:xfrm>
            <a:off x="755650" y="1513946"/>
            <a:ext cx="76327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India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 shares borders with several sovereign </a:t>
            </a: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countries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; it shares land borders with China, Bhutan, Nepal ,Pakistan in the north or north-west, and Bangladesh and Myanmar in the east. </a:t>
            </a: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India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 also shares water borders with Sri Lanka, Maldives and Indonesia.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76" name="Google Shape;76;p7"/>
          <p:cNvPicPr preferRelativeResize="0"/>
          <p:nvPr/>
        </p:nvPicPr>
        <p:blipFill rotWithShape="1">
          <a:blip r:embed="rId3">
            <a:alphaModFix/>
          </a:blip>
          <a:srcRect t="22527" r="30849"/>
          <a:stretch/>
        </p:blipFill>
        <p:spPr>
          <a:xfrm>
            <a:off x="2631994" y="2892062"/>
            <a:ext cx="4275438" cy="352509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"/>
          <p:cNvSpPr txBox="1"/>
          <p:nvPr/>
        </p:nvSpPr>
        <p:spPr>
          <a:xfrm>
            <a:off x="4324870" y="6170936"/>
            <a:ext cx="88968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Sri Lanka</a:t>
            </a:r>
            <a:endParaRPr sz="1000" b="1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Climate</a:t>
            </a:r>
            <a:endParaRPr dirty="0"/>
          </a:p>
        </p:txBody>
      </p:sp>
      <p:sp>
        <p:nvSpPr>
          <p:cNvPr id="83" name="Google Shape;83;p8"/>
          <p:cNvSpPr/>
          <p:nvPr/>
        </p:nvSpPr>
        <p:spPr>
          <a:xfrm>
            <a:off x="755650" y="1513946"/>
            <a:ext cx="3422067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Most of India is classified as tropical climate.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India has many climates because it is so large in area.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Some areas of India have an arid climate, some have a humid climate, and some even have a glacial climate.</a:t>
            </a:r>
            <a:endParaRPr dirty="0">
              <a:latin typeface="Twinkl" pitchFamily="2" charset="0"/>
            </a:endParaRPr>
          </a:p>
        </p:txBody>
      </p:sp>
      <p:pic>
        <p:nvPicPr>
          <p:cNvPr id="84" name="Google Shape;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4622" y="1513946"/>
            <a:ext cx="3982807" cy="456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4705"/>
              </a:buClr>
              <a:buSzPts val="3600"/>
              <a:buFont typeface="Arial"/>
              <a:buNone/>
            </a:pPr>
            <a:r>
              <a:rPr lang="en-GB" sz="3600" dirty="0">
                <a:solidFill>
                  <a:srgbClr val="2C4705"/>
                </a:solidFill>
                <a:ea typeface="Arial"/>
                <a:sym typeface="Arial"/>
              </a:rPr>
              <a:t>India’s Food</a:t>
            </a:r>
            <a:endParaRPr dirty="0"/>
          </a:p>
        </p:txBody>
      </p:sp>
      <p:sp>
        <p:nvSpPr>
          <p:cNvPr id="90" name="Google Shape;90;p9"/>
          <p:cNvSpPr/>
          <p:nvPr/>
        </p:nvSpPr>
        <p:spPr>
          <a:xfrm>
            <a:off x="755650" y="1423120"/>
            <a:ext cx="6473053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Since India is so diverse, its food is varied.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Rice is the staple food crop and used in many dishes.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Lentils are also very popular.</a:t>
            </a:r>
            <a:endParaRPr dirty="0">
              <a:latin typeface="Twinkl" pitchFamily="2" charset="0"/>
            </a:endParaRP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As India is famous for its spices, food in India usually contains spices.</a:t>
            </a:r>
            <a:endParaRPr dirty="0">
              <a:latin typeface="Twinkl" pitchFamily="2" charset="0"/>
            </a:endParaRPr>
          </a:p>
        </p:txBody>
      </p:sp>
      <p:grpSp>
        <p:nvGrpSpPr>
          <p:cNvPr id="91" name="Google Shape;91;p9"/>
          <p:cNvGrpSpPr/>
          <p:nvPr/>
        </p:nvGrpSpPr>
        <p:grpSpPr>
          <a:xfrm>
            <a:off x="637563" y="3119174"/>
            <a:ext cx="7687601" cy="1516118"/>
            <a:chOff x="458108" y="3134887"/>
            <a:chExt cx="7687601" cy="1516118"/>
          </a:xfrm>
        </p:grpSpPr>
        <p:sp>
          <p:nvSpPr>
            <p:cNvPr id="92" name="Google Shape;92;p9"/>
            <p:cNvSpPr/>
            <p:nvPr/>
          </p:nvSpPr>
          <p:spPr>
            <a:xfrm>
              <a:off x="747296" y="3337427"/>
              <a:ext cx="7398413" cy="1122395"/>
            </a:xfrm>
            <a:prstGeom prst="rect">
              <a:avLst/>
            </a:prstGeom>
            <a:solidFill>
              <a:srgbClr val="B5CD5F"/>
            </a:solidFill>
            <a:ln>
              <a:noFill/>
            </a:ln>
          </p:spPr>
          <p:txBody>
            <a:bodyPr spcFirstLastPara="1" wrap="square" lIns="3492000" tIns="108000" rIns="108000" bIns="10800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Common spices are curry, turmeric, and cinnamon. Garam masala is a popular spice mixture. </a:t>
              </a:r>
              <a:endParaRPr dirty="0">
                <a:latin typeface="Twinkl" pitchFamily="2" charset="0"/>
              </a:endParaRPr>
            </a:p>
          </p:txBody>
        </p:sp>
        <p:pic>
          <p:nvPicPr>
            <p:cNvPr id="93" name="Google Shape;93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8108" y="3134887"/>
              <a:ext cx="3682767" cy="1516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Google Shape;94;p9"/>
          <p:cNvSpPr/>
          <p:nvPr/>
        </p:nvSpPr>
        <p:spPr>
          <a:xfrm>
            <a:off x="755651" y="4756035"/>
            <a:ext cx="5929354" cy="1547704"/>
          </a:xfrm>
          <a:prstGeom prst="rect">
            <a:avLst/>
          </a:prstGeom>
          <a:solidFill>
            <a:srgbClr val="B5CD5F"/>
          </a:solidFill>
          <a:ln>
            <a:noFill/>
          </a:ln>
        </p:spPr>
        <p:txBody>
          <a:bodyPr spcFirstLastPara="1" wrap="square" lIns="108000" tIns="108000" rIns="1188000" bIns="1080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Mango is India’s national fruit and India produce variety of other tropical fruits like guava, banana, grapes, pear, papaya and pineapple every year.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95" name="Google Shape;9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316413">
            <a:off x="4865281" y="4556116"/>
            <a:ext cx="3389153" cy="177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Microsoft Office PowerPoint</Application>
  <PresentationFormat>On-screen Show (4:3)</PresentationFormat>
  <Paragraphs>127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NTR</vt:lpstr>
      <vt:lpstr>Calibri</vt:lpstr>
      <vt:lpstr>Twinkl</vt:lpstr>
      <vt:lpstr>Office Theme</vt:lpstr>
      <vt:lpstr>PowerPoint Presentation</vt:lpstr>
      <vt:lpstr>Knowledge Grid</vt:lpstr>
      <vt:lpstr>India’s Location</vt:lpstr>
      <vt:lpstr>Facts About India</vt:lpstr>
      <vt:lpstr>Symbols of India</vt:lpstr>
      <vt:lpstr>India’s Geography</vt:lpstr>
      <vt:lpstr>India’s Geography</vt:lpstr>
      <vt:lpstr>India’s Climate</vt:lpstr>
      <vt:lpstr>India’s Food</vt:lpstr>
      <vt:lpstr>India’s Animals</vt:lpstr>
      <vt:lpstr>India’s Clothing</vt:lpstr>
      <vt:lpstr>Mumbai</vt:lpstr>
      <vt:lpstr>Delhi</vt:lpstr>
      <vt:lpstr>India’s Culture</vt:lpstr>
      <vt:lpstr>India’s Culture</vt:lpstr>
      <vt:lpstr>India’s Dances</vt:lpstr>
      <vt:lpstr>India’s Money</vt:lpstr>
      <vt:lpstr>Taj Mahal</vt:lpstr>
      <vt:lpstr>Knowledge Grid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Becker</dc:creator>
  <cp:lastModifiedBy>Twinkl-A6</cp:lastModifiedBy>
  <cp:revision>1</cp:revision>
  <dcterms:created xsi:type="dcterms:W3CDTF">2019-08-06T10:24:54Z</dcterms:created>
  <dcterms:modified xsi:type="dcterms:W3CDTF">2021-06-22T22:46:17Z</dcterms:modified>
</cp:coreProperties>
</file>