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68" r:id="rId2"/>
    <p:sldId id="264"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winkl" panose="02000000000000000000"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C"/>
    <a:srgbClr val="009386"/>
    <a:srgbClr val="CFB6D8"/>
    <a:srgbClr val="8ACBC0"/>
    <a:srgbClr val="DE1E5A"/>
    <a:srgbClr val="18A0DB"/>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0522E9E-80DD-4C03-B1C5-B38C44AA6A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p:spPr>
        <p:txBody>
          <a:bodyPr>
            <a:noAutofit/>
          </a:bodyPr>
          <a:lstStyle>
            <a:lvl1pPr>
              <a:defRPr sz="3600">
                <a:latin typeface="Twinkl" pitchFamily="2" charset="0"/>
              </a:defRPr>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8534A8C2-D997-4709-A13A-10EF4B349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4" t="-2794" r="-14111" b="-3307"/>
          <a:stretch/>
        </p:blipFill>
        <p:spPr>
          <a:xfrm>
            <a:off x="-1086289" y="589006"/>
            <a:ext cx="841708" cy="3088566"/>
          </a:xfrm>
          <a:prstGeom prst="rect">
            <a:avLst/>
          </a:prstGeom>
          <a:solidFill>
            <a:schemeClr val="bg1"/>
          </a:solidFill>
          <a:ln>
            <a:solidFill>
              <a:schemeClr val="tx1"/>
            </a:solidFill>
          </a:ln>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p:spPr>
        <p:txBody>
          <a:bodyPr lIns="0" tIns="252000" rIns="0" bIns="0" anchor="ctr" anchorCtr="0">
            <a:noAutofit/>
          </a:bodyPr>
          <a:lstStyle>
            <a:lvl1pPr marL="0" indent="0" algn="ctr">
              <a:buNone/>
              <a:defRPr sz="40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p:spPr>
        <p:txBody>
          <a:bodyPr lIns="0" tIns="252000" rIns="0" bIns="0" anchor="ctr" anchorCtr="0">
            <a:noAutofit/>
          </a:bodyPr>
          <a:lstStyle>
            <a:lvl1pPr marL="0" indent="0" algn="ctr">
              <a:buNone/>
              <a:defRPr sz="40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C2CB005-2796-4B7C-8012-A13EE140C8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7A21E-B84D-4AF5-A0D8-960FA0B20E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You have to listen to the teacher.</a:t>
            </a:r>
          </a:p>
        </p:txBody>
      </p:sp>
      <p:sp>
        <p:nvSpPr>
          <p:cNvPr id="11" name="Rectangle: Rounded Corners 10">
            <a:extLst>
              <a:ext uri="{FF2B5EF4-FFF2-40B4-BE49-F238E27FC236}">
                <a16:creationId xmlns:a16="http://schemas.microsoft.com/office/drawing/2014/main" id="{19AE994C-1CAC-48C5-B726-EDFF3FD85B45}"/>
              </a:ext>
            </a:extLst>
          </p:cNvPr>
          <p:cNvSpPr/>
          <p:nvPr/>
        </p:nvSpPr>
        <p:spPr>
          <a:xfrm>
            <a:off x="897005" y="1673791"/>
            <a:ext cx="6279047" cy="1109635"/>
          </a:xfrm>
          <a:prstGeom prst="roundRect">
            <a:avLst/>
          </a:prstGeom>
          <a:solidFill>
            <a:srgbClr val="8ACBC0"/>
          </a:solidFill>
          <a:ln w="38100">
            <a:solidFill>
              <a:srgbClr val="009386"/>
            </a:solidFill>
          </a:ln>
        </p:spPr>
        <p:txBody>
          <a:bodyPr wrap="square" lIns="108000" tIns="108000" rIns="108000" bIns="108000">
            <a:spAutoFit/>
          </a:bodyPr>
          <a:lstStyle/>
          <a:p>
            <a:r>
              <a:rPr lang="en-GB" sz="2000" dirty="0"/>
              <a:t>We use ‘have to’ to show obligation.</a:t>
            </a:r>
          </a:p>
          <a:p>
            <a:endParaRPr lang="en-GB" sz="1100" dirty="0"/>
          </a:p>
          <a:p>
            <a:r>
              <a:rPr lang="en-GB" sz="2000" dirty="0"/>
              <a:t>This means it’s necessary to do something.</a:t>
            </a:r>
          </a:p>
        </p:txBody>
      </p:sp>
      <p:sp>
        <p:nvSpPr>
          <p:cNvPr id="12" name="Rectangle: Rounded Corners 11">
            <a:extLst>
              <a:ext uri="{FF2B5EF4-FFF2-40B4-BE49-F238E27FC236}">
                <a16:creationId xmlns:a16="http://schemas.microsoft.com/office/drawing/2014/main" id="{00847934-C1F4-42E1-92CE-EFA8725CAD1D}"/>
              </a:ext>
            </a:extLst>
          </p:cNvPr>
          <p:cNvSpPr/>
          <p:nvPr/>
        </p:nvSpPr>
        <p:spPr>
          <a:xfrm>
            <a:off x="812523" y="3045391"/>
            <a:ext cx="6621946" cy="2070466"/>
          </a:xfrm>
          <a:prstGeom prst="roundRect">
            <a:avLst/>
          </a:prstGeom>
          <a:solidFill>
            <a:srgbClr val="CFB6D8"/>
          </a:solidFill>
          <a:ln w="38100">
            <a:solidFill>
              <a:srgbClr val="8C368C"/>
            </a:solidFill>
          </a:ln>
        </p:spPr>
        <p:txBody>
          <a:bodyPr wrap="square" lIns="108000" tIns="108000" rIns="108000" bIns="108000">
            <a:spAutoFit/>
          </a:bodyPr>
          <a:lstStyle/>
          <a:p>
            <a:r>
              <a:rPr lang="en-GB" sz="2000" dirty="0"/>
              <a:t>What form of the verb do we use?</a:t>
            </a:r>
          </a:p>
          <a:p>
            <a:pPr marL="285750" indent="-285750">
              <a:lnSpc>
                <a:spcPct val="150000"/>
              </a:lnSpc>
              <a:buFont typeface="Arial" panose="020B0604020202020204" pitchFamily="34" charset="0"/>
              <a:buChar char="•"/>
            </a:pPr>
            <a:r>
              <a:rPr lang="en-GB" sz="2000" dirty="0"/>
              <a:t>Base (infinitive) form </a:t>
            </a:r>
          </a:p>
          <a:p>
            <a:pPr marL="285750" indent="-285750">
              <a:lnSpc>
                <a:spcPct val="150000"/>
              </a:lnSpc>
              <a:buFont typeface="Arial" panose="020B0604020202020204" pitchFamily="34" charset="0"/>
              <a:buChar char="•"/>
            </a:pPr>
            <a:r>
              <a:rPr lang="en-GB" sz="2000" dirty="0"/>
              <a:t>The verb with ‘</a:t>
            </a:r>
            <a:r>
              <a:rPr lang="en-GB" sz="2000" dirty="0" err="1"/>
              <a:t>ing</a:t>
            </a:r>
            <a:r>
              <a:rPr lang="en-GB" sz="2000" dirty="0"/>
              <a:t>’ </a:t>
            </a:r>
          </a:p>
          <a:p>
            <a:pPr marL="285750" indent="-285750">
              <a:lnSpc>
                <a:spcPct val="150000"/>
              </a:lnSpc>
              <a:buFont typeface="Arial" panose="020B0604020202020204" pitchFamily="34" charset="0"/>
              <a:buChar char="•"/>
            </a:pPr>
            <a:r>
              <a:rPr lang="en-GB" sz="2000" dirty="0"/>
              <a:t>The past simple</a:t>
            </a:r>
          </a:p>
        </p:txBody>
      </p:sp>
      <p:pic>
        <p:nvPicPr>
          <p:cNvPr id="4" name="Picture 3">
            <a:extLst>
              <a:ext uri="{FF2B5EF4-FFF2-40B4-BE49-F238E27FC236}">
                <a16:creationId xmlns:a16="http://schemas.microsoft.com/office/drawing/2014/main" id="{BC0C3F79-CFB1-4BB4-A2C0-3943C322B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279" y="1242391"/>
            <a:ext cx="2021716" cy="6858000"/>
          </a:xfrm>
          <a:prstGeom prst="rect">
            <a:avLst/>
          </a:prstGeom>
        </p:spPr>
      </p:pic>
      <p:pic>
        <p:nvPicPr>
          <p:cNvPr id="7" name="Picture 6">
            <a:extLst>
              <a:ext uri="{FF2B5EF4-FFF2-40B4-BE49-F238E27FC236}">
                <a16:creationId xmlns:a16="http://schemas.microsoft.com/office/drawing/2014/main" id="{7E828346-7FA1-4611-AE47-5BFBA8360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470" y="3568148"/>
            <a:ext cx="400864" cy="417443"/>
          </a:xfrm>
          <a:prstGeom prst="rect">
            <a:avLst/>
          </a:prstGeom>
        </p:spPr>
      </p:pic>
    </p:spTree>
    <p:extLst>
      <p:ext uri="{BB962C8B-B14F-4D97-AF65-F5344CB8AC3E}">
        <p14:creationId xmlns:p14="http://schemas.microsoft.com/office/powerpoint/2010/main" val="101551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798" y="1377599"/>
            <a:ext cx="3537393"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At the airport, you have to…</a:t>
            </a:r>
          </a:p>
        </p:txBody>
      </p:sp>
      <p:sp>
        <p:nvSpPr>
          <p:cNvPr id="21" name="Title 20"/>
          <p:cNvSpPr>
            <a:spLocks noGrp="1"/>
          </p:cNvSpPr>
          <p:nvPr>
            <p:ph type="title"/>
          </p:nvPr>
        </p:nvSpPr>
        <p:spPr>
          <a:xfrm>
            <a:off x="347868" y="433630"/>
            <a:ext cx="5227984" cy="994306"/>
          </a:xfrm>
        </p:spPr>
        <p:txBody>
          <a:bodyPr/>
          <a:lstStyle/>
          <a:p>
            <a:r>
              <a:rPr lang="en-GB" sz="2800" dirty="0">
                <a:latin typeface="+mn-lt"/>
              </a:rPr>
              <a:t>Match the beginnings and                        endings of these sentences:</a:t>
            </a:r>
          </a:p>
        </p:txBody>
      </p:sp>
      <p:sp>
        <p:nvSpPr>
          <p:cNvPr id="6" name="Rectangle 5">
            <a:extLst>
              <a:ext uri="{FF2B5EF4-FFF2-40B4-BE49-F238E27FC236}">
                <a16:creationId xmlns:a16="http://schemas.microsoft.com/office/drawing/2014/main" id="{5FEB4B5E-CC69-44D4-98E7-773B448B8F11}"/>
              </a:ext>
            </a:extLst>
          </p:cNvPr>
          <p:cNvSpPr/>
          <p:nvPr/>
        </p:nvSpPr>
        <p:spPr>
          <a:xfrm>
            <a:off x="676798" y="2023758"/>
            <a:ext cx="3537393"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In the library, you have to…</a:t>
            </a:r>
          </a:p>
        </p:txBody>
      </p:sp>
      <p:sp>
        <p:nvSpPr>
          <p:cNvPr id="7" name="Rectangle 6">
            <a:extLst>
              <a:ext uri="{FF2B5EF4-FFF2-40B4-BE49-F238E27FC236}">
                <a16:creationId xmlns:a16="http://schemas.microsoft.com/office/drawing/2014/main" id="{5C5800F3-65C4-4835-AFA9-65067CF6EE26}"/>
              </a:ext>
            </a:extLst>
          </p:cNvPr>
          <p:cNvSpPr/>
          <p:nvPr/>
        </p:nvSpPr>
        <p:spPr>
          <a:xfrm>
            <a:off x="676798" y="2669917"/>
            <a:ext cx="3537393"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In a cafe, you have to…</a:t>
            </a:r>
          </a:p>
        </p:txBody>
      </p:sp>
      <p:sp>
        <p:nvSpPr>
          <p:cNvPr id="9" name="Rectangle 8">
            <a:extLst>
              <a:ext uri="{FF2B5EF4-FFF2-40B4-BE49-F238E27FC236}">
                <a16:creationId xmlns:a16="http://schemas.microsoft.com/office/drawing/2014/main" id="{C8FC1D45-F097-47D8-9688-442AD1B7FF9A}"/>
              </a:ext>
            </a:extLst>
          </p:cNvPr>
          <p:cNvSpPr/>
          <p:nvPr/>
        </p:nvSpPr>
        <p:spPr>
          <a:xfrm>
            <a:off x="676798" y="3316076"/>
            <a:ext cx="3537393"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When you’re driving, you have to…</a:t>
            </a:r>
          </a:p>
        </p:txBody>
      </p:sp>
      <p:sp>
        <p:nvSpPr>
          <p:cNvPr id="13" name="Rectangle 12">
            <a:extLst>
              <a:ext uri="{FF2B5EF4-FFF2-40B4-BE49-F238E27FC236}">
                <a16:creationId xmlns:a16="http://schemas.microsoft.com/office/drawing/2014/main" id="{8ACF98BD-0A88-4D80-8C62-9A3F044CDABE}"/>
              </a:ext>
            </a:extLst>
          </p:cNvPr>
          <p:cNvSpPr/>
          <p:nvPr/>
        </p:nvSpPr>
        <p:spPr>
          <a:xfrm>
            <a:off x="676798" y="3962235"/>
            <a:ext cx="3537393"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At the zoo, you have to…</a:t>
            </a:r>
          </a:p>
        </p:txBody>
      </p:sp>
      <p:sp>
        <p:nvSpPr>
          <p:cNvPr id="14" name="Rectangle 13">
            <a:extLst>
              <a:ext uri="{FF2B5EF4-FFF2-40B4-BE49-F238E27FC236}">
                <a16:creationId xmlns:a16="http://schemas.microsoft.com/office/drawing/2014/main" id="{97237109-FF5C-4D38-83F9-A7A300100772}"/>
              </a:ext>
            </a:extLst>
          </p:cNvPr>
          <p:cNvSpPr/>
          <p:nvPr/>
        </p:nvSpPr>
        <p:spPr>
          <a:xfrm>
            <a:off x="676798" y="4608395"/>
            <a:ext cx="3537393"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At the swimming pool, you have to…</a:t>
            </a:r>
          </a:p>
        </p:txBody>
      </p:sp>
      <p:sp>
        <p:nvSpPr>
          <p:cNvPr id="15" name="Rectangle 14">
            <a:extLst>
              <a:ext uri="{FF2B5EF4-FFF2-40B4-BE49-F238E27FC236}">
                <a16:creationId xmlns:a16="http://schemas.microsoft.com/office/drawing/2014/main" id="{B359FCDD-6629-449E-9FE3-C0F8BA62A4D9}"/>
              </a:ext>
            </a:extLst>
          </p:cNvPr>
          <p:cNvSpPr/>
          <p:nvPr/>
        </p:nvSpPr>
        <p:spPr>
          <a:xfrm>
            <a:off x="676798" y="5254553"/>
            <a:ext cx="3537393"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On the train, you have to…</a:t>
            </a:r>
          </a:p>
        </p:txBody>
      </p:sp>
      <p:sp>
        <p:nvSpPr>
          <p:cNvPr id="16" name="Rectangle 15">
            <a:extLst>
              <a:ext uri="{FF2B5EF4-FFF2-40B4-BE49-F238E27FC236}">
                <a16:creationId xmlns:a16="http://schemas.microsoft.com/office/drawing/2014/main" id="{6F926C4D-0B22-4F96-920C-1C48CE1B4BD2}"/>
              </a:ext>
            </a:extLst>
          </p:cNvPr>
          <p:cNvSpPr/>
          <p:nvPr/>
        </p:nvSpPr>
        <p:spPr>
          <a:xfrm>
            <a:off x="676798" y="5900712"/>
            <a:ext cx="3537393"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Police officers have to…</a:t>
            </a:r>
          </a:p>
        </p:txBody>
      </p:sp>
      <p:sp>
        <p:nvSpPr>
          <p:cNvPr id="17" name="Rectangle 16">
            <a:extLst>
              <a:ext uri="{FF2B5EF4-FFF2-40B4-BE49-F238E27FC236}">
                <a16:creationId xmlns:a16="http://schemas.microsoft.com/office/drawing/2014/main" id="{7A1287B0-F06C-43F8-A865-17B64605A6B1}"/>
              </a:ext>
            </a:extLst>
          </p:cNvPr>
          <p:cNvSpPr/>
          <p:nvPr/>
        </p:nvSpPr>
        <p:spPr>
          <a:xfrm>
            <a:off x="5426765" y="1377599"/>
            <a:ext cx="3040437"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wear your seatbelt. </a:t>
            </a:r>
          </a:p>
        </p:txBody>
      </p:sp>
      <p:sp>
        <p:nvSpPr>
          <p:cNvPr id="18" name="Rectangle 17">
            <a:extLst>
              <a:ext uri="{FF2B5EF4-FFF2-40B4-BE49-F238E27FC236}">
                <a16:creationId xmlns:a16="http://schemas.microsoft.com/office/drawing/2014/main" id="{06EC38EC-70DA-49B0-897A-4A21072A555D}"/>
              </a:ext>
            </a:extLst>
          </p:cNvPr>
          <p:cNvSpPr/>
          <p:nvPr/>
        </p:nvSpPr>
        <p:spPr>
          <a:xfrm>
            <a:off x="5426765" y="2023758"/>
            <a:ext cx="3040437"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shower before you swim. </a:t>
            </a:r>
          </a:p>
        </p:txBody>
      </p:sp>
      <p:sp>
        <p:nvSpPr>
          <p:cNvPr id="19" name="Rectangle 18">
            <a:extLst>
              <a:ext uri="{FF2B5EF4-FFF2-40B4-BE49-F238E27FC236}">
                <a16:creationId xmlns:a16="http://schemas.microsoft.com/office/drawing/2014/main" id="{DCC00D31-828B-45F5-961A-D7577E18A5AC}"/>
              </a:ext>
            </a:extLst>
          </p:cNvPr>
          <p:cNvSpPr/>
          <p:nvPr/>
        </p:nvSpPr>
        <p:spPr>
          <a:xfrm>
            <a:off x="5426765" y="2669917"/>
            <a:ext cx="3040437"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be quiet.</a:t>
            </a:r>
          </a:p>
        </p:txBody>
      </p:sp>
      <p:sp>
        <p:nvSpPr>
          <p:cNvPr id="20" name="Rectangle 19">
            <a:extLst>
              <a:ext uri="{FF2B5EF4-FFF2-40B4-BE49-F238E27FC236}">
                <a16:creationId xmlns:a16="http://schemas.microsoft.com/office/drawing/2014/main" id="{6F157955-03F1-44C8-8D46-870FEEB0BBBC}"/>
              </a:ext>
            </a:extLst>
          </p:cNvPr>
          <p:cNvSpPr/>
          <p:nvPr/>
        </p:nvSpPr>
        <p:spPr>
          <a:xfrm>
            <a:off x="5426765" y="3316076"/>
            <a:ext cx="3040437"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be kind to the animals</a:t>
            </a:r>
          </a:p>
        </p:txBody>
      </p:sp>
      <p:sp>
        <p:nvSpPr>
          <p:cNvPr id="22" name="Rectangle 21">
            <a:extLst>
              <a:ext uri="{FF2B5EF4-FFF2-40B4-BE49-F238E27FC236}">
                <a16:creationId xmlns:a16="http://schemas.microsoft.com/office/drawing/2014/main" id="{02AF2801-0481-4652-B9A7-05AC1560BBAA}"/>
              </a:ext>
            </a:extLst>
          </p:cNvPr>
          <p:cNvSpPr/>
          <p:nvPr/>
        </p:nvSpPr>
        <p:spPr>
          <a:xfrm>
            <a:off x="5426765" y="3962235"/>
            <a:ext cx="3040437"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wear a uniform. </a:t>
            </a:r>
          </a:p>
        </p:txBody>
      </p:sp>
      <p:sp>
        <p:nvSpPr>
          <p:cNvPr id="23" name="Rectangle 22">
            <a:extLst>
              <a:ext uri="{FF2B5EF4-FFF2-40B4-BE49-F238E27FC236}">
                <a16:creationId xmlns:a16="http://schemas.microsoft.com/office/drawing/2014/main" id="{EAC42194-97ED-4234-BF0E-7FB70ABEBB8A}"/>
              </a:ext>
            </a:extLst>
          </p:cNvPr>
          <p:cNvSpPr/>
          <p:nvPr/>
        </p:nvSpPr>
        <p:spPr>
          <a:xfrm>
            <a:off x="5426765" y="4608395"/>
            <a:ext cx="3040437"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show your ticket. </a:t>
            </a:r>
          </a:p>
        </p:txBody>
      </p:sp>
      <p:sp>
        <p:nvSpPr>
          <p:cNvPr id="24" name="Rectangle 23">
            <a:extLst>
              <a:ext uri="{FF2B5EF4-FFF2-40B4-BE49-F238E27FC236}">
                <a16:creationId xmlns:a16="http://schemas.microsoft.com/office/drawing/2014/main" id="{E2C9E2AA-4331-4199-9811-DAB5209688FE}"/>
              </a:ext>
            </a:extLst>
          </p:cNvPr>
          <p:cNvSpPr/>
          <p:nvPr/>
        </p:nvSpPr>
        <p:spPr>
          <a:xfrm>
            <a:off x="5426765" y="5254553"/>
            <a:ext cx="3040437" cy="464331"/>
          </a:xfrm>
          <a:prstGeom prst="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pay before you eat. </a:t>
            </a:r>
          </a:p>
        </p:txBody>
      </p:sp>
      <p:sp>
        <p:nvSpPr>
          <p:cNvPr id="25" name="Rectangle 24">
            <a:extLst>
              <a:ext uri="{FF2B5EF4-FFF2-40B4-BE49-F238E27FC236}">
                <a16:creationId xmlns:a16="http://schemas.microsoft.com/office/drawing/2014/main" id="{734BAFA0-04FE-4E35-A0B3-E315297153A6}"/>
              </a:ext>
            </a:extLst>
          </p:cNvPr>
          <p:cNvSpPr/>
          <p:nvPr/>
        </p:nvSpPr>
        <p:spPr>
          <a:xfrm>
            <a:off x="5426765" y="5900712"/>
            <a:ext cx="3040437" cy="464331"/>
          </a:xfrm>
          <a:prstGeom prst="rect">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show your passport and ticket.</a:t>
            </a:r>
          </a:p>
        </p:txBody>
      </p:sp>
      <p:sp>
        <p:nvSpPr>
          <p:cNvPr id="26" name="answer">
            <a:extLst>
              <a:ext uri="{FF2B5EF4-FFF2-40B4-BE49-F238E27FC236}">
                <a16:creationId xmlns:a16="http://schemas.microsoft.com/office/drawing/2014/main" id="{67147BB6-C72A-4858-B607-C692072DD7FB}"/>
              </a:ext>
            </a:extLst>
          </p:cNvPr>
          <p:cNvSpPr/>
          <p:nvPr/>
        </p:nvSpPr>
        <p:spPr>
          <a:xfrm>
            <a:off x="6182139" y="607831"/>
            <a:ext cx="1529688" cy="547779"/>
          </a:xfrm>
          <a:prstGeom prst="roundRect">
            <a:avLst/>
          </a:prstGeom>
          <a:solidFill>
            <a:srgbClr val="009386"/>
          </a:solidFill>
          <a:ln>
            <a:solidFill>
              <a:srgbClr val="8ACBC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Answers</a:t>
            </a:r>
          </a:p>
        </p:txBody>
      </p:sp>
      <p:grpSp>
        <p:nvGrpSpPr>
          <p:cNvPr id="40" name="Group 39">
            <a:extLst>
              <a:ext uri="{FF2B5EF4-FFF2-40B4-BE49-F238E27FC236}">
                <a16:creationId xmlns:a16="http://schemas.microsoft.com/office/drawing/2014/main" id="{7367A9C5-E971-44E8-88F8-0AF0F9168A2F}"/>
              </a:ext>
            </a:extLst>
          </p:cNvPr>
          <p:cNvGrpSpPr/>
          <p:nvPr/>
        </p:nvGrpSpPr>
        <p:grpSpPr>
          <a:xfrm>
            <a:off x="4214191" y="1609765"/>
            <a:ext cx="1212574" cy="4523113"/>
            <a:chOff x="4214191" y="1609765"/>
            <a:chExt cx="1212574" cy="4523113"/>
          </a:xfrm>
        </p:grpSpPr>
        <p:cxnSp>
          <p:nvCxnSpPr>
            <p:cNvPr id="5" name="Straight Connector 4">
              <a:extLst>
                <a:ext uri="{FF2B5EF4-FFF2-40B4-BE49-F238E27FC236}">
                  <a16:creationId xmlns:a16="http://schemas.microsoft.com/office/drawing/2014/main" id="{3BBF145F-9873-4592-944E-0EFB6E268839}"/>
                </a:ext>
              </a:extLst>
            </p:cNvPr>
            <p:cNvCxnSpPr>
              <a:stCxn id="3" idx="3"/>
              <a:endCxn id="25" idx="1"/>
            </p:cNvCxnSpPr>
            <p:nvPr/>
          </p:nvCxnSpPr>
          <p:spPr>
            <a:xfrm>
              <a:off x="4214191" y="1609765"/>
              <a:ext cx="1212574" cy="452311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E52EEB7-41E0-418D-AC98-96169142579C}"/>
                </a:ext>
              </a:extLst>
            </p:cNvPr>
            <p:cNvCxnSpPr>
              <a:stCxn id="6" idx="3"/>
              <a:endCxn id="19" idx="1"/>
            </p:cNvCxnSpPr>
            <p:nvPr/>
          </p:nvCxnSpPr>
          <p:spPr>
            <a:xfrm>
              <a:off x="4214191" y="2255924"/>
              <a:ext cx="1212574" cy="646159"/>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66234D9-D8E7-4431-A322-3CDA0F02DE6D}"/>
                </a:ext>
              </a:extLst>
            </p:cNvPr>
            <p:cNvCxnSpPr>
              <a:stCxn id="7" idx="3"/>
              <a:endCxn id="24" idx="1"/>
            </p:cNvCxnSpPr>
            <p:nvPr/>
          </p:nvCxnSpPr>
          <p:spPr>
            <a:xfrm>
              <a:off x="4214191" y="2902083"/>
              <a:ext cx="1212574" cy="258463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45147D7-7F23-43D1-A29D-3F3D02DF3542}"/>
                </a:ext>
              </a:extLst>
            </p:cNvPr>
            <p:cNvCxnSpPr>
              <a:stCxn id="9" idx="3"/>
              <a:endCxn id="17" idx="1"/>
            </p:cNvCxnSpPr>
            <p:nvPr/>
          </p:nvCxnSpPr>
          <p:spPr>
            <a:xfrm flipV="1">
              <a:off x="4214191" y="1609765"/>
              <a:ext cx="1212574" cy="1938477"/>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508D25C-5912-402A-B841-2CAC90B1BBF0}"/>
                </a:ext>
              </a:extLst>
            </p:cNvPr>
            <p:cNvCxnSpPr>
              <a:stCxn id="13" idx="3"/>
              <a:endCxn id="20" idx="1"/>
            </p:cNvCxnSpPr>
            <p:nvPr/>
          </p:nvCxnSpPr>
          <p:spPr>
            <a:xfrm flipV="1">
              <a:off x="4214191" y="3548242"/>
              <a:ext cx="1212574" cy="64615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B91429E-0EC8-47F3-9E92-AB8BF93DC9B5}"/>
                </a:ext>
              </a:extLst>
            </p:cNvPr>
            <p:cNvCxnSpPr>
              <a:stCxn id="14" idx="3"/>
              <a:endCxn id="18" idx="1"/>
            </p:cNvCxnSpPr>
            <p:nvPr/>
          </p:nvCxnSpPr>
          <p:spPr>
            <a:xfrm flipV="1">
              <a:off x="4214191" y="2255924"/>
              <a:ext cx="1212574" cy="2584637"/>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786C3BA-41BC-4447-BA5A-741EEC46A605}"/>
                </a:ext>
              </a:extLst>
            </p:cNvPr>
            <p:cNvCxnSpPr>
              <a:stCxn id="15" idx="3"/>
              <a:endCxn id="23" idx="1"/>
            </p:cNvCxnSpPr>
            <p:nvPr/>
          </p:nvCxnSpPr>
          <p:spPr>
            <a:xfrm flipV="1">
              <a:off x="4214191" y="4840561"/>
              <a:ext cx="1212574" cy="646158"/>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83BB200A-BA7C-4AB6-A840-7FF2491F8737}"/>
                </a:ext>
              </a:extLst>
            </p:cNvPr>
            <p:cNvCxnSpPr>
              <a:stCxn id="16" idx="3"/>
              <a:endCxn id="22" idx="1"/>
            </p:cNvCxnSpPr>
            <p:nvPr/>
          </p:nvCxnSpPr>
          <p:spPr>
            <a:xfrm flipV="1">
              <a:off x="4214191" y="4194401"/>
              <a:ext cx="1212574" cy="1938477"/>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68583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3652D52-DDA6-4F9B-8FFE-6316BE3E6313}"/>
              </a:ext>
            </a:extLst>
          </p:cNvPr>
          <p:cNvSpPr/>
          <p:nvPr/>
        </p:nvSpPr>
        <p:spPr>
          <a:xfrm>
            <a:off x="762827" y="4656476"/>
            <a:ext cx="6621946" cy="708391"/>
          </a:xfrm>
          <a:prstGeom prst="roundRect">
            <a:avLst/>
          </a:prstGeom>
          <a:solidFill>
            <a:srgbClr val="8ACBC0"/>
          </a:solidFill>
          <a:ln w="38100">
            <a:solidFill>
              <a:srgbClr val="009386"/>
            </a:solidFill>
          </a:ln>
        </p:spPr>
        <p:txBody>
          <a:bodyPr wrap="square" lIns="108000" tIns="108000" rIns="108000" bIns="108000">
            <a:spAutoFit/>
          </a:bodyPr>
          <a:lstStyle/>
          <a:p>
            <a:pPr>
              <a:lnSpc>
                <a:spcPct val="150000"/>
              </a:lnSpc>
            </a:pPr>
            <a:r>
              <a:rPr lang="en-GB" sz="2000" dirty="0"/>
              <a:t>Who is the best president?</a:t>
            </a:r>
          </a:p>
        </p:txBody>
      </p:sp>
      <p:sp>
        <p:nvSpPr>
          <p:cNvPr id="21" name="Title 20"/>
          <p:cNvSpPr>
            <a:spLocks noGrp="1"/>
          </p:cNvSpPr>
          <p:nvPr>
            <p:ph type="title"/>
          </p:nvPr>
        </p:nvSpPr>
        <p:spPr>
          <a:xfrm>
            <a:off x="457198" y="543525"/>
            <a:ext cx="8220075" cy="994306"/>
          </a:xfrm>
        </p:spPr>
        <p:txBody>
          <a:bodyPr/>
          <a:lstStyle/>
          <a:p>
            <a:pPr algn="ctr"/>
            <a:r>
              <a:rPr lang="en-GB" dirty="0">
                <a:latin typeface="+mn-lt"/>
              </a:rPr>
              <a:t>Oh no! Your class is stuck on a desert island!</a:t>
            </a:r>
          </a:p>
        </p:txBody>
      </p:sp>
      <p:sp>
        <p:nvSpPr>
          <p:cNvPr id="12" name="Rectangle: Rounded Corners 11">
            <a:extLst>
              <a:ext uri="{FF2B5EF4-FFF2-40B4-BE49-F238E27FC236}">
                <a16:creationId xmlns:a16="http://schemas.microsoft.com/office/drawing/2014/main" id="{00847934-C1F4-42E1-92CE-EFA8725CAD1D}"/>
              </a:ext>
            </a:extLst>
          </p:cNvPr>
          <p:cNvSpPr/>
          <p:nvPr/>
        </p:nvSpPr>
        <p:spPr>
          <a:xfrm>
            <a:off x="762827" y="2104362"/>
            <a:ext cx="6621946" cy="2240725"/>
          </a:xfrm>
          <a:prstGeom prst="roundRect">
            <a:avLst/>
          </a:prstGeom>
          <a:solidFill>
            <a:srgbClr val="CFB6D8"/>
          </a:solidFill>
          <a:ln w="38100">
            <a:solidFill>
              <a:srgbClr val="8C368C"/>
            </a:solidFill>
          </a:ln>
        </p:spPr>
        <p:txBody>
          <a:bodyPr wrap="square" lIns="108000" tIns="108000" rIns="108000" bIns="108000">
            <a:spAutoFit/>
          </a:bodyPr>
          <a:lstStyle/>
          <a:p>
            <a:pPr>
              <a:lnSpc>
                <a:spcPct val="150000"/>
              </a:lnSpc>
            </a:pPr>
            <a:r>
              <a:rPr lang="en-GB" sz="2000" dirty="0"/>
              <a:t>You’re the president! </a:t>
            </a:r>
          </a:p>
          <a:p>
            <a:pPr>
              <a:lnSpc>
                <a:spcPct val="150000"/>
              </a:lnSpc>
            </a:pPr>
            <a:r>
              <a:rPr lang="en-GB" sz="2000" dirty="0"/>
              <a:t>Make 5 rules with ‘have to’. </a:t>
            </a:r>
          </a:p>
          <a:p>
            <a:pPr>
              <a:lnSpc>
                <a:spcPct val="150000"/>
              </a:lnSpc>
            </a:pPr>
            <a:r>
              <a:rPr lang="en-GB" sz="2000" dirty="0"/>
              <a:t>For example:</a:t>
            </a:r>
          </a:p>
          <a:p>
            <a:pPr>
              <a:lnSpc>
                <a:spcPct val="150000"/>
              </a:lnSpc>
            </a:pPr>
            <a:r>
              <a:rPr lang="en-GB" sz="2000" dirty="0"/>
              <a:t>“You have to get water.”</a:t>
            </a:r>
          </a:p>
        </p:txBody>
      </p:sp>
      <p:pic>
        <p:nvPicPr>
          <p:cNvPr id="3" name="Picture 2">
            <a:extLst>
              <a:ext uri="{FF2B5EF4-FFF2-40B4-BE49-F238E27FC236}">
                <a16:creationId xmlns:a16="http://schemas.microsoft.com/office/drawing/2014/main" id="{F26009BF-4341-4276-9D67-842B1DCEB9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8219"/>
          <a:stretch/>
        </p:blipFill>
        <p:spPr>
          <a:xfrm>
            <a:off x="4659119" y="1864351"/>
            <a:ext cx="3692236" cy="4225975"/>
          </a:xfrm>
          <a:prstGeom prst="roundRect">
            <a:avLst/>
          </a:prstGeom>
          <a:ln w="38100">
            <a:solidFill>
              <a:srgbClr val="009386"/>
            </a:solidFill>
          </a:ln>
        </p:spPr>
      </p:pic>
    </p:spTree>
    <p:extLst>
      <p:ext uri="{BB962C8B-B14F-4D97-AF65-F5344CB8AC3E}">
        <p14:creationId xmlns:p14="http://schemas.microsoft.com/office/powerpoint/2010/main" val="11120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C13BDE-4620-4285-82A4-BBF0A2FF5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1305" y="2394870"/>
            <a:ext cx="2855861" cy="6858000"/>
          </a:xfrm>
          <a:prstGeom prst="rect">
            <a:avLst/>
          </a:prstGeom>
        </p:spPr>
      </p:pic>
      <p:sp>
        <p:nvSpPr>
          <p:cNvPr id="21" name="Title 20"/>
          <p:cNvSpPr>
            <a:spLocks noGrp="1"/>
          </p:cNvSpPr>
          <p:nvPr>
            <p:ph type="title"/>
          </p:nvPr>
        </p:nvSpPr>
        <p:spPr>
          <a:xfrm>
            <a:off x="457198" y="543525"/>
            <a:ext cx="8220075" cy="994306"/>
          </a:xfrm>
        </p:spPr>
        <p:txBody>
          <a:bodyPr/>
          <a:lstStyle/>
          <a:p>
            <a:pPr algn="ctr"/>
            <a:r>
              <a:rPr lang="en-GB" sz="4000" dirty="0">
                <a:latin typeface="+mn-lt"/>
              </a:rPr>
              <a:t>Extra: Have to or has to?</a:t>
            </a:r>
          </a:p>
        </p:txBody>
      </p:sp>
      <p:sp>
        <p:nvSpPr>
          <p:cNvPr id="6" name="Rectangle 5">
            <a:extLst>
              <a:ext uri="{FF2B5EF4-FFF2-40B4-BE49-F238E27FC236}">
                <a16:creationId xmlns:a16="http://schemas.microsoft.com/office/drawing/2014/main" id="{E8D528ED-34E4-4A64-A8EE-9FCD831C95E3}"/>
              </a:ext>
            </a:extLst>
          </p:cNvPr>
          <p:cNvSpPr/>
          <p:nvPr/>
        </p:nvSpPr>
        <p:spPr>
          <a:xfrm>
            <a:off x="649978" y="1466512"/>
            <a:ext cx="7490170" cy="309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dirty="0">
                <a:solidFill>
                  <a:schemeClr val="tx1"/>
                </a:solidFill>
              </a:rPr>
              <a:t>Complete these sentence with ‘have to’ and ‘has to’.</a:t>
            </a:r>
          </a:p>
          <a:p>
            <a:pPr>
              <a:lnSpc>
                <a:spcPct val="150000"/>
              </a:lnSpc>
            </a:pPr>
            <a:r>
              <a:rPr lang="en-GB" dirty="0">
                <a:solidFill>
                  <a:schemeClr val="tx1"/>
                </a:solidFill>
              </a:rPr>
              <a:t>I </a:t>
            </a:r>
            <a:r>
              <a:rPr lang="en-GB" b="1" dirty="0">
                <a:solidFill>
                  <a:schemeClr val="tx1"/>
                </a:solidFill>
              </a:rPr>
              <a:t>have to </a:t>
            </a:r>
            <a:r>
              <a:rPr lang="en-GB" dirty="0">
                <a:solidFill>
                  <a:schemeClr val="tx1"/>
                </a:solidFill>
              </a:rPr>
              <a:t>get up early.</a:t>
            </a:r>
          </a:p>
          <a:p>
            <a:pPr>
              <a:lnSpc>
                <a:spcPct val="150000"/>
              </a:lnSpc>
            </a:pPr>
            <a:r>
              <a:rPr lang="en-GB" dirty="0">
                <a:solidFill>
                  <a:schemeClr val="tx1"/>
                </a:solidFill>
              </a:rPr>
              <a:t>She </a:t>
            </a:r>
            <a:r>
              <a:rPr lang="en-GB" b="1" dirty="0">
                <a:solidFill>
                  <a:schemeClr val="tx1"/>
                </a:solidFill>
              </a:rPr>
              <a:t>has to </a:t>
            </a:r>
            <a:r>
              <a:rPr lang="en-GB" dirty="0">
                <a:solidFill>
                  <a:schemeClr val="tx1"/>
                </a:solidFill>
              </a:rPr>
              <a:t>help her dad do the shopping.</a:t>
            </a:r>
          </a:p>
          <a:p>
            <a:pPr>
              <a:lnSpc>
                <a:spcPct val="150000"/>
              </a:lnSpc>
            </a:pPr>
            <a:r>
              <a:rPr lang="en-GB" dirty="0">
                <a:solidFill>
                  <a:schemeClr val="tx1"/>
                </a:solidFill>
              </a:rPr>
              <a:t>They </a:t>
            </a:r>
            <a:r>
              <a:rPr lang="en-GB" b="1" dirty="0">
                <a:solidFill>
                  <a:schemeClr val="tx1"/>
                </a:solidFill>
              </a:rPr>
              <a:t>have to </a:t>
            </a:r>
            <a:r>
              <a:rPr lang="en-GB" dirty="0">
                <a:solidFill>
                  <a:schemeClr val="tx1"/>
                </a:solidFill>
              </a:rPr>
              <a:t>do the washing up.</a:t>
            </a:r>
          </a:p>
          <a:p>
            <a:pPr>
              <a:lnSpc>
                <a:spcPct val="150000"/>
              </a:lnSpc>
            </a:pPr>
            <a:r>
              <a:rPr lang="en-GB" dirty="0">
                <a:solidFill>
                  <a:schemeClr val="tx1"/>
                </a:solidFill>
              </a:rPr>
              <a:t>Ron </a:t>
            </a:r>
            <a:r>
              <a:rPr lang="en-GB" b="1" dirty="0">
                <a:solidFill>
                  <a:schemeClr val="tx1"/>
                </a:solidFill>
              </a:rPr>
              <a:t>has to </a:t>
            </a:r>
            <a:r>
              <a:rPr lang="en-GB" dirty="0">
                <a:solidFill>
                  <a:schemeClr val="tx1"/>
                </a:solidFill>
              </a:rPr>
              <a:t>take the bus to school.</a:t>
            </a:r>
          </a:p>
          <a:p>
            <a:pPr>
              <a:lnSpc>
                <a:spcPct val="150000"/>
              </a:lnSpc>
            </a:pPr>
            <a:r>
              <a:rPr lang="en-GB" dirty="0">
                <a:solidFill>
                  <a:schemeClr val="tx1"/>
                </a:solidFill>
              </a:rPr>
              <a:t>We </a:t>
            </a:r>
            <a:r>
              <a:rPr lang="en-GB" b="1" dirty="0">
                <a:solidFill>
                  <a:schemeClr val="tx1"/>
                </a:solidFill>
              </a:rPr>
              <a:t>have to </a:t>
            </a:r>
            <a:r>
              <a:rPr lang="en-GB" dirty="0">
                <a:solidFill>
                  <a:schemeClr val="tx1"/>
                </a:solidFill>
              </a:rPr>
              <a:t>help our teacher.</a:t>
            </a:r>
          </a:p>
          <a:p>
            <a:pPr>
              <a:lnSpc>
                <a:spcPct val="150000"/>
              </a:lnSpc>
            </a:pPr>
            <a:r>
              <a:rPr lang="en-GB" dirty="0">
                <a:solidFill>
                  <a:schemeClr val="tx1"/>
                </a:solidFill>
              </a:rPr>
              <a:t>My car </a:t>
            </a:r>
            <a:r>
              <a:rPr lang="en-GB" b="1" dirty="0">
                <a:solidFill>
                  <a:schemeClr val="tx1"/>
                </a:solidFill>
              </a:rPr>
              <a:t>has to </a:t>
            </a:r>
            <a:r>
              <a:rPr lang="en-GB" dirty="0">
                <a:solidFill>
                  <a:schemeClr val="tx1"/>
                </a:solidFill>
              </a:rPr>
              <a:t>have petrol, or it doesn’t work!</a:t>
            </a:r>
          </a:p>
        </p:txBody>
      </p:sp>
      <p:grpSp>
        <p:nvGrpSpPr>
          <p:cNvPr id="4" name="Group 3">
            <a:extLst>
              <a:ext uri="{FF2B5EF4-FFF2-40B4-BE49-F238E27FC236}">
                <a16:creationId xmlns:a16="http://schemas.microsoft.com/office/drawing/2014/main" id="{903E106E-3167-4F5C-8EC6-5B9190F4CCCA}"/>
              </a:ext>
            </a:extLst>
          </p:cNvPr>
          <p:cNvGrpSpPr/>
          <p:nvPr/>
        </p:nvGrpSpPr>
        <p:grpSpPr>
          <a:xfrm>
            <a:off x="894522" y="2087217"/>
            <a:ext cx="1364145" cy="2330708"/>
            <a:chOff x="894522" y="2087217"/>
            <a:chExt cx="1364145" cy="2330708"/>
          </a:xfrm>
        </p:grpSpPr>
        <p:sp>
          <p:nvSpPr>
            <p:cNvPr id="2" name="Rectangle 1">
              <a:extLst>
                <a:ext uri="{FF2B5EF4-FFF2-40B4-BE49-F238E27FC236}">
                  <a16:creationId xmlns:a16="http://schemas.microsoft.com/office/drawing/2014/main" id="{ADF398CC-9B7E-4B7D-81CF-465C54C34D7A}"/>
                </a:ext>
              </a:extLst>
            </p:cNvPr>
            <p:cNvSpPr/>
            <p:nvPr/>
          </p:nvSpPr>
          <p:spPr>
            <a:xfrm>
              <a:off x="894522" y="2087217"/>
              <a:ext cx="824948"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47DF48-39DA-457D-B144-785163E0E4BB}"/>
                </a:ext>
              </a:extLst>
            </p:cNvPr>
            <p:cNvSpPr/>
            <p:nvPr/>
          </p:nvSpPr>
          <p:spPr>
            <a:xfrm>
              <a:off x="1152939" y="2474810"/>
              <a:ext cx="705678"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0622E0A-3F79-446A-989A-B4F0429DB520}"/>
                </a:ext>
              </a:extLst>
            </p:cNvPr>
            <p:cNvSpPr/>
            <p:nvPr/>
          </p:nvSpPr>
          <p:spPr>
            <a:xfrm>
              <a:off x="1306996" y="2898590"/>
              <a:ext cx="8001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E99AF79-9B0E-4B17-8CB2-4445809328DD}"/>
                </a:ext>
              </a:extLst>
            </p:cNvPr>
            <p:cNvSpPr/>
            <p:nvPr/>
          </p:nvSpPr>
          <p:spPr>
            <a:xfrm>
              <a:off x="1152939" y="3279913"/>
              <a:ext cx="705678"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2824F68-FBD6-4846-8A06-5FECF80164E4}"/>
                </a:ext>
              </a:extLst>
            </p:cNvPr>
            <p:cNvSpPr/>
            <p:nvPr/>
          </p:nvSpPr>
          <p:spPr>
            <a:xfrm>
              <a:off x="1113183" y="3710931"/>
              <a:ext cx="8001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B4285DC-3BBD-4BAA-8516-009E834D1C1A}"/>
                </a:ext>
              </a:extLst>
            </p:cNvPr>
            <p:cNvSpPr/>
            <p:nvPr/>
          </p:nvSpPr>
          <p:spPr>
            <a:xfrm>
              <a:off x="1458567" y="4119751"/>
              <a:ext cx="8001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answer">
            <a:extLst>
              <a:ext uri="{FF2B5EF4-FFF2-40B4-BE49-F238E27FC236}">
                <a16:creationId xmlns:a16="http://schemas.microsoft.com/office/drawing/2014/main" id="{3C0EBBCE-0F27-4DB7-8D84-CAF6684C1CC9}"/>
              </a:ext>
            </a:extLst>
          </p:cNvPr>
          <p:cNvSpPr/>
          <p:nvPr/>
        </p:nvSpPr>
        <p:spPr>
          <a:xfrm>
            <a:off x="6470374" y="1670431"/>
            <a:ext cx="1862554" cy="547779"/>
          </a:xfrm>
          <a:prstGeom prst="roundRect">
            <a:avLst/>
          </a:prstGeom>
          <a:solidFill>
            <a:srgbClr val="009386"/>
          </a:solidFill>
          <a:ln>
            <a:solidFill>
              <a:srgbClr val="8ACBC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See answers</a:t>
            </a:r>
          </a:p>
        </p:txBody>
      </p:sp>
      <p:sp>
        <p:nvSpPr>
          <p:cNvPr id="16" name="rule">
            <a:extLst>
              <a:ext uri="{FF2B5EF4-FFF2-40B4-BE49-F238E27FC236}">
                <a16:creationId xmlns:a16="http://schemas.microsoft.com/office/drawing/2014/main" id="{4404501D-C13C-437E-B74B-96A2B395FB7A}"/>
              </a:ext>
            </a:extLst>
          </p:cNvPr>
          <p:cNvSpPr/>
          <p:nvPr/>
        </p:nvSpPr>
        <p:spPr>
          <a:xfrm>
            <a:off x="649978" y="4870045"/>
            <a:ext cx="2123039" cy="547779"/>
          </a:xfrm>
          <a:prstGeom prst="roundRect">
            <a:avLst/>
          </a:prstGeom>
          <a:solidFill>
            <a:srgbClr val="009386"/>
          </a:solidFill>
          <a:ln>
            <a:solidFill>
              <a:srgbClr val="8ACBC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What’s the rule</a:t>
            </a:r>
          </a:p>
        </p:txBody>
      </p:sp>
      <p:sp>
        <p:nvSpPr>
          <p:cNvPr id="17" name="Rectangle: Rounded Corners 16">
            <a:extLst>
              <a:ext uri="{FF2B5EF4-FFF2-40B4-BE49-F238E27FC236}">
                <a16:creationId xmlns:a16="http://schemas.microsoft.com/office/drawing/2014/main" id="{78F07D28-E500-4105-8D95-D8C9AB59B2E7}"/>
              </a:ext>
            </a:extLst>
          </p:cNvPr>
          <p:cNvSpPr/>
          <p:nvPr/>
        </p:nvSpPr>
        <p:spPr>
          <a:xfrm>
            <a:off x="649978" y="5549980"/>
            <a:ext cx="5820396" cy="547779"/>
          </a:xfrm>
          <a:prstGeom prst="roundRect">
            <a:avLst/>
          </a:prstGeom>
          <a:solidFill>
            <a:srgbClr val="CFB6D8"/>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We use ‘has to’ when the subject is he, she, or it.</a:t>
            </a:r>
          </a:p>
        </p:txBody>
      </p:sp>
    </p:spTree>
    <p:extLst>
      <p:ext uri="{BB962C8B-B14F-4D97-AF65-F5344CB8AC3E}">
        <p14:creationId xmlns:p14="http://schemas.microsoft.com/office/powerpoint/2010/main" val="257901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C13BDE-4620-4285-82A4-BBF0A2FF53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73737" y="2279463"/>
            <a:ext cx="2855861" cy="5651766"/>
          </a:xfrm>
          <a:prstGeom prst="rect">
            <a:avLst/>
          </a:prstGeom>
        </p:spPr>
      </p:pic>
      <p:sp>
        <p:nvSpPr>
          <p:cNvPr id="21" name="Title 20"/>
          <p:cNvSpPr>
            <a:spLocks noGrp="1"/>
          </p:cNvSpPr>
          <p:nvPr>
            <p:ph type="title"/>
          </p:nvPr>
        </p:nvSpPr>
        <p:spPr>
          <a:xfrm>
            <a:off x="457198" y="543525"/>
            <a:ext cx="8220075" cy="994306"/>
          </a:xfrm>
        </p:spPr>
        <p:txBody>
          <a:bodyPr/>
          <a:lstStyle/>
          <a:p>
            <a:pPr algn="ctr"/>
            <a:r>
              <a:rPr lang="en-GB" sz="4000" dirty="0">
                <a:latin typeface="+mn-lt"/>
              </a:rPr>
              <a:t>Extra: Question and short answer forms.</a:t>
            </a:r>
          </a:p>
        </p:txBody>
      </p:sp>
      <p:sp>
        <p:nvSpPr>
          <p:cNvPr id="6" name="Rectangle 5">
            <a:extLst>
              <a:ext uri="{FF2B5EF4-FFF2-40B4-BE49-F238E27FC236}">
                <a16:creationId xmlns:a16="http://schemas.microsoft.com/office/drawing/2014/main" id="{E8D528ED-34E4-4A64-A8EE-9FCD831C95E3}"/>
              </a:ext>
            </a:extLst>
          </p:cNvPr>
          <p:cNvSpPr/>
          <p:nvPr/>
        </p:nvSpPr>
        <p:spPr>
          <a:xfrm>
            <a:off x="649978" y="1466512"/>
            <a:ext cx="7490170" cy="309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dirty="0">
                <a:solidFill>
                  <a:schemeClr val="tx1"/>
                </a:solidFill>
              </a:rPr>
              <a:t>Complete these sentence with ‘have to’ and ‘has to’.</a:t>
            </a:r>
          </a:p>
          <a:p>
            <a:pPr>
              <a:lnSpc>
                <a:spcPct val="150000"/>
              </a:lnSpc>
            </a:pPr>
            <a:r>
              <a:rPr lang="en-GB" b="1" dirty="0">
                <a:solidFill>
                  <a:schemeClr val="tx1"/>
                </a:solidFill>
              </a:rPr>
              <a:t>Do</a:t>
            </a:r>
            <a:r>
              <a:rPr lang="en-GB" dirty="0">
                <a:solidFill>
                  <a:schemeClr val="tx1"/>
                </a:solidFill>
              </a:rPr>
              <a:t> you have to clean your room?</a:t>
            </a:r>
          </a:p>
          <a:p>
            <a:pPr>
              <a:lnSpc>
                <a:spcPct val="150000"/>
              </a:lnSpc>
            </a:pPr>
            <a:r>
              <a:rPr lang="en-GB" b="1" dirty="0">
                <a:solidFill>
                  <a:schemeClr val="tx1"/>
                </a:solidFill>
              </a:rPr>
              <a:t>Does</a:t>
            </a:r>
            <a:r>
              <a:rPr lang="en-GB" dirty="0">
                <a:solidFill>
                  <a:schemeClr val="tx1"/>
                </a:solidFill>
              </a:rPr>
              <a:t> she have to speak English?</a:t>
            </a:r>
          </a:p>
          <a:p>
            <a:pPr>
              <a:lnSpc>
                <a:spcPct val="150000"/>
              </a:lnSpc>
            </a:pPr>
            <a:r>
              <a:rPr lang="en-GB" dirty="0">
                <a:solidFill>
                  <a:schemeClr val="tx1"/>
                </a:solidFill>
              </a:rPr>
              <a:t>Yes, she </a:t>
            </a:r>
            <a:r>
              <a:rPr lang="en-GB" b="1" dirty="0">
                <a:solidFill>
                  <a:schemeClr val="tx1"/>
                </a:solidFill>
              </a:rPr>
              <a:t>does</a:t>
            </a:r>
            <a:r>
              <a:rPr lang="en-GB" dirty="0">
                <a:solidFill>
                  <a:schemeClr val="tx1"/>
                </a:solidFill>
              </a:rPr>
              <a:t>!</a:t>
            </a:r>
          </a:p>
          <a:p>
            <a:pPr>
              <a:lnSpc>
                <a:spcPct val="150000"/>
              </a:lnSpc>
            </a:pPr>
            <a:r>
              <a:rPr lang="en-GB" dirty="0">
                <a:solidFill>
                  <a:schemeClr val="tx1"/>
                </a:solidFill>
              </a:rPr>
              <a:t>Where </a:t>
            </a:r>
            <a:r>
              <a:rPr lang="en-GB" b="1" dirty="0">
                <a:solidFill>
                  <a:schemeClr val="tx1"/>
                </a:solidFill>
              </a:rPr>
              <a:t>do</a:t>
            </a:r>
            <a:r>
              <a:rPr lang="en-GB" dirty="0">
                <a:solidFill>
                  <a:schemeClr val="tx1"/>
                </a:solidFill>
              </a:rPr>
              <a:t> you have to put your bag?</a:t>
            </a:r>
          </a:p>
          <a:p>
            <a:pPr>
              <a:lnSpc>
                <a:spcPct val="150000"/>
              </a:lnSpc>
            </a:pPr>
            <a:r>
              <a:rPr lang="en-GB" b="1" dirty="0">
                <a:solidFill>
                  <a:schemeClr val="tx1"/>
                </a:solidFill>
              </a:rPr>
              <a:t>Do</a:t>
            </a:r>
            <a:r>
              <a:rPr lang="en-GB" dirty="0">
                <a:solidFill>
                  <a:schemeClr val="tx1"/>
                </a:solidFill>
              </a:rPr>
              <a:t> you have to show your passport on the train?</a:t>
            </a:r>
          </a:p>
          <a:p>
            <a:pPr>
              <a:lnSpc>
                <a:spcPct val="150000"/>
              </a:lnSpc>
            </a:pPr>
            <a:r>
              <a:rPr lang="en-GB" dirty="0">
                <a:solidFill>
                  <a:schemeClr val="tx1"/>
                </a:solidFill>
              </a:rPr>
              <a:t>No, you </a:t>
            </a:r>
            <a:r>
              <a:rPr lang="en-GB" b="1" dirty="0">
                <a:solidFill>
                  <a:schemeClr val="tx1"/>
                </a:solidFill>
              </a:rPr>
              <a:t>don’t</a:t>
            </a:r>
            <a:r>
              <a:rPr lang="en-GB" dirty="0">
                <a:solidFill>
                  <a:schemeClr val="tx1"/>
                </a:solidFill>
              </a:rPr>
              <a:t>.</a:t>
            </a:r>
          </a:p>
        </p:txBody>
      </p:sp>
      <p:sp>
        <p:nvSpPr>
          <p:cNvPr id="15" name="answer">
            <a:extLst>
              <a:ext uri="{FF2B5EF4-FFF2-40B4-BE49-F238E27FC236}">
                <a16:creationId xmlns:a16="http://schemas.microsoft.com/office/drawing/2014/main" id="{3C0EBBCE-0F27-4DB7-8D84-CAF6684C1CC9}"/>
              </a:ext>
            </a:extLst>
          </p:cNvPr>
          <p:cNvSpPr/>
          <p:nvPr/>
        </p:nvSpPr>
        <p:spPr>
          <a:xfrm>
            <a:off x="6470374" y="1670431"/>
            <a:ext cx="1862554" cy="547779"/>
          </a:xfrm>
          <a:prstGeom prst="roundRect">
            <a:avLst/>
          </a:prstGeom>
          <a:solidFill>
            <a:srgbClr val="8C368C"/>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See answers</a:t>
            </a:r>
          </a:p>
        </p:txBody>
      </p:sp>
      <p:sp>
        <p:nvSpPr>
          <p:cNvPr id="16" name="rule">
            <a:extLst>
              <a:ext uri="{FF2B5EF4-FFF2-40B4-BE49-F238E27FC236}">
                <a16:creationId xmlns:a16="http://schemas.microsoft.com/office/drawing/2014/main" id="{4404501D-C13C-437E-B74B-96A2B395FB7A}"/>
              </a:ext>
            </a:extLst>
          </p:cNvPr>
          <p:cNvSpPr/>
          <p:nvPr/>
        </p:nvSpPr>
        <p:spPr>
          <a:xfrm>
            <a:off x="649978" y="4870045"/>
            <a:ext cx="2123039" cy="547779"/>
          </a:xfrm>
          <a:prstGeom prst="roundRect">
            <a:avLst/>
          </a:prstGeom>
          <a:solidFill>
            <a:srgbClr val="8C368C"/>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What’s the rule</a:t>
            </a:r>
          </a:p>
        </p:txBody>
      </p:sp>
      <p:sp>
        <p:nvSpPr>
          <p:cNvPr id="17" name="Rectangle: Rounded Corners 16">
            <a:extLst>
              <a:ext uri="{FF2B5EF4-FFF2-40B4-BE49-F238E27FC236}">
                <a16:creationId xmlns:a16="http://schemas.microsoft.com/office/drawing/2014/main" id="{78F07D28-E500-4105-8D95-D8C9AB59B2E7}"/>
              </a:ext>
            </a:extLst>
          </p:cNvPr>
          <p:cNvSpPr/>
          <p:nvPr/>
        </p:nvSpPr>
        <p:spPr>
          <a:xfrm>
            <a:off x="553587" y="5549980"/>
            <a:ext cx="8027295" cy="547779"/>
          </a:xfrm>
          <a:prstGeom prst="roundRect">
            <a:avLst/>
          </a:prstGeom>
          <a:solidFill>
            <a:srgbClr val="8ACBC0"/>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We use ‘do’ or ‘does’ to make questions and short answers with ‘have to’.</a:t>
            </a:r>
          </a:p>
        </p:txBody>
      </p:sp>
      <p:grpSp>
        <p:nvGrpSpPr>
          <p:cNvPr id="5" name="Group 4">
            <a:extLst>
              <a:ext uri="{FF2B5EF4-FFF2-40B4-BE49-F238E27FC236}">
                <a16:creationId xmlns:a16="http://schemas.microsoft.com/office/drawing/2014/main" id="{480E6185-38FF-4EFC-8AF7-94FF8B3A2013}"/>
              </a:ext>
            </a:extLst>
          </p:cNvPr>
          <p:cNvGrpSpPr/>
          <p:nvPr/>
        </p:nvGrpSpPr>
        <p:grpSpPr>
          <a:xfrm>
            <a:off x="630100" y="2087218"/>
            <a:ext cx="1636022" cy="2346791"/>
            <a:chOff x="630100" y="2087218"/>
            <a:chExt cx="1636022" cy="2346791"/>
          </a:xfrm>
        </p:grpSpPr>
        <p:sp>
          <p:nvSpPr>
            <p:cNvPr id="3" name="Rectangle 2">
              <a:extLst>
                <a:ext uri="{FF2B5EF4-FFF2-40B4-BE49-F238E27FC236}">
                  <a16:creationId xmlns:a16="http://schemas.microsoft.com/office/drawing/2014/main" id="{16000343-8E45-4C79-B394-D75D45C8DBBC}"/>
                </a:ext>
              </a:extLst>
            </p:cNvPr>
            <p:cNvSpPr/>
            <p:nvPr/>
          </p:nvSpPr>
          <p:spPr>
            <a:xfrm>
              <a:off x="630100" y="2087218"/>
              <a:ext cx="463205"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4A977CD-FB9D-476B-8512-7EAC6E8FA017}"/>
                </a:ext>
              </a:extLst>
            </p:cNvPr>
            <p:cNvSpPr/>
            <p:nvPr/>
          </p:nvSpPr>
          <p:spPr>
            <a:xfrm>
              <a:off x="772249" y="2506873"/>
              <a:ext cx="539716"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216ABB2-C3FB-423D-82FF-94FD9E03738F}"/>
                </a:ext>
              </a:extLst>
            </p:cNvPr>
            <p:cNvSpPr/>
            <p:nvPr/>
          </p:nvSpPr>
          <p:spPr>
            <a:xfrm>
              <a:off x="1607136" y="2908760"/>
              <a:ext cx="589412"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0EDA95A-5FA5-48A6-90E5-A3FF2483E873}"/>
                </a:ext>
              </a:extLst>
            </p:cNvPr>
            <p:cNvSpPr/>
            <p:nvPr/>
          </p:nvSpPr>
          <p:spPr>
            <a:xfrm>
              <a:off x="1416791" y="3318750"/>
              <a:ext cx="302679"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065794D-00F5-4CED-A6A8-B54F32D5A59B}"/>
                </a:ext>
              </a:extLst>
            </p:cNvPr>
            <p:cNvSpPr/>
            <p:nvPr/>
          </p:nvSpPr>
          <p:spPr>
            <a:xfrm>
              <a:off x="739428" y="3694591"/>
              <a:ext cx="302679"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FB41C05-9B76-42B2-8A11-A265FBED93BD}"/>
                </a:ext>
              </a:extLst>
            </p:cNvPr>
            <p:cNvSpPr/>
            <p:nvPr/>
          </p:nvSpPr>
          <p:spPr>
            <a:xfrm>
              <a:off x="1613320" y="4156175"/>
              <a:ext cx="652802" cy="2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1804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3525"/>
            <a:ext cx="8220075" cy="748562"/>
          </a:xfrm>
        </p:spPr>
        <p:txBody>
          <a:bodyPr/>
          <a:lstStyle/>
          <a:p>
            <a:pPr algn="ctr"/>
            <a:r>
              <a:rPr lang="en-GB" sz="4000" dirty="0">
                <a:latin typeface="+mn-lt"/>
              </a:rPr>
              <a:t>Extra: Negatives</a:t>
            </a:r>
          </a:p>
        </p:txBody>
      </p:sp>
      <p:sp>
        <p:nvSpPr>
          <p:cNvPr id="6" name="Rectangle 5">
            <a:extLst>
              <a:ext uri="{FF2B5EF4-FFF2-40B4-BE49-F238E27FC236}">
                <a16:creationId xmlns:a16="http://schemas.microsoft.com/office/drawing/2014/main" id="{E8D528ED-34E4-4A64-A8EE-9FCD831C95E3}"/>
              </a:ext>
            </a:extLst>
          </p:cNvPr>
          <p:cNvSpPr/>
          <p:nvPr/>
        </p:nvSpPr>
        <p:spPr>
          <a:xfrm>
            <a:off x="669855" y="1048338"/>
            <a:ext cx="7490170" cy="5099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sz="2000" b="1" dirty="0">
                <a:solidFill>
                  <a:srgbClr val="009386"/>
                </a:solidFill>
              </a:rPr>
              <a:t>Choose the right sentence:</a:t>
            </a:r>
          </a:p>
          <a:p>
            <a:pPr marL="285750" indent="-285750">
              <a:lnSpc>
                <a:spcPct val="150000"/>
              </a:lnSpc>
              <a:buFont typeface="Arial" panose="020B0604020202020204" pitchFamily="34" charset="0"/>
              <a:buChar char="•"/>
            </a:pPr>
            <a:r>
              <a:rPr lang="en-GB" dirty="0">
                <a:solidFill>
                  <a:schemeClr val="tx1"/>
                </a:solidFill>
              </a:rPr>
              <a:t>You have to show your passport at the library.</a:t>
            </a:r>
          </a:p>
          <a:p>
            <a:pPr marL="285750" indent="-285750">
              <a:lnSpc>
                <a:spcPct val="150000"/>
              </a:lnSpc>
              <a:buFont typeface="Arial" panose="020B0604020202020204" pitchFamily="34" charset="0"/>
              <a:buChar char="•"/>
            </a:pPr>
            <a:r>
              <a:rPr lang="en-GB" dirty="0">
                <a:solidFill>
                  <a:schemeClr val="tx1"/>
                </a:solidFill>
              </a:rPr>
              <a:t>You don’t have to show your passport at the library. </a:t>
            </a:r>
          </a:p>
          <a:p>
            <a:pPr>
              <a:lnSpc>
                <a:spcPct val="150000"/>
              </a:lnSpc>
            </a:pPr>
            <a:endParaRPr lang="en-GB" sz="1100" dirty="0">
              <a:solidFill>
                <a:schemeClr val="tx1"/>
              </a:solidFill>
            </a:endParaRPr>
          </a:p>
          <a:p>
            <a:pPr marL="285750" indent="-285750">
              <a:lnSpc>
                <a:spcPct val="150000"/>
              </a:lnSpc>
              <a:buFont typeface="Arial" panose="020B0604020202020204" pitchFamily="34" charset="0"/>
              <a:buChar char="•"/>
            </a:pPr>
            <a:r>
              <a:rPr lang="en-GB" dirty="0">
                <a:solidFill>
                  <a:schemeClr val="tx1"/>
                </a:solidFill>
              </a:rPr>
              <a:t>You have to pay for books at the library.</a:t>
            </a:r>
          </a:p>
          <a:p>
            <a:pPr marL="285750" indent="-285750">
              <a:lnSpc>
                <a:spcPct val="150000"/>
              </a:lnSpc>
              <a:buFont typeface="Arial" panose="020B0604020202020204" pitchFamily="34" charset="0"/>
              <a:buChar char="•"/>
            </a:pPr>
            <a:r>
              <a:rPr lang="en-GB" dirty="0">
                <a:solidFill>
                  <a:schemeClr val="tx1"/>
                </a:solidFill>
              </a:rPr>
              <a:t>You don’t have to pay for books at the library.</a:t>
            </a:r>
          </a:p>
          <a:p>
            <a:pPr marL="285750" indent="-285750">
              <a:lnSpc>
                <a:spcPct val="150000"/>
              </a:lnSpc>
              <a:buFont typeface="Arial" panose="020B0604020202020204" pitchFamily="34" charset="0"/>
              <a:buChar char="•"/>
            </a:pPr>
            <a:endParaRPr lang="en-GB" sz="1100" dirty="0">
              <a:solidFill>
                <a:schemeClr val="tx1"/>
              </a:solidFill>
            </a:endParaRPr>
          </a:p>
          <a:p>
            <a:pPr marL="285750" indent="-285750">
              <a:lnSpc>
                <a:spcPct val="150000"/>
              </a:lnSpc>
              <a:buFont typeface="Arial" panose="020B0604020202020204" pitchFamily="34" charset="0"/>
              <a:buChar char="•"/>
            </a:pPr>
            <a:r>
              <a:rPr lang="en-GB" dirty="0">
                <a:solidFill>
                  <a:schemeClr val="tx1"/>
                </a:solidFill>
              </a:rPr>
              <a:t>You have to be quiet at the park.</a:t>
            </a:r>
          </a:p>
          <a:p>
            <a:pPr marL="285750" indent="-285750">
              <a:lnSpc>
                <a:spcPct val="150000"/>
              </a:lnSpc>
              <a:buFont typeface="Arial" panose="020B0604020202020204" pitchFamily="34" charset="0"/>
              <a:buChar char="•"/>
            </a:pPr>
            <a:r>
              <a:rPr lang="en-GB" dirty="0">
                <a:solidFill>
                  <a:schemeClr val="tx1"/>
                </a:solidFill>
              </a:rPr>
              <a:t>You don’t have to be quiet at the park.</a:t>
            </a:r>
          </a:p>
          <a:p>
            <a:pPr>
              <a:lnSpc>
                <a:spcPct val="150000"/>
              </a:lnSpc>
            </a:pPr>
            <a:r>
              <a:rPr lang="en-GB" sz="2000" b="1" dirty="0">
                <a:solidFill>
                  <a:srgbClr val="8C368C"/>
                </a:solidFill>
              </a:rPr>
              <a:t>Does ‘don’t have to’ mean?</a:t>
            </a:r>
          </a:p>
          <a:p>
            <a:pPr marL="285750" indent="-285750">
              <a:lnSpc>
                <a:spcPct val="150000"/>
              </a:lnSpc>
              <a:buFont typeface="Arial" panose="020B0604020202020204" pitchFamily="34" charset="0"/>
              <a:buChar char="•"/>
            </a:pPr>
            <a:r>
              <a:rPr lang="en-GB" dirty="0">
                <a:solidFill>
                  <a:schemeClr val="tx1"/>
                </a:solidFill>
              </a:rPr>
              <a:t>It’s not possible / it’s forbidden</a:t>
            </a:r>
          </a:p>
          <a:p>
            <a:pPr marL="285750" indent="-285750">
              <a:lnSpc>
                <a:spcPct val="150000"/>
              </a:lnSpc>
              <a:buFont typeface="Arial" panose="020B0604020202020204" pitchFamily="34" charset="0"/>
              <a:buChar char="•"/>
            </a:pPr>
            <a:r>
              <a:rPr lang="en-GB" dirty="0">
                <a:solidFill>
                  <a:schemeClr val="tx1"/>
                </a:solidFill>
              </a:rPr>
              <a:t>It’s not necessary</a:t>
            </a:r>
          </a:p>
        </p:txBody>
      </p:sp>
      <p:pic>
        <p:nvPicPr>
          <p:cNvPr id="20" name="Picture 19">
            <a:extLst>
              <a:ext uri="{FF2B5EF4-FFF2-40B4-BE49-F238E27FC236}">
                <a16:creationId xmlns:a16="http://schemas.microsoft.com/office/drawing/2014/main" id="{D9C13A1E-681C-469E-8607-583550606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759" y="2091947"/>
            <a:ext cx="400864" cy="417443"/>
          </a:xfrm>
          <a:prstGeom prst="rect">
            <a:avLst/>
          </a:prstGeom>
        </p:spPr>
      </p:pic>
      <p:pic>
        <p:nvPicPr>
          <p:cNvPr id="22" name="Picture 21">
            <a:extLst>
              <a:ext uri="{FF2B5EF4-FFF2-40B4-BE49-F238E27FC236}">
                <a16:creationId xmlns:a16="http://schemas.microsoft.com/office/drawing/2014/main" id="{8345A803-5004-466E-A1F8-2A8D6560B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463" y="3136838"/>
            <a:ext cx="400864" cy="417443"/>
          </a:xfrm>
          <a:prstGeom prst="rect">
            <a:avLst/>
          </a:prstGeom>
        </p:spPr>
      </p:pic>
      <p:pic>
        <p:nvPicPr>
          <p:cNvPr id="26" name="Picture 25">
            <a:extLst>
              <a:ext uri="{FF2B5EF4-FFF2-40B4-BE49-F238E27FC236}">
                <a16:creationId xmlns:a16="http://schemas.microsoft.com/office/drawing/2014/main" id="{0C4F9FC7-1B9D-425F-972F-FC9079231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738" y="4234070"/>
            <a:ext cx="400864" cy="417443"/>
          </a:xfrm>
          <a:prstGeom prst="rect">
            <a:avLst/>
          </a:prstGeom>
        </p:spPr>
      </p:pic>
      <p:pic>
        <p:nvPicPr>
          <p:cNvPr id="27" name="Picture 26">
            <a:extLst>
              <a:ext uri="{FF2B5EF4-FFF2-40B4-BE49-F238E27FC236}">
                <a16:creationId xmlns:a16="http://schemas.microsoft.com/office/drawing/2014/main" id="{34DF1CE3-81EA-4BEF-9AC4-3DA776F28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2644" y="5600940"/>
            <a:ext cx="400864" cy="417443"/>
          </a:xfrm>
          <a:prstGeom prst="rect">
            <a:avLst/>
          </a:prstGeom>
        </p:spPr>
      </p:pic>
    </p:spTree>
    <p:extLst>
      <p:ext uri="{BB962C8B-B14F-4D97-AF65-F5344CB8AC3E}">
        <p14:creationId xmlns:p14="http://schemas.microsoft.com/office/powerpoint/2010/main" val="17957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3525"/>
            <a:ext cx="8220075" cy="748562"/>
          </a:xfrm>
        </p:spPr>
        <p:txBody>
          <a:bodyPr/>
          <a:lstStyle/>
          <a:p>
            <a:pPr algn="ctr"/>
            <a:r>
              <a:rPr lang="en-GB" sz="4000" dirty="0">
                <a:latin typeface="+mn-lt"/>
              </a:rPr>
              <a:t>Can you guess the job?</a:t>
            </a:r>
          </a:p>
        </p:txBody>
      </p:sp>
      <p:sp>
        <p:nvSpPr>
          <p:cNvPr id="6" name="Rectangle 5">
            <a:extLst>
              <a:ext uri="{FF2B5EF4-FFF2-40B4-BE49-F238E27FC236}">
                <a16:creationId xmlns:a16="http://schemas.microsoft.com/office/drawing/2014/main" id="{E8D528ED-34E4-4A64-A8EE-9FCD831C95E3}"/>
              </a:ext>
            </a:extLst>
          </p:cNvPr>
          <p:cNvSpPr/>
          <p:nvPr/>
        </p:nvSpPr>
        <p:spPr>
          <a:xfrm>
            <a:off x="822150" y="1430067"/>
            <a:ext cx="7490170"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Think of a job. Keep it a secret. Make sentences with ‘have to’ and ‘don’t have to’. See if your classmates can ask you questions, and guess the job.</a:t>
            </a:r>
            <a:endParaRPr lang="en-GB" sz="1600" dirty="0">
              <a:solidFill>
                <a:schemeClr val="tx1"/>
              </a:solidFill>
            </a:endParaRPr>
          </a:p>
        </p:txBody>
      </p:sp>
      <p:grpSp>
        <p:nvGrpSpPr>
          <p:cNvPr id="2" name="Group 1">
            <a:extLst>
              <a:ext uri="{FF2B5EF4-FFF2-40B4-BE49-F238E27FC236}">
                <a16:creationId xmlns:a16="http://schemas.microsoft.com/office/drawing/2014/main" id="{EDE5E3C6-A002-4710-9220-B29DB1862E41}"/>
              </a:ext>
            </a:extLst>
          </p:cNvPr>
          <p:cNvGrpSpPr/>
          <p:nvPr/>
        </p:nvGrpSpPr>
        <p:grpSpPr>
          <a:xfrm>
            <a:off x="646043" y="2617154"/>
            <a:ext cx="2437090" cy="1545819"/>
            <a:chOff x="646043" y="2617154"/>
            <a:chExt cx="2437090" cy="1545819"/>
          </a:xfrm>
        </p:grpSpPr>
        <p:pic>
          <p:nvPicPr>
            <p:cNvPr id="8" name="Bubble 2">
              <a:extLst>
                <a:ext uri="{FF2B5EF4-FFF2-40B4-BE49-F238E27FC236}">
                  <a16:creationId xmlns:a16="http://schemas.microsoft.com/office/drawing/2014/main" id="{F87833E6-CBEF-414B-A36D-0AD4BB82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043" y="2617154"/>
              <a:ext cx="2437090" cy="1545819"/>
            </a:xfrm>
            <a:prstGeom prst="rect">
              <a:avLst/>
            </a:prstGeom>
          </p:spPr>
        </p:pic>
        <p:sp>
          <p:nvSpPr>
            <p:cNvPr id="14" name="Rectangle 13">
              <a:extLst>
                <a:ext uri="{FF2B5EF4-FFF2-40B4-BE49-F238E27FC236}">
                  <a16:creationId xmlns:a16="http://schemas.microsoft.com/office/drawing/2014/main" id="{04561F6F-15A5-440E-8DCA-1588A3579B20}"/>
                </a:ext>
              </a:extLst>
            </p:cNvPr>
            <p:cNvSpPr/>
            <p:nvPr/>
          </p:nvSpPr>
          <p:spPr>
            <a:xfrm>
              <a:off x="836819" y="2894679"/>
              <a:ext cx="2075346"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They have to help sick people. </a:t>
              </a:r>
              <a:endParaRPr lang="en-GB" sz="1600" dirty="0">
                <a:solidFill>
                  <a:schemeClr val="tx1"/>
                </a:solidFill>
              </a:endParaRPr>
            </a:p>
          </p:txBody>
        </p:sp>
      </p:grpSp>
      <p:grpSp>
        <p:nvGrpSpPr>
          <p:cNvPr id="3" name="Group 2">
            <a:extLst>
              <a:ext uri="{FF2B5EF4-FFF2-40B4-BE49-F238E27FC236}">
                <a16:creationId xmlns:a16="http://schemas.microsoft.com/office/drawing/2014/main" id="{297B35A6-9027-4943-B00D-10A080A5CA37}"/>
              </a:ext>
            </a:extLst>
          </p:cNvPr>
          <p:cNvGrpSpPr/>
          <p:nvPr/>
        </p:nvGrpSpPr>
        <p:grpSpPr>
          <a:xfrm>
            <a:off x="3367362" y="2617154"/>
            <a:ext cx="2437090" cy="1545819"/>
            <a:chOff x="3367362" y="2617154"/>
            <a:chExt cx="2437090" cy="1545819"/>
          </a:xfrm>
        </p:grpSpPr>
        <p:pic>
          <p:nvPicPr>
            <p:cNvPr id="9" name="Bubble 2">
              <a:extLst>
                <a:ext uri="{FF2B5EF4-FFF2-40B4-BE49-F238E27FC236}">
                  <a16:creationId xmlns:a16="http://schemas.microsoft.com/office/drawing/2014/main" id="{7FCF1AA7-4F6F-47CE-BBB7-DAD588FDF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7362" y="2617154"/>
              <a:ext cx="2437090" cy="1545819"/>
            </a:xfrm>
            <a:prstGeom prst="rect">
              <a:avLst/>
            </a:prstGeom>
          </p:spPr>
        </p:pic>
        <p:sp>
          <p:nvSpPr>
            <p:cNvPr id="15" name="Rectangle 14">
              <a:extLst>
                <a:ext uri="{FF2B5EF4-FFF2-40B4-BE49-F238E27FC236}">
                  <a16:creationId xmlns:a16="http://schemas.microsoft.com/office/drawing/2014/main" id="{1B681983-6E61-4D2C-A910-55AE1437D09E}"/>
                </a:ext>
              </a:extLst>
            </p:cNvPr>
            <p:cNvSpPr/>
            <p:nvPr/>
          </p:nvSpPr>
          <p:spPr>
            <a:xfrm>
              <a:off x="3529562" y="2894679"/>
              <a:ext cx="2075346"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They don’t have to drive.</a:t>
              </a:r>
              <a:endParaRPr lang="en-GB" sz="1600" dirty="0">
                <a:solidFill>
                  <a:schemeClr val="tx1"/>
                </a:solidFill>
              </a:endParaRPr>
            </a:p>
          </p:txBody>
        </p:sp>
      </p:grpSp>
      <p:grpSp>
        <p:nvGrpSpPr>
          <p:cNvPr id="5" name="Group 4">
            <a:extLst>
              <a:ext uri="{FF2B5EF4-FFF2-40B4-BE49-F238E27FC236}">
                <a16:creationId xmlns:a16="http://schemas.microsoft.com/office/drawing/2014/main" id="{F0CE788F-3C35-4E23-AAF7-790C547DC663}"/>
              </a:ext>
            </a:extLst>
          </p:cNvPr>
          <p:cNvGrpSpPr/>
          <p:nvPr/>
        </p:nvGrpSpPr>
        <p:grpSpPr>
          <a:xfrm>
            <a:off x="646043" y="4399442"/>
            <a:ext cx="2437090" cy="1545819"/>
            <a:chOff x="646043" y="4399442"/>
            <a:chExt cx="2437090" cy="1545819"/>
          </a:xfrm>
        </p:grpSpPr>
        <p:pic>
          <p:nvPicPr>
            <p:cNvPr id="11" name="Bubble 2">
              <a:extLst>
                <a:ext uri="{FF2B5EF4-FFF2-40B4-BE49-F238E27FC236}">
                  <a16:creationId xmlns:a16="http://schemas.microsoft.com/office/drawing/2014/main" id="{8306D1AE-6CE4-4AFC-B433-A73D50E42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043" y="4399442"/>
              <a:ext cx="2437090" cy="1545819"/>
            </a:xfrm>
            <a:prstGeom prst="rect">
              <a:avLst/>
            </a:prstGeom>
          </p:spPr>
        </p:pic>
        <p:sp>
          <p:nvSpPr>
            <p:cNvPr id="16" name="Rectangle 15">
              <a:extLst>
                <a:ext uri="{FF2B5EF4-FFF2-40B4-BE49-F238E27FC236}">
                  <a16:creationId xmlns:a16="http://schemas.microsoft.com/office/drawing/2014/main" id="{84D1C4DD-880E-4E3D-B2EA-3ECD9EAA17B2}"/>
                </a:ext>
              </a:extLst>
            </p:cNvPr>
            <p:cNvSpPr/>
            <p:nvPr/>
          </p:nvSpPr>
          <p:spPr>
            <a:xfrm>
              <a:off x="831680" y="4832161"/>
              <a:ext cx="20753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Yes, they do!</a:t>
              </a:r>
              <a:endParaRPr lang="en-GB" sz="1600" dirty="0">
                <a:solidFill>
                  <a:schemeClr val="tx1"/>
                </a:solidFill>
              </a:endParaRPr>
            </a:p>
          </p:txBody>
        </p:sp>
      </p:grpSp>
      <p:grpSp>
        <p:nvGrpSpPr>
          <p:cNvPr id="4" name="Group 3">
            <a:extLst>
              <a:ext uri="{FF2B5EF4-FFF2-40B4-BE49-F238E27FC236}">
                <a16:creationId xmlns:a16="http://schemas.microsoft.com/office/drawing/2014/main" id="{A50D2A3E-C789-44CA-854D-D44DAB6E20F2}"/>
              </a:ext>
            </a:extLst>
          </p:cNvPr>
          <p:cNvGrpSpPr/>
          <p:nvPr/>
        </p:nvGrpSpPr>
        <p:grpSpPr>
          <a:xfrm>
            <a:off x="6140379" y="2617153"/>
            <a:ext cx="2437090" cy="1545819"/>
            <a:chOff x="6140379" y="2617153"/>
            <a:chExt cx="2437090" cy="1545819"/>
          </a:xfrm>
        </p:grpSpPr>
        <p:pic>
          <p:nvPicPr>
            <p:cNvPr id="10" name="Bubble 2">
              <a:extLst>
                <a:ext uri="{FF2B5EF4-FFF2-40B4-BE49-F238E27FC236}">
                  <a16:creationId xmlns:a16="http://schemas.microsoft.com/office/drawing/2014/main" id="{56EE88FA-52C9-4826-ADB7-5CC4FFEFB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0379" y="2617153"/>
              <a:ext cx="2437090" cy="1545819"/>
            </a:xfrm>
            <a:prstGeom prst="rect">
              <a:avLst/>
            </a:prstGeom>
          </p:spPr>
        </p:pic>
        <p:sp>
          <p:nvSpPr>
            <p:cNvPr id="17" name="Rectangle 16">
              <a:extLst>
                <a:ext uri="{FF2B5EF4-FFF2-40B4-BE49-F238E27FC236}">
                  <a16:creationId xmlns:a16="http://schemas.microsoft.com/office/drawing/2014/main" id="{8811933E-5A49-416F-9A0E-4296A53321E9}"/>
                </a:ext>
              </a:extLst>
            </p:cNvPr>
            <p:cNvSpPr/>
            <p:nvPr/>
          </p:nvSpPr>
          <p:spPr>
            <a:xfrm>
              <a:off x="6321251" y="2739592"/>
              <a:ext cx="2075346"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Hmm. Do they have to work in    a hospital?</a:t>
              </a:r>
              <a:endParaRPr lang="en-GB" sz="1600" dirty="0">
                <a:solidFill>
                  <a:schemeClr val="tx1"/>
                </a:solidFill>
              </a:endParaRPr>
            </a:p>
          </p:txBody>
        </p:sp>
      </p:grpSp>
      <p:grpSp>
        <p:nvGrpSpPr>
          <p:cNvPr id="7" name="Group 6">
            <a:extLst>
              <a:ext uri="{FF2B5EF4-FFF2-40B4-BE49-F238E27FC236}">
                <a16:creationId xmlns:a16="http://schemas.microsoft.com/office/drawing/2014/main" id="{6422725A-4646-42F0-AC07-F62079458D3B}"/>
              </a:ext>
            </a:extLst>
          </p:cNvPr>
          <p:cNvGrpSpPr/>
          <p:nvPr/>
        </p:nvGrpSpPr>
        <p:grpSpPr>
          <a:xfrm>
            <a:off x="3367362" y="4399442"/>
            <a:ext cx="2437090" cy="1545819"/>
            <a:chOff x="3367362" y="4399442"/>
            <a:chExt cx="2437090" cy="1545819"/>
          </a:xfrm>
        </p:grpSpPr>
        <p:pic>
          <p:nvPicPr>
            <p:cNvPr id="12" name="Bubble 2">
              <a:extLst>
                <a:ext uri="{FF2B5EF4-FFF2-40B4-BE49-F238E27FC236}">
                  <a16:creationId xmlns:a16="http://schemas.microsoft.com/office/drawing/2014/main" id="{C955D2F2-8CB9-4DF4-B5C1-2277DB51C3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7362" y="4399442"/>
              <a:ext cx="2437090" cy="1545819"/>
            </a:xfrm>
            <a:prstGeom prst="rect">
              <a:avLst/>
            </a:prstGeom>
          </p:spPr>
        </p:pic>
        <p:sp>
          <p:nvSpPr>
            <p:cNvPr id="18" name="Rectangle 17">
              <a:extLst>
                <a:ext uri="{FF2B5EF4-FFF2-40B4-BE49-F238E27FC236}">
                  <a16:creationId xmlns:a16="http://schemas.microsoft.com/office/drawing/2014/main" id="{3EF2D27B-A3EE-41A3-B4B3-E5A676E90C2E}"/>
                </a:ext>
              </a:extLst>
            </p:cNvPr>
            <p:cNvSpPr/>
            <p:nvPr/>
          </p:nvSpPr>
          <p:spPr>
            <a:xfrm>
              <a:off x="3529562" y="4832161"/>
              <a:ext cx="20753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Is it a doctor?</a:t>
              </a:r>
              <a:endParaRPr lang="en-GB" sz="1600" dirty="0">
                <a:solidFill>
                  <a:schemeClr val="tx1"/>
                </a:solidFill>
              </a:endParaRPr>
            </a:p>
          </p:txBody>
        </p:sp>
      </p:grpSp>
      <p:grpSp>
        <p:nvGrpSpPr>
          <p:cNvPr id="23" name="Group 22">
            <a:extLst>
              <a:ext uri="{FF2B5EF4-FFF2-40B4-BE49-F238E27FC236}">
                <a16:creationId xmlns:a16="http://schemas.microsoft.com/office/drawing/2014/main" id="{AD80E2BD-FCF8-4D02-8233-D356F4528F23}"/>
              </a:ext>
            </a:extLst>
          </p:cNvPr>
          <p:cNvGrpSpPr/>
          <p:nvPr/>
        </p:nvGrpSpPr>
        <p:grpSpPr>
          <a:xfrm>
            <a:off x="6140379" y="4399441"/>
            <a:ext cx="2437090" cy="1545819"/>
            <a:chOff x="6140379" y="4399441"/>
            <a:chExt cx="2437090" cy="1545819"/>
          </a:xfrm>
        </p:grpSpPr>
        <p:pic>
          <p:nvPicPr>
            <p:cNvPr id="13" name="Bubble 2">
              <a:extLst>
                <a:ext uri="{FF2B5EF4-FFF2-40B4-BE49-F238E27FC236}">
                  <a16:creationId xmlns:a16="http://schemas.microsoft.com/office/drawing/2014/main" id="{336A48DF-5677-4710-8D95-11BEEBCE5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0379" y="4399441"/>
              <a:ext cx="2437090" cy="1545819"/>
            </a:xfrm>
            <a:prstGeom prst="rect">
              <a:avLst/>
            </a:prstGeom>
          </p:spPr>
        </p:pic>
        <p:sp>
          <p:nvSpPr>
            <p:cNvPr id="19" name="Rectangle 18">
              <a:extLst>
                <a:ext uri="{FF2B5EF4-FFF2-40B4-BE49-F238E27FC236}">
                  <a16:creationId xmlns:a16="http://schemas.microsoft.com/office/drawing/2014/main" id="{E1E2FC2A-A6B7-4AC2-994E-0DF52C2BBDE7}"/>
                </a:ext>
              </a:extLst>
            </p:cNvPr>
            <p:cNvSpPr/>
            <p:nvPr/>
          </p:nvSpPr>
          <p:spPr>
            <a:xfrm>
              <a:off x="6321251" y="4832161"/>
              <a:ext cx="20753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Yes, it is!</a:t>
              </a:r>
              <a:endParaRPr lang="en-GB" sz="1600" dirty="0">
                <a:solidFill>
                  <a:schemeClr val="tx1"/>
                </a:solidFill>
              </a:endParaRPr>
            </a:p>
          </p:txBody>
        </p:sp>
      </p:grpSp>
    </p:spTree>
    <p:extLst>
      <p:ext uri="{BB962C8B-B14F-4D97-AF65-F5344CB8AC3E}">
        <p14:creationId xmlns:p14="http://schemas.microsoft.com/office/powerpoint/2010/main" val="9012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4800" dirty="0">
                <a:latin typeface="+mn-lt"/>
              </a:rPr>
              <a:t>Note for teachers.</a:t>
            </a:r>
          </a:p>
        </p:txBody>
      </p:sp>
      <p:sp>
        <p:nvSpPr>
          <p:cNvPr id="5" name="Rectangle 4"/>
          <p:cNvSpPr/>
          <p:nvPr/>
        </p:nvSpPr>
        <p:spPr>
          <a:xfrm>
            <a:off x="457198" y="1398126"/>
            <a:ext cx="8220074" cy="1880103"/>
          </a:xfrm>
          <a:prstGeom prst="rect">
            <a:avLst/>
          </a:prstGeom>
          <a:noFill/>
        </p:spPr>
        <p:txBody>
          <a:bodyPr wrap="square" lIns="720000" tIns="108000" rIns="720000" bIns="108000">
            <a:spAutoFit/>
          </a:bodyPr>
          <a:lstStyle/>
          <a:p>
            <a:pPr algn="ctr"/>
            <a:r>
              <a:rPr lang="en-GB" dirty="0"/>
              <a:t>Depending on the level of your students, you can use this to teach just ‘have to’ in affirmative (up to slide 12) or continue to teach third person, negative, short answer and question form. </a:t>
            </a:r>
          </a:p>
          <a:p>
            <a:pPr algn="ctr"/>
            <a:endParaRPr lang="en-GB" dirty="0"/>
          </a:p>
          <a:p>
            <a:pPr algn="ctr"/>
            <a:r>
              <a:rPr lang="en-GB" dirty="0"/>
              <a:t>Please review this PowerPoint before teaching in order to check for any vocabulary that may be new to your students.</a:t>
            </a:r>
          </a:p>
        </p:txBody>
      </p:sp>
      <p:pic>
        <p:nvPicPr>
          <p:cNvPr id="4" name="Picture 3">
            <a:extLst>
              <a:ext uri="{FF2B5EF4-FFF2-40B4-BE49-F238E27FC236}">
                <a16:creationId xmlns:a16="http://schemas.microsoft.com/office/drawing/2014/main" id="{95A8AFBC-42E0-4463-A44B-24E0DE9D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422" y="3579771"/>
            <a:ext cx="3085834" cy="2340819"/>
          </a:xfrm>
          <a:prstGeom prst="rect">
            <a:avLst/>
          </a:prstGeom>
        </p:spPr>
      </p:pic>
      <p:pic>
        <p:nvPicPr>
          <p:cNvPr id="8" name="Picture 7">
            <a:extLst>
              <a:ext uri="{FF2B5EF4-FFF2-40B4-BE49-F238E27FC236}">
                <a16:creationId xmlns:a16="http://schemas.microsoft.com/office/drawing/2014/main" id="{3348472D-4776-446E-A9A0-3BAF2A3A3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501" y="3579771"/>
            <a:ext cx="1795244" cy="1052049"/>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4302" y="1710737"/>
            <a:ext cx="5141810" cy="49510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Name 3 objects in your classroom.</a:t>
            </a:r>
          </a:p>
        </p:txBody>
      </p:sp>
      <p:sp>
        <p:nvSpPr>
          <p:cNvPr id="21" name="Title 20"/>
          <p:cNvSpPr>
            <a:spLocks noGrp="1"/>
          </p:cNvSpPr>
          <p:nvPr>
            <p:ph type="title"/>
          </p:nvPr>
        </p:nvSpPr>
        <p:spPr/>
        <p:txBody>
          <a:bodyPr/>
          <a:lstStyle/>
          <a:p>
            <a:r>
              <a:rPr lang="en-GB" sz="3600" dirty="0">
                <a:latin typeface="+mn-lt"/>
              </a:rPr>
              <a:t>Welcome to your English class! </a:t>
            </a:r>
          </a:p>
        </p:txBody>
      </p:sp>
      <p:sp>
        <p:nvSpPr>
          <p:cNvPr id="6" name="Rectangle 5">
            <a:extLst>
              <a:ext uri="{FF2B5EF4-FFF2-40B4-BE49-F238E27FC236}">
                <a16:creationId xmlns:a16="http://schemas.microsoft.com/office/drawing/2014/main" id="{5FEB4B5E-CC69-44D4-98E7-773B448B8F11}"/>
              </a:ext>
            </a:extLst>
          </p:cNvPr>
          <p:cNvSpPr/>
          <p:nvPr/>
        </p:nvSpPr>
        <p:spPr>
          <a:xfrm>
            <a:off x="1084302" y="2902354"/>
            <a:ext cx="5141810" cy="49510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Name 3 colours you can see in your classroom.</a:t>
            </a:r>
          </a:p>
        </p:txBody>
      </p:sp>
      <p:sp>
        <p:nvSpPr>
          <p:cNvPr id="7" name="Rectangle 6">
            <a:extLst>
              <a:ext uri="{FF2B5EF4-FFF2-40B4-BE49-F238E27FC236}">
                <a16:creationId xmlns:a16="http://schemas.microsoft.com/office/drawing/2014/main" id="{5C5800F3-65C4-4835-AFA9-65067CF6EE26}"/>
              </a:ext>
            </a:extLst>
          </p:cNvPr>
          <p:cNvSpPr/>
          <p:nvPr/>
        </p:nvSpPr>
        <p:spPr>
          <a:xfrm>
            <a:off x="1084302" y="4093971"/>
            <a:ext cx="5141810" cy="49510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Name 2 things in your bag.</a:t>
            </a:r>
          </a:p>
        </p:txBody>
      </p:sp>
      <p:sp>
        <p:nvSpPr>
          <p:cNvPr id="9" name="Rectangle 8">
            <a:extLst>
              <a:ext uri="{FF2B5EF4-FFF2-40B4-BE49-F238E27FC236}">
                <a16:creationId xmlns:a16="http://schemas.microsoft.com/office/drawing/2014/main" id="{C8FC1D45-F097-47D8-9688-442AD1B7FF9A}"/>
              </a:ext>
            </a:extLst>
          </p:cNvPr>
          <p:cNvSpPr/>
          <p:nvPr/>
        </p:nvSpPr>
        <p:spPr>
          <a:xfrm>
            <a:off x="1084302" y="5285588"/>
            <a:ext cx="5141810" cy="49510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Name 2 items of clothing in your classroom.</a:t>
            </a:r>
          </a:p>
        </p:txBody>
      </p:sp>
      <p:sp>
        <p:nvSpPr>
          <p:cNvPr id="2" name="Rectangle: Rounded Corners 1">
            <a:extLst>
              <a:ext uri="{FF2B5EF4-FFF2-40B4-BE49-F238E27FC236}">
                <a16:creationId xmlns:a16="http://schemas.microsoft.com/office/drawing/2014/main" id="{1320681E-5532-4A40-BB6B-B61C15379B5B}"/>
              </a:ext>
            </a:extLst>
          </p:cNvPr>
          <p:cNvSpPr/>
          <p:nvPr/>
        </p:nvSpPr>
        <p:spPr>
          <a:xfrm>
            <a:off x="949436" y="1577130"/>
            <a:ext cx="5687736" cy="796954"/>
          </a:xfrm>
          <a:prstGeom prst="roundRect">
            <a:avLst/>
          </a:prstGeom>
          <a:solidFill>
            <a:srgbClr val="8ACBC0"/>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a:solidFill>
                    <a:srgbClr val="009386"/>
                  </a:solidFill>
                </a:ln>
              </a:rPr>
              <a:t>?</a:t>
            </a:r>
          </a:p>
        </p:txBody>
      </p:sp>
      <p:sp>
        <p:nvSpPr>
          <p:cNvPr id="10" name="Rectangle: Rounded Corners 9">
            <a:extLst>
              <a:ext uri="{FF2B5EF4-FFF2-40B4-BE49-F238E27FC236}">
                <a16:creationId xmlns:a16="http://schemas.microsoft.com/office/drawing/2014/main" id="{1999DE76-6325-432C-8E21-5EA2C004355C}"/>
              </a:ext>
            </a:extLst>
          </p:cNvPr>
          <p:cNvSpPr/>
          <p:nvPr/>
        </p:nvSpPr>
        <p:spPr>
          <a:xfrm>
            <a:off x="949436" y="2774385"/>
            <a:ext cx="5687736" cy="796954"/>
          </a:xfrm>
          <a:prstGeom prst="roundRect">
            <a:avLst/>
          </a:prstGeom>
          <a:solidFill>
            <a:srgbClr val="8ACBC0"/>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a:solidFill>
                    <a:srgbClr val="009386"/>
                  </a:solidFill>
                </a:ln>
              </a:rPr>
              <a:t>?</a:t>
            </a:r>
          </a:p>
        </p:txBody>
      </p:sp>
      <p:sp>
        <p:nvSpPr>
          <p:cNvPr id="11" name="Rectangle: Rounded Corners 10">
            <a:extLst>
              <a:ext uri="{FF2B5EF4-FFF2-40B4-BE49-F238E27FC236}">
                <a16:creationId xmlns:a16="http://schemas.microsoft.com/office/drawing/2014/main" id="{8EEB00C1-750B-4313-AFA0-269E30CE3DD7}"/>
              </a:ext>
            </a:extLst>
          </p:cNvPr>
          <p:cNvSpPr/>
          <p:nvPr/>
        </p:nvSpPr>
        <p:spPr>
          <a:xfrm>
            <a:off x="949436" y="3943048"/>
            <a:ext cx="5687736" cy="796954"/>
          </a:xfrm>
          <a:prstGeom prst="roundRect">
            <a:avLst/>
          </a:prstGeom>
          <a:solidFill>
            <a:srgbClr val="8ACBC0"/>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a:solidFill>
                    <a:srgbClr val="009386"/>
                  </a:solidFill>
                </a:ln>
              </a:rPr>
              <a:t>?</a:t>
            </a:r>
          </a:p>
        </p:txBody>
      </p:sp>
      <p:sp>
        <p:nvSpPr>
          <p:cNvPr id="12" name="Rectangle: Rounded Corners 11">
            <a:extLst>
              <a:ext uri="{FF2B5EF4-FFF2-40B4-BE49-F238E27FC236}">
                <a16:creationId xmlns:a16="http://schemas.microsoft.com/office/drawing/2014/main" id="{16E45A97-6130-4170-8F0E-2EC80D54209E}"/>
              </a:ext>
            </a:extLst>
          </p:cNvPr>
          <p:cNvSpPr/>
          <p:nvPr/>
        </p:nvSpPr>
        <p:spPr>
          <a:xfrm>
            <a:off x="949436" y="5147263"/>
            <a:ext cx="5687736" cy="796954"/>
          </a:xfrm>
          <a:prstGeom prst="roundRect">
            <a:avLst/>
          </a:prstGeom>
          <a:solidFill>
            <a:srgbClr val="8ACBC0"/>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a:solidFill>
                    <a:srgbClr val="009386"/>
                  </a:solidFill>
                </a:ln>
              </a:rPr>
              <a:t>?</a:t>
            </a:r>
          </a:p>
        </p:txBody>
      </p:sp>
    </p:spTree>
    <p:extLst>
      <p:ext uri="{BB962C8B-B14F-4D97-AF65-F5344CB8AC3E}">
        <p14:creationId xmlns:p14="http://schemas.microsoft.com/office/powerpoint/2010/main" val="2783923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10"/>
                                        </p:tgtEl>
                                        <p:attrNameLst>
                                          <p:attrName>ppt_w</p:attrName>
                                        </p:attrNameLst>
                                      </p:cBhvr>
                                      <p:tavLst>
                                        <p:tav tm="0">
                                          <p:val>
                                            <p:strVal val="ppt_w"/>
                                          </p:val>
                                        </p:tav>
                                        <p:tav tm="100000">
                                          <p:val>
                                            <p:fltVal val="0"/>
                                          </p:val>
                                        </p:tav>
                                      </p:tavLst>
                                    </p:anim>
                                    <p:anim calcmode="lin" valueType="num">
                                      <p:cBhvr>
                                        <p:cTn id="15" dur="500"/>
                                        <p:tgtEl>
                                          <p:spTgt spid="10"/>
                                        </p:tgtEl>
                                        <p:attrNameLst>
                                          <p:attrName>ppt_h</p:attrName>
                                        </p:attrNameLst>
                                      </p:cBhvr>
                                      <p:tavLst>
                                        <p:tav tm="0">
                                          <p:val>
                                            <p:strVal val="ppt_h"/>
                                          </p:val>
                                        </p:tav>
                                        <p:tav tm="100000">
                                          <p:val>
                                            <p:fltVal val="0"/>
                                          </p:val>
                                        </p:tav>
                                      </p:tavLst>
                                    </p:anim>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1"/>
                                        </p:tgtEl>
                                        <p:attrNameLst>
                                          <p:attrName>ppt_w</p:attrName>
                                        </p:attrNameLst>
                                      </p:cBhvr>
                                      <p:tavLst>
                                        <p:tav tm="0">
                                          <p:val>
                                            <p:strVal val="ppt_w"/>
                                          </p:val>
                                        </p:tav>
                                        <p:tav tm="100000">
                                          <p:val>
                                            <p:fltVal val="0"/>
                                          </p:val>
                                        </p:tav>
                                      </p:tavLst>
                                    </p:anim>
                                    <p:anim calcmode="lin" valueType="num">
                                      <p:cBhvr>
                                        <p:cTn id="23" dur="500"/>
                                        <p:tgtEl>
                                          <p:spTgt spid="11"/>
                                        </p:tgtEl>
                                        <p:attrNameLst>
                                          <p:attrName>ppt_h</p:attrName>
                                        </p:attrNameLst>
                                      </p:cBhvr>
                                      <p:tavLst>
                                        <p:tav tm="0">
                                          <p:val>
                                            <p:strVal val="ppt_h"/>
                                          </p:val>
                                        </p:tav>
                                        <p:tav tm="100000">
                                          <p:val>
                                            <p:fltVal val="0"/>
                                          </p:val>
                                        </p:tav>
                                      </p:tavLst>
                                    </p:anim>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2522219"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speak in English.</a:t>
            </a:r>
          </a:p>
        </p:txBody>
      </p:sp>
      <p:sp>
        <p:nvSpPr>
          <p:cNvPr id="21" name="Title 20"/>
          <p:cNvSpPr>
            <a:spLocks noGrp="1"/>
          </p:cNvSpPr>
          <p:nvPr>
            <p:ph type="title"/>
          </p:nvPr>
        </p:nvSpPr>
        <p:spPr/>
        <p:txBody>
          <a:bodyPr/>
          <a:lstStyle/>
          <a:p>
            <a:r>
              <a:rPr lang="en-GB" sz="3600" dirty="0">
                <a:latin typeface="+mn-lt"/>
              </a:rPr>
              <a:t>In English class, you have to</a:t>
            </a:r>
          </a:p>
        </p:txBody>
      </p:sp>
      <p:grpSp>
        <p:nvGrpSpPr>
          <p:cNvPr id="19" name="Group 18">
            <a:extLst>
              <a:ext uri="{FF2B5EF4-FFF2-40B4-BE49-F238E27FC236}">
                <a16:creationId xmlns:a16="http://schemas.microsoft.com/office/drawing/2014/main" id="{ECA3E369-DEAF-4CAE-B85D-F7DB8C28568D}"/>
              </a:ext>
            </a:extLst>
          </p:cNvPr>
          <p:cNvGrpSpPr/>
          <p:nvPr/>
        </p:nvGrpSpPr>
        <p:grpSpPr>
          <a:xfrm>
            <a:off x="772124" y="1432457"/>
            <a:ext cx="4169338" cy="5425543"/>
            <a:chOff x="772124" y="1432457"/>
            <a:chExt cx="4169338" cy="5425543"/>
          </a:xfrm>
        </p:grpSpPr>
        <p:pic>
          <p:nvPicPr>
            <p:cNvPr id="15" name="Picture 14">
              <a:extLst>
                <a:ext uri="{FF2B5EF4-FFF2-40B4-BE49-F238E27FC236}">
                  <a16:creationId xmlns:a16="http://schemas.microsoft.com/office/drawing/2014/main" id="{9F2636ED-30FB-438F-96A6-983218559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2124" y="1927565"/>
              <a:ext cx="3011338" cy="3040747"/>
            </a:xfrm>
            <a:prstGeom prst="rect">
              <a:avLst/>
            </a:prstGeom>
          </p:spPr>
        </p:pic>
        <p:pic>
          <p:nvPicPr>
            <p:cNvPr id="8" name="Picture 7">
              <a:extLst>
                <a:ext uri="{FF2B5EF4-FFF2-40B4-BE49-F238E27FC236}">
                  <a16:creationId xmlns:a16="http://schemas.microsoft.com/office/drawing/2014/main" id="{DFC00059-2069-4A37-887C-63706D9C5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5241"/>
            <a:stretch/>
          </p:blipFill>
          <p:spPr>
            <a:xfrm>
              <a:off x="1185850" y="1432457"/>
              <a:ext cx="3755612" cy="5425543"/>
            </a:xfrm>
            <a:prstGeom prst="rect">
              <a:avLst/>
            </a:prstGeom>
          </p:spPr>
        </p:pic>
      </p:gr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Tree>
    <p:extLst>
      <p:ext uri="{BB962C8B-B14F-4D97-AF65-F5344CB8AC3E}">
        <p14:creationId xmlns:p14="http://schemas.microsoft.com/office/powerpoint/2010/main" val="3149039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3097074"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do your homework.</a:t>
            </a:r>
          </a:p>
        </p:txBody>
      </p:sp>
      <p:sp>
        <p:nvSpPr>
          <p:cNvPr id="21" name="Title 20"/>
          <p:cNvSpPr>
            <a:spLocks noGrp="1"/>
          </p:cNvSpPr>
          <p:nvPr>
            <p:ph type="title"/>
          </p:nvPr>
        </p:nvSpPr>
        <p:spPr/>
        <p:txBody>
          <a:bodyPr/>
          <a:lstStyle/>
          <a:p>
            <a:r>
              <a:rPr lang="en-GB" sz="3600" dirty="0">
                <a:latin typeface="+mn-lt"/>
              </a:rPr>
              <a:t>In English class, you have to</a:t>
            </a:r>
          </a:p>
        </p:txBody>
      </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pic>
        <p:nvPicPr>
          <p:cNvPr id="4" name="Picture 3">
            <a:extLst>
              <a:ext uri="{FF2B5EF4-FFF2-40B4-BE49-F238E27FC236}">
                <a16:creationId xmlns:a16="http://schemas.microsoft.com/office/drawing/2014/main" id="{14AF7E1B-8628-46DB-A984-AA08B7238A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62" y="2267438"/>
            <a:ext cx="4711148" cy="3478423"/>
          </a:xfrm>
          <a:prstGeom prst="rect">
            <a:avLst/>
          </a:prstGeom>
        </p:spPr>
      </p:pic>
    </p:spTree>
    <p:extLst>
      <p:ext uri="{BB962C8B-B14F-4D97-AF65-F5344CB8AC3E}">
        <p14:creationId xmlns:p14="http://schemas.microsoft.com/office/powerpoint/2010/main" val="1343440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3464822"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be kind to your classmates.</a:t>
            </a:r>
          </a:p>
        </p:txBody>
      </p:sp>
      <p:sp>
        <p:nvSpPr>
          <p:cNvPr id="21" name="Title 20"/>
          <p:cNvSpPr>
            <a:spLocks noGrp="1"/>
          </p:cNvSpPr>
          <p:nvPr>
            <p:ph type="title"/>
          </p:nvPr>
        </p:nvSpPr>
        <p:spPr/>
        <p:txBody>
          <a:bodyPr/>
          <a:lstStyle/>
          <a:p>
            <a:r>
              <a:rPr lang="en-GB" sz="3600" dirty="0">
                <a:latin typeface="+mn-lt"/>
              </a:rPr>
              <a:t>In English class, you have to</a:t>
            </a:r>
          </a:p>
        </p:txBody>
      </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pic>
        <p:nvPicPr>
          <p:cNvPr id="4" name="Picture 3">
            <a:extLst>
              <a:ext uri="{FF2B5EF4-FFF2-40B4-BE49-F238E27FC236}">
                <a16:creationId xmlns:a16="http://schemas.microsoft.com/office/drawing/2014/main" id="{14AF7E1B-8628-46DB-A984-AA08B7238A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2349" y="1875526"/>
            <a:ext cx="3839042" cy="6047005"/>
          </a:xfrm>
          <a:prstGeom prst="rect">
            <a:avLst/>
          </a:prstGeom>
        </p:spPr>
      </p:pic>
    </p:spTree>
    <p:extLst>
      <p:ext uri="{BB962C8B-B14F-4D97-AF65-F5344CB8AC3E}">
        <p14:creationId xmlns:p14="http://schemas.microsoft.com/office/powerpoint/2010/main" val="766253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3464822"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bring your pencil or pen.</a:t>
            </a:r>
          </a:p>
        </p:txBody>
      </p:sp>
      <p:sp>
        <p:nvSpPr>
          <p:cNvPr id="21" name="Title 20"/>
          <p:cNvSpPr>
            <a:spLocks noGrp="1"/>
          </p:cNvSpPr>
          <p:nvPr>
            <p:ph type="title"/>
          </p:nvPr>
        </p:nvSpPr>
        <p:spPr/>
        <p:txBody>
          <a:bodyPr/>
          <a:lstStyle/>
          <a:p>
            <a:r>
              <a:rPr lang="en-GB" sz="3600" dirty="0">
                <a:latin typeface="+mn-lt"/>
              </a:rPr>
              <a:t>In English class, you have to</a:t>
            </a:r>
          </a:p>
        </p:txBody>
      </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pic>
        <p:nvPicPr>
          <p:cNvPr id="4" name="Picture 3">
            <a:extLst>
              <a:ext uri="{FF2B5EF4-FFF2-40B4-BE49-F238E27FC236}">
                <a16:creationId xmlns:a16="http://schemas.microsoft.com/office/drawing/2014/main" id="{14AF7E1B-8628-46DB-A984-AA08B7238A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8538867">
            <a:off x="66125" y="3043466"/>
            <a:ext cx="3839042" cy="989733"/>
          </a:xfrm>
          <a:prstGeom prst="rect">
            <a:avLst/>
          </a:prstGeom>
        </p:spPr>
      </p:pic>
      <p:pic>
        <p:nvPicPr>
          <p:cNvPr id="11" name="Picture 10">
            <a:extLst>
              <a:ext uri="{FF2B5EF4-FFF2-40B4-BE49-F238E27FC236}">
                <a16:creationId xmlns:a16="http://schemas.microsoft.com/office/drawing/2014/main" id="{16867031-D5FD-4150-ADC0-FF434FE57E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9297593">
            <a:off x="1069307" y="3348610"/>
            <a:ext cx="4359857" cy="1348636"/>
          </a:xfrm>
          <a:prstGeom prst="rect">
            <a:avLst/>
          </a:prstGeom>
        </p:spPr>
      </p:pic>
    </p:spTree>
    <p:extLst>
      <p:ext uri="{BB962C8B-B14F-4D97-AF65-F5344CB8AC3E}">
        <p14:creationId xmlns:p14="http://schemas.microsoft.com/office/powerpoint/2010/main" val="3394180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3464822"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listen to the teacher.</a:t>
            </a:r>
          </a:p>
        </p:txBody>
      </p:sp>
      <p:sp>
        <p:nvSpPr>
          <p:cNvPr id="21" name="Title 20"/>
          <p:cNvSpPr>
            <a:spLocks noGrp="1"/>
          </p:cNvSpPr>
          <p:nvPr>
            <p:ph type="title"/>
          </p:nvPr>
        </p:nvSpPr>
        <p:spPr/>
        <p:txBody>
          <a:bodyPr/>
          <a:lstStyle/>
          <a:p>
            <a:r>
              <a:rPr lang="en-GB" sz="3600" dirty="0">
                <a:latin typeface="+mn-lt"/>
              </a:rPr>
              <a:t>In English class, you have to</a:t>
            </a:r>
          </a:p>
        </p:txBody>
      </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pic>
        <p:nvPicPr>
          <p:cNvPr id="5" name="Picture 4">
            <a:extLst>
              <a:ext uri="{FF2B5EF4-FFF2-40B4-BE49-F238E27FC236}">
                <a16:creationId xmlns:a16="http://schemas.microsoft.com/office/drawing/2014/main" id="{92CD7D13-5454-4F9F-AA7E-5C5C01A0F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83" y="1768240"/>
            <a:ext cx="3776708" cy="9575514"/>
          </a:xfrm>
          <a:prstGeom prst="rect">
            <a:avLst/>
          </a:prstGeom>
        </p:spPr>
      </p:pic>
    </p:spTree>
    <p:extLst>
      <p:ext uri="{BB962C8B-B14F-4D97-AF65-F5344CB8AC3E}">
        <p14:creationId xmlns:p14="http://schemas.microsoft.com/office/powerpoint/2010/main" val="4204847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17" y="1273132"/>
            <a:ext cx="3464822"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0" tIns="108000" rIns="108000" bIns="108000" rtlCol="0" anchor="ctr">
            <a:spAutoFit/>
          </a:bodyPr>
          <a:lstStyle/>
          <a:p>
            <a:r>
              <a:rPr lang="en-GB" dirty="0">
                <a:solidFill>
                  <a:schemeClr val="tx1"/>
                </a:solidFill>
              </a:rPr>
              <a:t>leave your desk tidy.</a:t>
            </a:r>
          </a:p>
        </p:txBody>
      </p:sp>
      <p:sp>
        <p:nvSpPr>
          <p:cNvPr id="21" name="Title 20"/>
          <p:cNvSpPr>
            <a:spLocks noGrp="1"/>
          </p:cNvSpPr>
          <p:nvPr>
            <p:ph type="title"/>
          </p:nvPr>
        </p:nvSpPr>
        <p:spPr/>
        <p:txBody>
          <a:bodyPr/>
          <a:lstStyle/>
          <a:p>
            <a:r>
              <a:rPr lang="en-GB" sz="3600" dirty="0">
                <a:latin typeface="+mn-lt"/>
              </a:rPr>
              <a:t>In English class, you have to</a:t>
            </a:r>
          </a:p>
        </p:txBody>
      </p:sp>
      <p:pic>
        <p:nvPicPr>
          <p:cNvPr id="18" name="Bubble 1">
            <a:extLst>
              <a:ext uri="{FF2B5EF4-FFF2-40B4-BE49-F238E27FC236}">
                <a16:creationId xmlns:a16="http://schemas.microsoft.com/office/drawing/2014/main" id="{FB34F4FD-6025-4CA9-A168-2F8FEF97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0" y="1520686"/>
            <a:ext cx="2895339" cy="1836481"/>
          </a:xfrm>
          <a:prstGeom prst="rect">
            <a:avLst/>
          </a:prstGeom>
        </p:spPr>
      </p:pic>
      <p:pic>
        <p:nvPicPr>
          <p:cNvPr id="20" name="Bubble 2">
            <a:extLst>
              <a:ext uri="{FF2B5EF4-FFF2-40B4-BE49-F238E27FC236}">
                <a16:creationId xmlns:a16="http://schemas.microsoft.com/office/drawing/2014/main" id="{3CDE5C4D-57D2-43B8-9CC1-D596ED43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188" y="3689677"/>
            <a:ext cx="2895339" cy="1836481"/>
          </a:xfrm>
          <a:prstGeom prst="rect">
            <a:avLst/>
          </a:prstGeom>
        </p:spPr>
      </p:pic>
      <p:sp>
        <p:nvSpPr>
          <p:cNvPr id="22" name="Rectangle 21">
            <a:extLst>
              <a:ext uri="{FF2B5EF4-FFF2-40B4-BE49-F238E27FC236}">
                <a16:creationId xmlns:a16="http://schemas.microsoft.com/office/drawing/2014/main" id="{94023EC5-D519-4D90-9124-41A6BF069F8A}"/>
              </a:ext>
            </a:extLst>
          </p:cNvPr>
          <p:cNvSpPr/>
          <p:nvPr/>
        </p:nvSpPr>
        <p:spPr>
          <a:xfrm>
            <a:off x="5642980" y="2035181"/>
            <a:ext cx="242860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necessary?</a:t>
            </a:r>
          </a:p>
        </p:txBody>
      </p:sp>
      <p:sp>
        <p:nvSpPr>
          <p:cNvPr id="23" name="Rectangle 22">
            <a:extLst>
              <a:ext uri="{FF2B5EF4-FFF2-40B4-BE49-F238E27FC236}">
                <a16:creationId xmlns:a16="http://schemas.microsoft.com/office/drawing/2014/main" id="{605544D7-0CBA-46A2-8FA5-BF5B173CD45D}"/>
              </a:ext>
            </a:extLst>
          </p:cNvPr>
          <p:cNvSpPr/>
          <p:nvPr/>
        </p:nvSpPr>
        <p:spPr>
          <a:xfrm>
            <a:off x="5521631" y="4222834"/>
            <a:ext cx="2728896"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tx1"/>
                </a:solidFill>
              </a:rPr>
              <a:t>Is this an obligation?</a:t>
            </a:r>
          </a:p>
        </p:txBody>
      </p:sp>
      <p:sp>
        <p:nvSpPr>
          <p:cNvPr id="24" name="Rectangle 23">
            <a:extLst>
              <a:ext uri="{FF2B5EF4-FFF2-40B4-BE49-F238E27FC236}">
                <a16:creationId xmlns:a16="http://schemas.microsoft.com/office/drawing/2014/main" id="{217AEA80-542C-4248-A952-A395A27C4583}"/>
              </a:ext>
            </a:extLst>
          </p:cNvPr>
          <p:cNvSpPr/>
          <p:nvPr/>
        </p:nvSpPr>
        <p:spPr>
          <a:xfrm>
            <a:off x="6190465" y="1339520"/>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sp>
        <p:nvSpPr>
          <p:cNvPr id="27" name="Rectangle 26">
            <a:extLst>
              <a:ext uri="{FF2B5EF4-FFF2-40B4-BE49-F238E27FC236}">
                <a16:creationId xmlns:a16="http://schemas.microsoft.com/office/drawing/2014/main" id="{D27153D7-2A6F-4ADD-B454-07C5598EDC8A}"/>
              </a:ext>
            </a:extLst>
          </p:cNvPr>
          <p:cNvSpPr/>
          <p:nvPr/>
        </p:nvSpPr>
        <p:spPr>
          <a:xfrm>
            <a:off x="6322783" y="3538333"/>
            <a:ext cx="1126591" cy="198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1500" b="1" dirty="0">
                <a:solidFill>
                  <a:schemeClr val="tx1"/>
                </a:solidFill>
              </a:rPr>
              <a:t>?</a:t>
            </a:r>
          </a:p>
        </p:txBody>
      </p:sp>
      <p:pic>
        <p:nvPicPr>
          <p:cNvPr id="5" name="Picture 4">
            <a:extLst>
              <a:ext uri="{FF2B5EF4-FFF2-40B4-BE49-F238E27FC236}">
                <a16:creationId xmlns:a16="http://schemas.microsoft.com/office/drawing/2014/main" id="{92CD7D13-5454-4F9F-AA7E-5C5C01A0F2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1266390" y="1432457"/>
            <a:ext cx="3374291" cy="5092089"/>
          </a:xfrm>
          <a:prstGeom prst="rect">
            <a:avLst/>
          </a:prstGeom>
        </p:spPr>
      </p:pic>
    </p:spTree>
    <p:extLst>
      <p:ext uri="{BB962C8B-B14F-4D97-AF65-F5344CB8AC3E}">
        <p14:creationId xmlns:p14="http://schemas.microsoft.com/office/powerpoint/2010/main" val="2263660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22" grpId="0"/>
      <p:bldP spid="23" grpId="0"/>
      <p:bldP spid="24" grpId="0"/>
      <p:bldP spid="27"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CBEA4A0C-9A79-4809-A99F-7A52075BF9FC}" vid="{E3A9B290-4D20-4536-AF63-A7C37011F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1139</TotalTime>
  <Words>800</Words>
  <Application>Microsoft Office PowerPoint</Application>
  <PresentationFormat>On-screen Show (4:3)</PresentationFormat>
  <Paragraphs>124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Twinkl</vt:lpstr>
      <vt:lpstr>Arial</vt:lpstr>
      <vt:lpstr>Office Theme</vt:lpstr>
      <vt:lpstr>PowerPoint Presentation</vt:lpstr>
      <vt:lpstr>Note for teachers.</vt:lpstr>
      <vt:lpstr>Welcome to your English class! </vt:lpstr>
      <vt:lpstr>In English class, you have to</vt:lpstr>
      <vt:lpstr>In English class, you have to</vt:lpstr>
      <vt:lpstr>In English class, you have to</vt:lpstr>
      <vt:lpstr>In English class, you have to</vt:lpstr>
      <vt:lpstr>In English class, you have to</vt:lpstr>
      <vt:lpstr>In English class, you have to</vt:lpstr>
      <vt:lpstr>You have to listen to the teacher.</vt:lpstr>
      <vt:lpstr>Match the beginnings and                        endings of these sentences:</vt:lpstr>
      <vt:lpstr>Oh no! Your class is stuck on a desert island!</vt:lpstr>
      <vt:lpstr>Extra: Have to or has to?</vt:lpstr>
      <vt:lpstr>Extra: Question and short answer forms.</vt:lpstr>
      <vt:lpstr>Extra: Negatives</vt:lpstr>
      <vt:lpstr>Can you guess the job?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Coates</dc:creator>
  <cp:lastModifiedBy>Thomas Coates</cp:lastModifiedBy>
  <cp:revision>3</cp:revision>
  <dcterms:created xsi:type="dcterms:W3CDTF">2022-03-08T16:28:27Z</dcterms:created>
  <dcterms:modified xsi:type="dcterms:W3CDTF">2022-03-17T09:08:52Z</dcterms:modified>
</cp:coreProperties>
</file>