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77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67" r:id="rId17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20"/>
      <p:bold r:id="rId21"/>
      <p:italic r:id="rId22"/>
      <p:boldItalic r:id="rId23"/>
    </p:embeddedFont>
    <p:embeddedFont>
      <p:font typeface="Twinkl" pitchFamily="2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70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1E5"/>
    <a:srgbClr val="007AC2"/>
    <a:srgbClr val="0076B0"/>
    <a:srgbClr val="8DC6E1"/>
    <a:srgbClr val="18A0DB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70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second-level-social-studies-cfe-curriculum-browser-scotland-cfe/people-place-and-environment-second-level-social-studies-cfe-curriculum-browser-scotland-cfe/by-comparing-my-local-area-with-a-contrasting-area-outwith-britain-i-can-investigate-the-main-features-of-weather-and-climate-discussing-the-impact-on-living-things-soc-2-12a-people-place-and-environment-second-level-social-studies-cfe-curriculum-browser-scotland-cf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second-level-social-studies-cfe-curriculum-browser-scotland-cfe/people-place-and-environment-second-level-social-studies-cfe-curriculum-browser-scotland-cfe/by-comparing-my-local-area-with-a-contrasting-area-outwith-britain-i-can-investigate-the-main-features-of-weather-and-climate-discussing-the-impact-on-living-things-soc-2-12a-people-place-and-environment-second-level-social-studies-cfe-curriculum-browser-scotland-cfe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4043494" y="5511567"/>
            <a:ext cx="1031845" cy="696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9750" y="2485796"/>
            <a:ext cx="8064500" cy="2312907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Escargot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3297" y="2664364"/>
            <a:ext cx="2449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Snails are a traditional dish </a:t>
            </a:r>
            <a:br>
              <a:rPr lang="en-GB" sz="20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in France. </a:t>
            </a:r>
            <a:br>
              <a:rPr lang="en-GB" sz="20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They are often served with garlic and butter.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6" y="1739042"/>
            <a:ext cx="5419288" cy="34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7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750" y="1644242"/>
            <a:ext cx="8064500" cy="805343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Flag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"/>
          <a:stretch/>
        </p:blipFill>
        <p:spPr>
          <a:xfrm>
            <a:off x="755650" y="1028883"/>
            <a:ext cx="7213891" cy="5379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7032" y="1644242"/>
            <a:ext cx="58884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The French flag is called the Le </a:t>
            </a:r>
            <a:r>
              <a:rPr lang="en-GB" sz="2000" dirty="0" err="1">
                <a:solidFill>
                  <a:schemeClr val="bg1"/>
                </a:solidFill>
                <a:latin typeface="Twinkl" pitchFamily="2" charset="0"/>
              </a:rPr>
              <a:t>Drapeau</a:t>
            </a: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winkl" pitchFamily="2" charset="0"/>
              </a:rPr>
              <a:t>Tricolore</a:t>
            </a: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. It has three colours; blue, red and white.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88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749" y="3833913"/>
            <a:ext cx="8064500" cy="20765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750" y="1345571"/>
            <a:ext cx="8064500" cy="182165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Celebrations and Festivals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3376" y="1344620"/>
            <a:ext cx="4971817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Bastille Day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is the biggest celebration in the French calendar. It takes place on the 14</a:t>
            </a:r>
            <a:r>
              <a:rPr lang="en-GB" sz="1600" baseline="30000" dirty="0">
                <a:solidFill>
                  <a:schemeClr val="bg1"/>
                </a:solidFill>
                <a:latin typeface="Twinkl" pitchFamily="2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of July each year and is marked with lots of fireworks. 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The day celebrates the storming of the French prison Bastille, which marked the start of the French Revolution. This eventually led to the end of the monarchy and beginning a republic.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730" y="3839996"/>
            <a:ext cx="3397542" cy="206210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All Saint’s Day 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on the 1</a:t>
            </a:r>
            <a:r>
              <a:rPr lang="en-GB" sz="1600" baseline="30000" dirty="0">
                <a:solidFill>
                  <a:schemeClr val="bg1"/>
                </a:solidFill>
                <a:latin typeface="Twinkl" pitchFamily="2" charset="0"/>
              </a:rPr>
              <a:t>st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of November is another huge celebration in France. 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It is a day where the French people remember those who have died. 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Families honour those who have died by placing chrysanthemum flowers on their graves.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" y="1125539"/>
            <a:ext cx="2787163" cy="2491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14" y="3458724"/>
            <a:ext cx="2353136" cy="2276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72" y="3909414"/>
            <a:ext cx="2332864" cy="22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0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749" y="3949053"/>
            <a:ext cx="8064500" cy="2062103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750" y="1594146"/>
            <a:ext cx="8064500" cy="1610612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Other French Celebrations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2" y="1594146"/>
            <a:ext cx="4032248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Mardi Gras</a:t>
            </a:r>
          </a:p>
          <a:p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This celebration takes place before Lent begins in the run up to Easter.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In France, people join in carnivals and have feasts, traditionally to use up special treats such as sugar before Lent begins.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729" y="3949053"/>
            <a:ext cx="4261609" cy="206210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Christmas</a:t>
            </a:r>
          </a:p>
          <a:p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Christmas is another huge celebration in France. The French traditionally gather on Christmas Eve for a large meal with friends and family.  The French do not leave stockings out for Le </a:t>
            </a:r>
            <a:r>
              <a:rPr lang="en-GB" sz="1600" dirty="0" err="1">
                <a:solidFill>
                  <a:schemeClr val="bg1"/>
                </a:solidFill>
                <a:latin typeface="Twinkl" pitchFamily="2" charset="0"/>
              </a:rPr>
              <a:t>Père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Noël, Santa Claus, they leave out shoes for him and often on the 6</a:t>
            </a:r>
            <a:r>
              <a:rPr lang="en-GB" sz="1600" baseline="30000" dirty="0">
                <a:solidFill>
                  <a:schemeClr val="bg1"/>
                </a:solidFill>
                <a:latin typeface="Twinkl" pitchFamily="2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of December.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1" y="1125538"/>
            <a:ext cx="3875529" cy="2672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94" y="3548543"/>
            <a:ext cx="3490878" cy="25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2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749" y="2692866"/>
            <a:ext cx="8064500" cy="1943312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Symbol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251" y="2836635"/>
            <a:ext cx="38002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The Gallic Rooster is a famous unofficial French symbol. It is said to represent hope and faith and was seen to be a particular reminder to the French of their bravery and courage during the Second World War.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95" y="1196571"/>
            <a:ext cx="4193855" cy="49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Language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594" y="1517172"/>
            <a:ext cx="73068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" pitchFamily="2" charset="0"/>
              </a:rPr>
              <a:t>French is the only national language of France. </a:t>
            </a:r>
          </a:p>
          <a:p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405759"/>
              </p:ext>
            </p:extLst>
          </p:nvPr>
        </p:nvGraphicFramePr>
        <p:xfrm>
          <a:off x="755650" y="2327107"/>
          <a:ext cx="7632700" cy="2834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16350">
                  <a:extLst>
                    <a:ext uri="{9D8B030D-6E8A-4147-A177-3AD203B41FA5}">
                      <a16:colId xmlns:a16="http://schemas.microsoft.com/office/drawing/2014/main" val="1807228449"/>
                    </a:ext>
                  </a:extLst>
                </a:gridCol>
                <a:gridCol w="3816350">
                  <a:extLst>
                    <a:ext uri="{9D8B030D-6E8A-4147-A177-3AD203B41FA5}">
                      <a16:colId xmlns:a16="http://schemas.microsoft.com/office/drawing/2014/main" val="2429237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latin typeface="Twinkl" pitchFamily="2" charset="0"/>
                        </a:rPr>
                        <a:t>French</a:t>
                      </a:r>
                    </a:p>
                  </a:txBody>
                  <a:tcPr>
                    <a:solidFill>
                      <a:srgbClr val="47B1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latin typeface="Twinkl" pitchFamily="2" charset="0"/>
                        </a:rPr>
                        <a:t>English</a:t>
                      </a:r>
                    </a:p>
                  </a:txBody>
                  <a:tcPr>
                    <a:solidFill>
                      <a:srgbClr val="47B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633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Bonjour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Hello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9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Comment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t’appelles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What is your name?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463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Comment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ça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va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How are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53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Je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m’appelle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My name is…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217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Au revoir!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Goodbye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742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Merci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Thank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61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71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056077" y="3080857"/>
            <a:ext cx="1031845" cy="696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96" y="533995"/>
            <a:ext cx="6171807" cy="57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Loire River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5432" y="5393130"/>
            <a:ext cx="6845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Twinkl" pitchFamily="2" charset="0"/>
            </a:endParaRPr>
          </a:p>
          <a:p>
            <a:pPr algn="ctr"/>
            <a:r>
              <a:rPr lang="en-GB" sz="1600" dirty="0">
                <a:latin typeface="Twinkl" pitchFamily="2" charset="0"/>
              </a:rPr>
              <a:t>This is the longest river in France. It runs for around 630 miles.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4" b="3948"/>
          <a:stretch/>
        </p:blipFill>
        <p:spPr>
          <a:xfrm>
            <a:off x="1048624" y="1231568"/>
            <a:ext cx="7063529" cy="40640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015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Eiffel Tower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3821" y="5451853"/>
            <a:ext cx="68454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The Eiffel Tower was created after a competition to mark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100 years since the French Revolution. </a:t>
            </a:r>
          </a:p>
          <a:p>
            <a:pPr algn="ctr"/>
            <a:r>
              <a:rPr lang="en-GB" sz="1600" dirty="0">
                <a:latin typeface="Twinkl" pitchFamily="2" charset="0"/>
              </a:rPr>
              <a:t>It is one of the most popular tourist attractions in France.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b="5832"/>
          <a:stretch/>
        </p:blipFill>
        <p:spPr>
          <a:xfrm>
            <a:off x="1161876" y="1232989"/>
            <a:ext cx="6845415" cy="40526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357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Palace of Versailles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962" y="5439894"/>
            <a:ext cx="82200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This palace was home to the French royal family from the 17</a:t>
            </a:r>
            <a:r>
              <a:rPr lang="en-GB" sz="1600" baseline="30000" dirty="0">
                <a:latin typeface="Twinkl" pitchFamily="2" charset="0"/>
              </a:rPr>
              <a:t>th</a:t>
            </a:r>
            <a:r>
              <a:rPr lang="en-GB" sz="1600" dirty="0">
                <a:latin typeface="Twinkl" pitchFamily="2" charset="0"/>
              </a:rPr>
              <a:t>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century until the French Revolution forced the kings out. </a:t>
            </a:r>
          </a:p>
          <a:p>
            <a:pPr algn="ctr"/>
            <a:r>
              <a:rPr lang="en-GB" sz="1600" dirty="0">
                <a:latin typeface="Twinkl" pitchFamily="2" charset="0"/>
              </a:rPr>
              <a:t>The building has over 2,300 rooms.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3" y="1226006"/>
            <a:ext cx="7209429" cy="405905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831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Notre Dame de Paris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5451853"/>
            <a:ext cx="8110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Notre Dame de Paris is a beautiful cathedral in the centre of Paris. A cathedral has stood on the site since the 12</a:t>
            </a:r>
            <a:r>
              <a:rPr lang="en-GB" sz="1600" baseline="30000" dirty="0">
                <a:latin typeface="Twinkl" pitchFamily="2" charset="0"/>
              </a:rPr>
              <a:t>th</a:t>
            </a:r>
            <a:r>
              <a:rPr lang="en-GB" sz="1600" dirty="0">
                <a:latin typeface="Twinkl" pitchFamily="2" charset="0"/>
              </a:rPr>
              <a:t> century. A fire in 2019 caused a huge amount of damage to this historic building. Some of the medieval beams in the ceiling were destroyed.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8"/>
          <a:stretch/>
        </p:blipFill>
        <p:spPr>
          <a:xfrm>
            <a:off x="1116378" y="1224601"/>
            <a:ext cx="6939228" cy="40604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354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Mont St Michel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5451853"/>
            <a:ext cx="8110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Mont St Michel is an island off the coast of Normandy, France. This island is cut off from the mainland at high tide and is only connected during low tide.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A church has stood on this island since the 8</a:t>
            </a:r>
            <a:r>
              <a:rPr lang="en-GB" sz="1600" baseline="30000" dirty="0">
                <a:latin typeface="Twinkl" pitchFamily="2" charset="0"/>
              </a:rPr>
              <a:t>th</a:t>
            </a:r>
            <a:r>
              <a:rPr lang="en-GB" sz="1600" dirty="0">
                <a:latin typeface="Twinkl" pitchFamily="2" charset="0"/>
              </a:rPr>
              <a:t> century.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/>
          <a:stretch/>
        </p:blipFill>
        <p:spPr>
          <a:xfrm>
            <a:off x="747261" y="1235832"/>
            <a:ext cx="7657868" cy="40493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935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Mont Blanc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5544132"/>
            <a:ext cx="8110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Mont Blanc is the highest mountain in France.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It stands at 4810 metres above sea level.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3"/>
          <a:stretch/>
        </p:blipFill>
        <p:spPr>
          <a:xfrm>
            <a:off x="801348" y="1243937"/>
            <a:ext cx="7545698" cy="40411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347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807320" y="3796151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842182" y="3796152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807320" y="1192649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42182" y="1192650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Food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0901" y="1237962"/>
            <a:ext cx="134418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Croissant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1501" y="3821035"/>
            <a:ext cx="2326788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Fromage – Cheese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02" y="1396072"/>
            <a:ext cx="2678871" cy="20075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41501" y="1213011"/>
            <a:ext cx="127730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Baguette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0901" y="3896872"/>
            <a:ext cx="983408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Crêpes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05" y="1254740"/>
            <a:ext cx="3838182" cy="1946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82" y="3738165"/>
            <a:ext cx="2939391" cy="2303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66" y="4179200"/>
            <a:ext cx="2135751" cy="18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32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396</TotalTime>
  <Words>392</Words>
  <Application>Microsoft Office PowerPoint</Application>
  <PresentationFormat>On-screen Show (4:3)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Tuffy-TTF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Clough</dc:creator>
  <cp:lastModifiedBy>Eleanor Clough</cp:lastModifiedBy>
  <cp:revision>29</cp:revision>
  <dcterms:created xsi:type="dcterms:W3CDTF">2019-10-01T08:40:26Z</dcterms:created>
  <dcterms:modified xsi:type="dcterms:W3CDTF">2019-10-15T08:57:15Z</dcterms:modified>
</cp:coreProperties>
</file>