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3"/>
  </p:notesMasterIdLst>
  <p:handoutMasterIdLst>
    <p:handoutMasterId r:id="rId24"/>
  </p:handoutMasterIdLst>
  <p:sldIdLst>
    <p:sldId id="272" r:id="rId3"/>
    <p:sldId id="271" r:id="rId4"/>
    <p:sldId id="264" r:id="rId5"/>
    <p:sldId id="273" r:id="rId6"/>
    <p:sldId id="274" r:id="rId7"/>
    <p:sldId id="275" r:id="rId8"/>
    <p:sldId id="276" r:id="rId9"/>
    <p:sldId id="277" r:id="rId10"/>
    <p:sldId id="278" r:id="rId11"/>
    <p:sldId id="279" r:id="rId12"/>
    <p:sldId id="280" r:id="rId13"/>
    <p:sldId id="281" r:id="rId14"/>
    <p:sldId id="283" r:id="rId15"/>
    <p:sldId id="282" r:id="rId16"/>
    <p:sldId id="284" r:id="rId17"/>
    <p:sldId id="285" r:id="rId18"/>
    <p:sldId id="286" r:id="rId19"/>
    <p:sldId id="287" r:id="rId20"/>
    <p:sldId id="288" r:id="rId21"/>
    <p:sldId id="270"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
      <p:font typeface="Twinkl" panose="02000000000000000000" pitchFamily="2"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DFC"/>
    <a:srgbClr val="80C1EB"/>
    <a:srgbClr val="21A6F9"/>
    <a:srgbClr val="4DB1E3"/>
    <a:srgbClr val="E34192"/>
    <a:srgbClr val="18A0DB"/>
    <a:srgbClr val="DE1E5A"/>
    <a:srgbClr val="BC0105"/>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varScale="1">
        <p:scale>
          <a:sx n="108" d="100"/>
          <a:sy n="108" d="100"/>
        </p:scale>
        <p:origin x="1686"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25/05/2023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25/05/2023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 Click on the underlined text to reveal “Article 19” text.</a:t>
            </a:r>
          </a:p>
        </p:txBody>
      </p:sp>
      <p:sp>
        <p:nvSpPr>
          <p:cNvPr id="4" name="Slide Number Placeholder 3"/>
          <p:cNvSpPr>
            <a:spLocks noGrp="1"/>
          </p:cNvSpPr>
          <p:nvPr>
            <p:ph type="sldNum" sz="quarter" idx="5"/>
          </p:nvPr>
        </p:nvSpPr>
        <p:spPr/>
        <p:txBody>
          <a:bodyPr/>
          <a:lstStyle/>
          <a:p>
            <a:fld id="{FA521341-850D-40E1-BB3D-87946DC9B06D}" type="slidenum">
              <a:rPr lang="en-GB" smtClean="0"/>
              <a:t>7</a:t>
            </a:fld>
            <a:endParaRPr lang="en-GB"/>
          </a:p>
        </p:txBody>
      </p:sp>
    </p:spTree>
    <p:extLst>
      <p:ext uri="{BB962C8B-B14F-4D97-AF65-F5344CB8AC3E}">
        <p14:creationId xmlns:p14="http://schemas.microsoft.com/office/powerpoint/2010/main" val="1049224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3776125"/>
            <a:chOff x="743837" y="1344834"/>
            <a:chExt cx="7644513" cy="3776125"/>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sp>
          <p:nvSpPr>
            <p:cNvPr id="2" name="Rectangle 1">
              <a:extLst>
                <a:ext uri="{FF2B5EF4-FFF2-40B4-BE49-F238E27FC236}">
                  <a16:creationId xmlns:a16="http://schemas.microsoft.com/office/drawing/2014/main" id="{0407434F-04E5-0B7E-77CC-1E4C6E60F81F}"/>
                </a:ext>
              </a:extLst>
            </p:cNvPr>
            <p:cNvSpPr/>
            <p:nvPr userDrawn="1"/>
          </p:nvSpPr>
          <p:spPr>
            <a:xfrm>
              <a:off x="743837" y="3764449"/>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Sensitivity</a:t>
              </a:r>
            </a:p>
          </p:txBody>
        </p:sp>
        <p:sp>
          <p:nvSpPr>
            <p:cNvPr id="3" name="Rectangle 2">
              <a:extLst>
                <a:ext uri="{FF2B5EF4-FFF2-40B4-BE49-F238E27FC236}">
                  <a16:creationId xmlns:a16="http://schemas.microsoft.com/office/drawing/2014/main" id="{9844822F-2AA7-655E-D3A0-AB0C21A21A70}"/>
                </a:ext>
              </a:extLst>
            </p:cNvPr>
            <p:cNvSpPr/>
            <p:nvPr userDrawn="1"/>
          </p:nvSpPr>
          <p:spPr>
            <a:xfrm>
              <a:off x="755650" y="4038409"/>
              <a:ext cx="7632700" cy="1082550"/>
            </a:xfrm>
            <a:prstGeom prst="rect">
              <a:avLst/>
            </a:prstGeom>
            <a:noFill/>
            <a:ln w="19050">
              <a:solidFill>
                <a:srgbClr val="18A0DB"/>
              </a:solidFill>
            </a:ln>
          </p:spPr>
          <p:txBody>
            <a:bodyPr wrap="square" lIns="216000" tIns="216000" rIns="216000" bIns="216000">
              <a:spAutoFit/>
            </a:bodyPr>
            <a:lstStyle/>
            <a:p>
              <a:pPr>
                <a:spcAft>
                  <a:spcPts val="600"/>
                </a:spcAft>
              </a:pPr>
              <a:r>
                <a:rPr lang="en-US" sz="1400" b="0" i="0" u="none" strike="noStrike" dirty="0">
                  <a:solidFill>
                    <a:srgbClr val="000000"/>
                  </a:solidFill>
                  <a:effectLst/>
                  <a:latin typeface="Roboto" panose="02000000000000000000" pitchFamily="2" charset="0"/>
                </a:rPr>
                <a:t>Sensitive and/or upsetting topics may emotionally impact your students due to past experiences. You should consider whether this content is appropriate and ensure adequate support is available for anyone affected.</a:t>
              </a:r>
              <a:endParaRPr lang="en-GB" sz="1100" i="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curriculum-for-excellence-second/curriculum-for-excellence-second-health-and-wellbeing/curriculum-for-excellence-second-health-and-wellbeing-relationships-sexual-health-and-parenthood"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twinkl.co.uk/resources/curriculum-for-excellence-second/curriculum-for-excellence-second-health-and-wellbeing/curriculum-for-excellence-second-health-and-wellbeing-relationships-sexual-health-and-parenthood"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41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38273972-6FC6-A5DF-0E9E-237710151358}"/>
              </a:ext>
            </a:extLst>
          </p:cNvPr>
          <p:cNvGrpSpPr/>
          <p:nvPr/>
        </p:nvGrpSpPr>
        <p:grpSpPr>
          <a:xfrm>
            <a:off x="692174" y="5328300"/>
            <a:ext cx="5213675" cy="922645"/>
            <a:chOff x="692174" y="5328300"/>
            <a:chExt cx="5213675" cy="922645"/>
          </a:xfrm>
        </p:grpSpPr>
        <p:sp>
          <p:nvSpPr>
            <p:cNvPr id="38" name="Rectangle: Rounded Corners 37">
              <a:extLst>
                <a:ext uri="{FF2B5EF4-FFF2-40B4-BE49-F238E27FC236}">
                  <a16:creationId xmlns:a16="http://schemas.microsoft.com/office/drawing/2014/main" id="{E4E2EB5F-CEA1-25B6-9231-11F4A546DB59}"/>
                </a:ext>
              </a:extLst>
            </p:cNvPr>
            <p:cNvSpPr/>
            <p:nvPr/>
          </p:nvSpPr>
          <p:spPr>
            <a:xfrm>
              <a:off x="880000" y="5328300"/>
              <a:ext cx="5025849" cy="922645"/>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1657802-8B64-5B47-B046-2038D06DEA3C}"/>
                </a:ext>
              </a:extLst>
            </p:cNvPr>
            <p:cNvSpPr/>
            <p:nvPr/>
          </p:nvSpPr>
          <p:spPr>
            <a:xfrm>
              <a:off x="692174" y="5596550"/>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D364D438-5069-6919-0704-88D1F64DF3A9}"/>
                </a:ext>
              </a:extLst>
            </p:cNvPr>
            <p:cNvSpPr/>
            <p:nvPr/>
          </p:nvSpPr>
          <p:spPr>
            <a:xfrm>
              <a:off x="812890" y="5715347"/>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 name="Group 72">
            <a:extLst>
              <a:ext uri="{FF2B5EF4-FFF2-40B4-BE49-F238E27FC236}">
                <a16:creationId xmlns:a16="http://schemas.microsoft.com/office/drawing/2014/main" id="{5D13B6DB-5221-6346-7587-13C6FA9422BA}"/>
              </a:ext>
            </a:extLst>
          </p:cNvPr>
          <p:cNvGrpSpPr/>
          <p:nvPr/>
        </p:nvGrpSpPr>
        <p:grpSpPr>
          <a:xfrm>
            <a:off x="692174" y="4491318"/>
            <a:ext cx="5473734" cy="661793"/>
            <a:chOff x="692174" y="4491318"/>
            <a:chExt cx="5473734" cy="661793"/>
          </a:xfrm>
        </p:grpSpPr>
        <p:sp>
          <p:nvSpPr>
            <p:cNvPr id="30" name="Rectangle: Rounded Corners 29">
              <a:extLst>
                <a:ext uri="{FF2B5EF4-FFF2-40B4-BE49-F238E27FC236}">
                  <a16:creationId xmlns:a16="http://schemas.microsoft.com/office/drawing/2014/main" id="{7A29AF25-E60E-AD5D-5C45-6DDF90001A41}"/>
                </a:ext>
              </a:extLst>
            </p:cNvPr>
            <p:cNvSpPr/>
            <p:nvPr/>
          </p:nvSpPr>
          <p:spPr>
            <a:xfrm>
              <a:off x="880000" y="4491318"/>
              <a:ext cx="5285908" cy="661793"/>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7D8F7A8A-4A20-957D-AD18-37C698A61C73}"/>
                </a:ext>
              </a:extLst>
            </p:cNvPr>
            <p:cNvSpPr/>
            <p:nvPr/>
          </p:nvSpPr>
          <p:spPr>
            <a:xfrm>
              <a:off x="692174" y="4619094"/>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8B0BAA68-4FF5-CB61-6492-772DB5F0CCB9}"/>
                </a:ext>
              </a:extLst>
            </p:cNvPr>
            <p:cNvSpPr/>
            <p:nvPr/>
          </p:nvSpPr>
          <p:spPr>
            <a:xfrm>
              <a:off x="812890" y="4737891"/>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a:extLst>
              <a:ext uri="{FF2B5EF4-FFF2-40B4-BE49-F238E27FC236}">
                <a16:creationId xmlns:a16="http://schemas.microsoft.com/office/drawing/2014/main" id="{8716725D-96CE-EEAD-A284-7795474D4D63}"/>
              </a:ext>
            </a:extLst>
          </p:cNvPr>
          <p:cNvGrpSpPr/>
          <p:nvPr/>
        </p:nvGrpSpPr>
        <p:grpSpPr>
          <a:xfrm>
            <a:off x="692174" y="3635461"/>
            <a:ext cx="6732083" cy="661793"/>
            <a:chOff x="692174" y="3635461"/>
            <a:chExt cx="6732083" cy="661793"/>
          </a:xfrm>
        </p:grpSpPr>
        <p:sp>
          <p:nvSpPr>
            <p:cNvPr id="20" name="Rectangle: Rounded Corners 19">
              <a:extLst>
                <a:ext uri="{FF2B5EF4-FFF2-40B4-BE49-F238E27FC236}">
                  <a16:creationId xmlns:a16="http://schemas.microsoft.com/office/drawing/2014/main" id="{1609BE62-A039-23EF-A35D-62C779D3663C}"/>
                </a:ext>
              </a:extLst>
            </p:cNvPr>
            <p:cNvSpPr/>
            <p:nvPr/>
          </p:nvSpPr>
          <p:spPr>
            <a:xfrm>
              <a:off x="880000" y="3635461"/>
              <a:ext cx="6544257" cy="661793"/>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3D16F3CF-6E39-F65A-C9A4-778FBCB337DA}"/>
                </a:ext>
              </a:extLst>
            </p:cNvPr>
            <p:cNvSpPr/>
            <p:nvPr/>
          </p:nvSpPr>
          <p:spPr>
            <a:xfrm>
              <a:off x="692174" y="3763237"/>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3D48B09-A594-B932-3D74-B7435F3A89E7}"/>
                </a:ext>
              </a:extLst>
            </p:cNvPr>
            <p:cNvSpPr/>
            <p:nvPr/>
          </p:nvSpPr>
          <p:spPr>
            <a:xfrm>
              <a:off x="812890" y="3882034"/>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 name="Group 70">
            <a:extLst>
              <a:ext uri="{FF2B5EF4-FFF2-40B4-BE49-F238E27FC236}">
                <a16:creationId xmlns:a16="http://schemas.microsoft.com/office/drawing/2014/main" id="{E6A98461-5A83-D271-D45D-272223AB97E0}"/>
              </a:ext>
            </a:extLst>
          </p:cNvPr>
          <p:cNvGrpSpPr/>
          <p:nvPr/>
        </p:nvGrpSpPr>
        <p:grpSpPr>
          <a:xfrm>
            <a:off x="692174" y="2506355"/>
            <a:ext cx="7747149" cy="922645"/>
            <a:chOff x="692174" y="2506355"/>
            <a:chExt cx="7747149" cy="922645"/>
          </a:xfrm>
        </p:grpSpPr>
        <p:sp>
          <p:nvSpPr>
            <p:cNvPr id="15" name="Rectangle: Rounded Corners 14">
              <a:extLst>
                <a:ext uri="{FF2B5EF4-FFF2-40B4-BE49-F238E27FC236}">
                  <a16:creationId xmlns:a16="http://schemas.microsoft.com/office/drawing/2014/main" id="{AB1F3141-ABA0-AD11-B672-5D30FF10E991}"/>
                </a:ext>
              </a:extLst>
            </p:cNvPr>
            <p:cNvSpPr/>
            <p:nvPr/>
          </p:nvSpPr>
          <p:spPr>
            <a:xfrm>
              <a:off x="880000" y="2506355"/>
              <a:ext cx="7559323" cy="922645"/>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D1E7A9C-F413-0C16-1C77-FB6B1F68A664}"/>
                </a:ext>
              </a:extLst>
            </p:cNvPr>
            <p:cNvSpPr/>
            <p:nvPr/>
          </p:nvSpPr>
          <p:spPr>
            <a:xfrm>
              <a:off x="692174" y="2774605"/>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0804F9EB-99DC-F712-6A88-F3BFC6A3DEAB}"/>
                </a:ext>
              </a:extLst>
            </p:cNvPr>
            <p:cNvSpPr/>
            <p:nvPr/>
          </p:nvSpPr>
          <p:spPr>
            <a:xfrm>
              <a:off x="812890" y="2893402"/>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8" name="Group 67">
            <a:extLst>
              <a:ext uri="{FF2B5EF4-FFF2-40B4-BE49-F238E27FC236}">
                <a16:creationId xmlns:a16="http://schemas.microsoft.com/office/drawing/2014/main" id="{3F99E6A8-928E-5A6B-C00D-3220532C6A9A}"/>
              </a:ext>
            </a:extLst>
          </p:cNvPr>
          <p:cNvGrpSpPr/>
          <p:nvPr/>
        </p:nvGrpSpPr>
        <p:grpSpPr>
          <a:xfrm>
            <a:off x="692174" y="1645178"/>
            <a:ext cx="7747149" cy="661793"/>
            <a:chOff x="692174" y="1645178"/>
            <a:chExt cx="7747149" cy="661793"/>
          </a:xfrm>
        </p:grpSpPr>
        <p:sp>
          <p:nvSpPr>
            <p:cNvPr id="10" name="Rectangle: Rounded Corners 9">
              <a:extLst>
                <a:ext uri="{FF2B5EF4-FFF2-40B4-BE49-F238E27FC236}">
                  <a16:creationId xmlns:a16="http://schemas.microsoft.com/office/drawing/2014/main" id="{BA6DC031-479F-9B03-DDAF-29A9BABC3BD4}"/>
                </a:ext>
              </a:extLst>
            </p:cNvPr>
            <p:cNvSpPr/>
            <p:nvPr/>
          </p:nvSpPr>
          <p:spPr>
            <a:xfrm>
              <a:off x="880000" y="1645178"/>
              <a:ext cx="7559323" cy="661793"/>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8A9CFDF-7C05-D463-A0A7-99D7D476E3D1}"/>
                </a:ext>
              </a:extLst>
            </p:cNvPr>
            <p:cNvSpPr/>
            <p:nvPr/>
          </p:nvSpPr>
          <p:spPr>
            <a:xfrm>
              <a:off x="692174" y="1772954"/>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6594AF1C-E43C-0094-064E-C309381489DD}"/>
                </a:ext>
              </a:extLst>
            </p:cNvPr>
            <p:cNvSpPr/>
            <p:nvPr/>
          </p:nvSpPr>
          <p:spPr>
            <a:xfrm>
              <a:off x="812890" y="1891751"/>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p:cNvSpPr>
            <a:spLocks noGrp="1"/>
          </p:cNvSpPr>
          <p:nvPr>
            <p:ph type="title"/>
          </p:nvPr>
        </p:nvSpPr>
        <p:spPr>
          <a:xfrm>
            <a:off x="1416599" y="671018"/>
            <a:ext cx="6301274" cy="664432"/>
          </a:xfrm>
        </p:spPr>
        <p:txBody>
          <a:bodyPr/>
          <a:lstStyle/>
          <a:p>
            <a:r>
              <a:rPr lang="en-US" dirty="0">
                <a:solidFill>
                  <a:srgbClr val="0070C0"/>
                </a:solidFill>
              </a:rPr>
              <a:t>Human Dignity</a:t>
            </a:r>
            <a:endParaRPr lang="en-GB" dirty="0">
              <a:solidFill>
                <a:srgbClr val="0070C0"/>
              </a:solidFill>
            </a:endParaRPr>
          </a:p>
        </p:txBody>
      </p:sp>
      <p:sp>
        <p:nvSpPr>
          <p:cNvPr id="11" name="Text">
            <a:extLst>
              <a:ext uri="{FF2B5EF4-FFF2-40B4-BE49-F238E27FC236}">
                <a16:creationId xmlns:a16="http://schemas.microsoft.com/office/drawing/2014/main" id="{72B75EB0-8D3F-42DF-EA63-148D8FF5DEE4}"/>
              </a:ext>
            </a:extLst>
          </p:cNvPr>
          <p:cNvSpPr/>
          <p:nvPr/>
        </p:nvSpPr>
        <p:spPr>
          <a:xfrm>
            <a:off x="1224592" y="1704889"/>
            <a:ext cx="6971452" cy="553998"/>
          </a:xfrm>
          <a:prstGeom prst="rect">
            <a:avLst/>
          </a:prstGeom>
        </p:spPr>
        <p:txBody>
          <a:bodyPr wrap="square" lIns="0" tIns="0" rIns="0" bIns="0">
            <a:spAutoFit/>
          </a:bodyPr>
          <a:lstStyle/>
          <a:p>
            <a:r>
              <a:rPr lang="en-GB" dirty="0">
                <a:solidFill>
                  <a:schemeClr val="bg1"/>
                </a:solidFill>
              </a:rPr>
              <a:t>Every person is equally unique, important and special in their own right. This is human dignity.</a:t>
            </a:r>
          </a:p>
        </p:txBody>
      </p:sp>
      <p:sp>
        <p:nvSpPr>
          <p:cNvPr id="17" name="Text">
            <a:extLst>
              <a:ext uri="{FF2B5EF4-FFF2-40B4-BE49-F238E27FC236}">
                <a16:creationId xmlns:a16="http://schemas.microsoft.com/office/drawing/2014/main" id="{F0208480-22C2-E12E-37A8-EAB828C8E210}"/>
              </a:ext>
            </a:extLst>
          </p:cNvPr>
          <p:cNvSpPr/>
          <p:nvPr/>
        </p:nvSpPr>
        <p:spPr>
          <a:xfrm>
            <a:off x="1224592" y="2557677"/>
            <a:ext cx="6971452" cy="830997"/>
          </a:xfrm>
          <a:prstGeom prst="rect">
            <a:avLst/>
          </a:prstGeom>
        </p:spPr>
        <p:txBody>
          <a:bodyPr wrap="square" lIns="0" tIns="0" rIns="0" bIns="0">
            <a:spAutoFit/>
          </a:bodyPr>
          <a:lstStyle/>
          <a:p>
            <a:r>
              <a:rPr lang="en-GB" dirty="0">
                <a:solidFill>
                  <a:schemeClr val="bg1"/>
                </a:solidFill>
              </a:rPr>
              <a:t>Embracing the differences of others, showing kindness and not making others feel bad about themselves are all important in respecting the human dignity of others.</a:t>
            </a:r>
          </a:p>
        </p:txBody>
      </p:sp>
      <p:sp>
        <p:nvSpPr>
          <p:cNvPr id="22" name="Text">
            <a:extLst>
              <a:ext uri="{FF2B5EF4-FFF2-40B4-BE49-F238E27FC236}">
                <a16:creationId xmlns:a16="http://schemas.microsoft.com/office/drawing/2014/main" id="{B972A046-DE8E-454A-4F40-CB98A35638C1}"/>
              </a:ext>
            </a:extLst>
          </p:cNvPr>
          <p:cNvSpPr/>
          <p:nvPr/>
        </p:nvSpPr>
        <p:spPr>
          <a:xfrm>
            <a:off x="1224592" y="3695172"/>
            <a:ext cx="6971452" cy="553998"/>
          </a:xfrm>
          <a:prstGeom prst="rect">
            <a:avLst/>
          </a:prstGeom>
        </p:spPr>
        <p:txBody>
          <a:bodyPr wrap="square" lIns="0" tIns="0" rIns="0" bIns="0">
            <a:spAutoFit/>
          </a:bodyPr>
          <a:lstStyle/>
          <a:p>
            <a:r>
              <a:rPr lang="en-GB" dirty="0">
                <a:solidFill>
                  <a:schemeClr val="bg1"/>
                </a:solidFill>
              </a:rPr>
              <a:t>No one has the right to put you down and take away your </a:t>
            </a:r>
          </a:p>
          <a:p>
            <a:r>
              <a:rPr lang="en-GB" dirty="0">
                <a:solidFill>
                  <a:schemeClr val="bg1"/>
                </a:solidFill>
              </a:rPr>
              <a:t>human dignity.</a:t>
            </a:r>
          </a:p>
        </p:txBody>
      </p:sp>
      <p:sp>
        <p:nvSpPr>
          <p:cNvPr id="31" name="Text">
            <a:extLst>
              <a:ext uri="{FF2B5EF4-FFF2-40B4-BE49-F238E27FC236}">
                <a16:creationId xmlns:a16="http://schemas.microsoft.com/office/drawing/2014/main" id="{D5668D13-5289-954A-FA39-B467C9F5585F}"/>
              </a:ext>
            </a:extLst>
          </p:cNvPr>
          <p:cNvSpPr/>
          <p:nvPr/>
        </p:nvSpPr>
        <p:spPr>
          <a:xfrm>
            <a:off x="1224592" y="4551029"/>
            <a:ext cx="4882593" cy="553998"/>
          </a:xfrm>
          <a:prstGeom prst="rect">
            <a:avLst/>
          </a:prstGeom>
        </p:spPr>
        <p:txBody>
          <a:bodyPr wrap="square" lIns="0" tIns="0" rIns="0" bIns="0">
            <a:spAutoFit/>
          </a:bodyPr>
          <a:lstStyle/>
          <a:p>
            <a:r>
              <a:rPr lang="en-GB" dirty="0">
                <a:solidFill>
                  <a:schemeClr val="bg1"/>
                </a:solidFill>
              </a:rPr>
              <a:t>Bullying takes away a person’s human dignity and this is not OK!</a:t>
            </a:r>
          </a:p>
        </p:txBody>
      </p:sp>
      <p:sp>
        <p:nvSpPr>
          <p:cNvPr id="39" name="Text">
            <a:extLst>
              <a:ext uri="{FF2B5EF4-FFF2-40B4-BE49-F238E27FC236}">
                <a16:creationId xmlns:a16="http://schemas.microsoft.com/office/drawing/2014/main" id="{9E13B9FE-1E1B-261C-6699-D165C66A870C}"/>
              </a:ext>
            </a:extLst>
          </p:cNvPr>
          <p:cNvSpPr/>
          <p:nvPr/>
        </p:nvSpPr>
        <p:spPr>
          <a:xfrm>
            <a:off x="1224592" y="5379622"/>
            <a:ext cx="4555423" cy="830997"/>
          </a:xfrm>
          <a:prstGeom prst="rect">
            <a:avLst/>
          </a:prstGeom>
        </p:spPr>
        <p:txBody>
          <a:bodyPr wrap="square" lIns="0" tIns="0" rIns="0" bIns="0">
            <a:spAutoFit/>
          </a:bodyPr>
          <a:lstStyle/>
          <a:p>
            <a:r>
              <a:rPr lang="en-GB" dirty="0">
                <a:solidFill>
                  <a:schemeClr val="bg1"/>
                </a:solidFill>
              </a:rPr>
              <a:t>If you know someone is being bullied, stand up for their human dignity by speaking to an adult you trust!</a:t>
            </a:r>
          </a:p>
        </p:txBody>
      </p:sp>
      <p:pic>
        <p:nvPicPr>
          <p:cNvPr id="67" name="Picture 66">
            <a:extLst>
              <a:ext uri="{FF2B5EF4-FFF2-40B4-BE49-F238E27FC236}">
                <a16:creationId xmlns:a16="http://schemas.microsoft.com/office/drawing/2014/main" id="{A59BA893-D0CD-1314-AB4E-4E71CD59D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7185" y="4391812"/>
            <a:ext cx="2843138" cy="2422479"/>
          </a:xfrm>
          <a:prstGeom prst="rect">
            <a:avLst/>
          </a:prstGeom>
        </p:spPr>
      </p:pic>
    </p:spTree>
    <p:extLst>
      <p:ext uri="{BB962C8B-B14F-4D97-AF65-F5344CB8AC3E}">
        <p14:creationId xmlns:p14="http://schemas.microsoft.com/office/powerpoint/2010/main" val="3903818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wipe(left)">
                                      <p:cBhvr>
                                        <p:cTn id="16" dur="500"/>
                                        <p:tgtEl>
                                          <p:spTgt spid="71"/>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left)">
                                      <p:cBhvr>
                                        <p:cTn id="25" dur="500"/>
                                        <p:tgtEl>
                                          <p:spTgt spid="72"/>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500"/>
                                        <p:tgtEl>
                                          <p:spTgt spid="73"/>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right)">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left)">
                                      <p:cBhvr>
                                        <p:cTn id="43" dur="500"/>
                                        <p:tgtEl>
                                          <p:spTgt spid="74"/>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500"/>
                                        <p:tgtEl>
                                          <p:spTgt spid="39"/>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2" grpId="0"/>
      <p:bldP spid="31"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D07164B-39F6-8A5B-94DB-04F89BFEA431}"/>
              </a:ext>
            </a:extLst>
          </p:cNvPr>
          <p:cNvSpPr/>
          <p:nvPr/>
        </p:nvSpPr>
        <p:spPr>
          <a:xfrm>
            <a:off x="792339" y="1725839"/>
            <a:ext cx="7559323" cy="661793"/>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p:cNvSpPr>
            <a:spLocks noGrp="1"/>
          </p:cNvSpPr>
          <p:nvPr>
            <p:ph type="title"/>
          </p:nvPr>
        </p:nvSpPr>
        <p:spPr>
          <a:xfrm>
            <a:off x="1416599" y="671018"/>
            <a:ext cx="6301274" cy="664432"/>
          </a:xfrm>
        </p:spPr>
        <p:txBody>
          <a:bodyPr/>
          <a:lstStyle/>
          <a:p>
            <a:r>
              <a:rPr lang="en-US" sz="3200" dirty="0">
                <a:solidFill>
                  <a:srgbClr val="0070C0"/>
                </a:solidFill>
              </a:rPr>
              <a:t>Kindness, Trust and Empathy</a:t>
            </a:r>
            <a:endParaRPr lang="en-GB" sz="3200" dirty="0">
              <a:solidFill>
                <a:srgbClr val="0070C0"/>
              </a:solidFill>
            </a:endParaRPr>
          </a:p>
        </p:txBody>
      </p:sp>
      <p:sp>
        <p:nvSpPr>
          <p:cNvPr id="2" name="Rectangle: Rounded Corners 1">
            <a:extLst>
              <a:ext uri="{FF2B5EF4-FFF2-40B4-BE49-F238E27FC236}">
                <a16:creationId xmlns:a16="http://schemas.microsoft.com/office/drawing/2014/main" id="{BFC19512-B605-50D7-B302-8709AE869F41}"/>
              </a:ext>
            </a:extLst>
          </p:cNvPr>
          <p:cNvSpPr/>
          <p:nvPr/>
        </p:nvSpPr>
        <p:spPr>
          <a:xfrm>
            <a:off x="618921" y="2254224"/>
            <a:ext cx="7906159" cy="975190"/>
          </a:xfrm>
          <a:prstGeom prst="roundRect">
            <a:avLst>
              <a:gd name="adj" fmla="val 3139"/>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a:extLst>
              <a:ext uri="{FF2B5EF4-FFF2-40B4-BE49-F238E27FC236}">
                <a16:creationId xmlns:a16="http://schemas.microsoft.com/office/drawing/2014/main" id="{D8280003-36C1-C59B-41BC-EECBF88E0290}"/>
              </a:ext>
            </a:extLst>
          </p:cNvPr>
          <p:cNvSpPr/>
          <p:nvPr/>
        </p:nvSpPr>
        <p:spPr>
          <a:xfrm>
            <a:off x="1086274" y="1873858"/>
            <a:ext cx="6971452" cy="276999"/>
          </a:xfrm>
          <a:prstGeom prst="rect">
            <a:avLst/>
          </a:prstGeom>
        </p:spPr>
        <p:txBody>
          <a:bodyPr wrap="square" lIns="0" tIns="0" rIns="0" bIns="0">
            <a:spAutoFit/>
          </a:bodyPr>
          <a:lstStyle/>
          <a:p>
            <a:pPr algn="ctr"/>
            <a:r>
              <a:rPr lang="en-GB" b="1" dirty="0">
                <a:solidFill>
                  <a:schemeClr val="bg1"/>
                </a:solidFill>
              </a:rPr>
              <a:t>What is kindness?</a:t>
            </a:r>
          </a:p>
        </p:txBody>
      </p:sp>
      <p:sp>
        <p:nvSpPr>
          <p:cNvPr id="12" name="Text">
            <a:extLst>
              <a:ext uri="{FF2B5EF4-FFF2-40B4-BE49-F238E27FC236}">
                <a16:creationId xmlns:a16="http://schemas.microsoft.com/office/drawing/2014/main" id="{1FF29770-12A6-378D-9917-2E2CEE1F6264}"/>
              </a:ext>
            </a:extLst>
          </p:cNvPr>
          <p:cNvSpPr/>
          <p:nvPr/>
        </p:nvSpPr>
        <p:spPr>
          <a:xfrm>
            <a:off x="792339" y="2329782"/>
            <a:ext cx="7559322" cy="830997"/>
          </a:xfrm>
          <a:prstGeom prst="rect">
            <a:avLst/>
          </a:prstGeom>
        </p:spPr>
        <p:txBody>
          <a:bodyPr wrap="square" lIns="0" tIns="0" rIns="0" bIns="0">
            <a:spAutoFit/>
          </a:bodyPr>
          <a:lstStyle/>
          <a:p>
            <a:r>
              <a:rPr lang="en-US" sz="1800" b="0" i="0" u="none" strike="noStrike" dirty="0">
                <a:solidFill>
                  <a:srgbClr val="000000"/>
                </a:solidFill>
                <a:effectLst/>
              </a:rPr>
              <a:t>Kindness is being friendly, generous and compassionate to others. Showing kindness towards someone might include helping them, showing concern or doing something nice for another person.</a:t>
            </a:r>
            <a:endParaRPr lang="en-GB" dirty="0"/>
          </a:p>
        </p:txBody>
      </p:sp>
      <p:sp>
        <p:nvSpPr>
          <p:cNvPr id="14" name="Rectangle: Rounded Corners 13">
            <a:extLst>
              <a:ext uri="{FF2B5EF4-FFF2-40B4-BE49-F238E27FC236}">
                <a16:creationId xmlns:a16="http://schemas.microsoft.com/office/drawing/2014/main" id="{829B7B9C-C2CB-3527-5F3B-0801623FBCE1}"/>
              </a:ext>
            </a:extLst>
          </p:cNvPr>
          <p:cNvSpPr/>
          <p:nvPr/>
        </p:nvSpPr>
        <p:spPr>
          <a:xfrm>
            <a:off x="792339" y="3345709"/>
            <a:ext cx="7559323" cy="661793"/>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FF46F192-D048-B60A-20A4-F02F5BE091A5}"/>
              </a:ext>
            </a:extLst>
          </p:cNvPr>
          <p:cNvSpPr/>
          <p:nvPr/>
        </p:nvSpPr>
        <p:spPr>
          <a:xfrm>
            <a:off x="618921" y="3874094"/>
            <a:ext cx="7906159" cy="720313"/>
          </a:xfrm>
          <a:prstGeom prst="roundRect">
            <a:avLst>
              <a:gd name="adj" fmla="val 3139"/>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a:extLst>
              <a:ext uri="{FF2B5EF4-FFF2-40B4-BE49-F238E27FC236}">
                <a16:creationId xmlns:a16="http://schemas.microsoft.com/office/drawing/2014/main" id="{888CFED1-8A90-7164-24E9-772A97B48381}"/>
              </a:ext>
            </a:extLst>
          </p:cNvPr>
          <p:cNvSpPr/>
          <p:nvPr/>
        </p:nvSpPr>
        <p:spPr>
          <a:xfrm>
            <a:off x="1086274" y="3481419"/>
            <a:ext cx="6971452" cy="276999"/>
          </a:xfrm>
          <a:prstGeom prst="rect">
            <a:avLst/>
          </a:prstGeom>
        </p:spPr>
        <p:txBody>
          <a:bodyPr wrap="square" lIns="0" tIns="0" rIns="0" bIns="0">
            <a:spAutoFit/>
          </a:bodyPr>
          <a:lstStyle/>
          <a:p>
            <a:pPr algn="ctr"/>
            <a:r>
              <a:rPr lang="en-GB" b="1" dirty="0">
                <a:solidFill>
                  <a:schemeClr val="bg1"/>
                </a:solidFill>
              </a:rPr>
              <a:t>What is trust?</a:t>
            </a:r>
          </a:p>
        </p:txBody>
      </p:sp>
      <p:sp>
        <p:nvSpPr>
          <p:cNvPr id="28" name="Text">
            <a:extLst>
              <a:ext uri="{FF2B5EF4-FFF2-40B4-BE49-F238E27FC236}">
                <a16:creationId xmlns:a16="http://schemas.microsoft.com/office/drawing/2014/main" id="{725E6344-1650-1BB5-8306-9D8A9DECAD0A}"/>
              </a:ext>
            </a:extLst>
          </p:cNvPr>
          <p:cNvSpPr/>
          <p:nvPr/>
        </p:nvSpPr>
        <p:spPr>
          <a:xfrm>
            <a:off x="792339" y="3949652"/>
            <a:ext cx="7559322" cy="553998"/>
          </a:xfrm>
          <a:prstGeom prst="rect">
            <a:avLst/>
          </a:prstGeom>
        </p:spPr>
        <p:txBody>
          <a:bodyPr wrap="square" lIns="0" tIns="0" rIns="0" bIns="0">
            <a:spAutoFit/>
          </a:bodyPr>
          <a:lstStyle/>
          <a:p>
            <a:r>
              <a:rPr lang="en-US" sz="1800" b="0" i="0" u="none" strike="noStrike" dirty="0">
                <a:solidFill>
                  <a:srgbClr val="000000"/>
                </a:solidFill>
                <a:effectLst/>
              </a:rPr>
              <a:t>Trust is when you can rely on someone to act in your best interests, be there to support you, listen to you and know they will not let you down.</a:t>
            </a:r>
            <a:endParaRPr lang="en-GB" dirty="0"/>
          </a:p>
        </p:txBody>
      </p:sp>
      <p:sp>
        <p:nvSpPr>
          <p:cNvPr id="29" name="Rectangle: Rounded Corners 28">
            <a:extLst>
              <a:ext uri="{FF2B5EF4-FFF2-40B4-BE49-F238E27FC236}">
                <a16:creationId xmlns:a16="http://schemas.microsoft.com/office/drawing/2014/main" id="{34AC15B3-BB8C-D4CA-90EA-7051748F4B9B}"/>
              </a:ext>
            </a:extLst>
          </p:cNvPr>
          <p:cNvSpPr/>
          <p:nvPr/>
        </p:nvSpPr>
        <p:spPr>
          <a:xfrm>
            <a:off x="792339" y="4722183"/>
            <a:ext cx="7559323" cy="661793"/>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E1B5CFFE-FE97-04E3-7B24-542755790ECF}"/>
              </a:ext>
            </a:extLst>
          </p:cNvPr>
          <p:cNvSpPr/>
          <p:nvPr/>
        </p:nvSpPr>
        <p:spPr>
          <a:xfrm>
            <a:off x="618921" y="5250568"/>
            <a:ext cx="7906159" cy="720313"/>
          </a:xfrm>
          <a:prstGeom prst="roundRect">
            <a:avLst>
              <a:gd name="adj" fmla="val 3139"/>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a:extLst>
              <a:ext uri="{FF2B5EF4-FFF2-40B4-BE49-F238E27FC236}">
                <a16:creationId xmlns:a16="http://schemas.microsoft.com/office/drawing/2014/main" id="{527E259C-710D-3E70-E179-461E331EC197}"/>
              </a:ext>
            </a:extLst>
          </p:cNvPr>
          <p:cNvSpPr/>
          <p:nvPr/>
        </p:nvSpPr>
        <p:spPr>
          <a:xfrm>
            <a:off x="1086274" y="4854020"/>
            <a:ext cx="6971452" cy="276999"/>
          </a:xfrm>
          <a:prstGeom prst="rect">
            <a:avLst/>
          </a:prstGeom>
        </p:spPr>
        <p:txBody>
          <a:bodyPr wrap="square" lIns="0" tIns="0" rIns="0" bIns="0">
            <a:spAutoFit/>
          </a:bodyPr>
          <a:lstStyle/>
          <a:p>
            <a:pPr algn="ctr"/>
            <a:r>
              <a:rPr lang="en-GB" b="1" dirty="0">
                <a:solidFill>
                  <a:schemeClr val="bg1"/>
                </a:solidFill>
              </a:rPr>
              <a:t>What is empathy?</a:t>
            </a:r>
          </a:p>
        </p:txBody>
      </p:sp>
      <p:sp>
        <p:nvSpPr>
          <p:cNvPr id="36" name="Text">
            <a:extLst>
              <a:ext uri="{FF2B5EF4-FFF2-40B4-BE49-F238E27FC236}">
                <a16:creationId xmlns:a16="http://schemas.microsoft.com/office/drawing/2014/main" id="{34B0455F-89B9-F701-3AA6-57EC5067AD94}"/>
              </a:ext>
            </a:extLst>
          </p:cNvPr>
          <p:cNvSpPr/>
          <p:nvPr/>
        </p:nvSpPr>
        <p:spPr>
          <a:xfrm>
            <a:off x="792339" y="5326126"/>
            <a:ext cx="7559322" cy="553998"/>
          </a:xfrm>
          <a:prstGeom prst="rect">
            <a:avLst/>
          </a:prstGeom>
        </p:spPr>
        <p:txBody>
          <a:bodyPr wrap="square" lIns="0" tIns="0" rIns="0" bIns="0">
            <a:spAutoFit/>
          </a:bodyPr>
          <a:lstStyle/>
          <a:p>
            <a:r>
              <a:rPr lang="en-US" sz="1800" b="0" i="0" u="none" strike="noStrike" dirty="0">
                <a:solidFill>
                  <a:srgbClr val="000000"/>
                </a:solidFill>
                <a:effectLst/>
              </a:rPr>
              <a:t>Empathy is when you can consider how another person might feel in a particular situation and put yourself in their shoes.</a:t>
            </a:r>
            <a:endParaRPr lang="en-GB" dirty="0"/>
          </a:p>
        </p:txBody>
      </p:sp>
      <p:sp>
        <p:nvSpPr>
          <p:cNvPr id="37" name="Blank Space">
            <a:extLst>
              <a:ext uri="{FF2B5EF4-FFF2-40B4-BE49-F238E27FC236}">
                <a16:creationId xmlns:a16="http://schemas.microsoft.com/office/drawing/2014/main" id="{5627ECB6-EAAA-891F-8E3B-F22D8AD9EDDF}"/>
              </a:ext>
            </a:extLst>
          </p:cNvPr>
          <p:cNvSpPr/>
          <p:nvPr/>
        </p:nvSpPr>
        <p:spPr>
          <a:xfrm>
            <a:off x="538385" y="1577054"/>
            <a:ext cx="8033047" cy="4716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oup 55">
            <a:extLst>
              <a:ext uri="{FF2B5EF4-FFF2-40B4-BE49-F238E27FC236}">
                <a16:creationId xmlns:a16="http://schemas.microsoft.com/office/drawing/2014/main" id="{6ED54CD6-F918-C308-77DF-3084D5116511}"/>
              </a:ext>
            </a:extLst>
          </p:cNvPr>
          <p:cNvGrpSpPr/>
          <p:nvPr/>
        </p:nvGrpSpPr>
        <p:grpSpPr>
          <a:xfrm>
            <a:off x="692174" y="1892609"/>
            <a:ext cx="7747149" cy="922645"/>
            <a:chOff x="692174" y="1892609"/>
            <a:chExt cx="7747149" cy="922645"/>
          </a:xfrm>
        </p:grpSpPr>
        <p:sp>
          <p:nvSpPr>
            <p:cNvPr id="43" name="Rectangle: Rounded Corners 42">
              <a:extLst>
                <a:ext uri="{FF2B5EF4-FFF2-40B4-BE49-F238E27FC236}">
                  <a16:creationId xmlns:a16="http://schemas.microsoft.com/office/drawing/2014/main" id="{C77E6A36-9C18-2100-3A57-5C7DFDAE0D1A}"/>
                </a:ext>
              </a:extLst>
            </p:cNvPr>
            <p:cNvSpPr/>
            <p:nvPr/>
          </p:nvSpPr>
          <p:spPr>
            <a:xfrm>
              <a:off x="880000" y="1892609"/>
              <a:ext cx="7559323" cy="922645"/>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737D2F07-C51F-C197-E603-9105575972D4}"/>
                </a:ext>
              </a:extLst>
            </p:cNvPr>
            <p:cNvSpPr/>
            <p:nvPr/>
          </p:nvSpPr>
          <p:spPr>
            <a:xfrm>
              <a:off x="692174" y="2160859"/>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A32F951F-B3FE-06C7-FA05-CF38EC9AF730}"/>
                </a:ext>
              </a:extLst>
            </p:cNvPr>
            <p:cNvSpPr/>
            <p:nvPr/>
          </p:nvSpPr>
          <p:spPr>
            <a:xfrm>
              <a:off x="812890" y="2279656"/>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Text">
            <a:extLst>
              <a:ext uri="{FF2B5EF4-FFF2-40B4-BE49-F238E27FC236}">
                <a16:creationId xmlns:a16="http://schemas.microsoft.com/office/drawing/2014/main" id="{2B0BD974-FC6B-2C66-0481-48F74028244C}"/>
              </a:ext>
            </a:extLst>
          </p:cNvPr>
          <p:cNvSpPr/>
          <p:nvPr/>
        </p:nvSpPr>
        <p:spPr>
          <a:xfrm>
            <a:off x="1224592" y="1943931"/>
            <a:ext cx="6971452" cy="830997"/>
          </a:xfrm>
          <a:prstGeom prst="rect">
            <a:avLst/>
          </a:prstGeom>
        </p:spPr>
        <p:txBody>
          <a:bodyPr wrap="square" lIns="0" tIns="0" rIns="0" bIns="0">
            <a:spAutoFit/>
          </a:bodyPr>
          <a:lstStyle/>
          <a:p>
            <a:r>
              <a:rPr lang="en-GB" sz="1800" b="0" i="0" u="none" strike="noStrike" dirty="0">
                <a:solidFill>
                  <a:schemeClr val="bg1"/>
                </a:solidFill>
                <a:effectLst/>
              </a:rPr>
              <a:t>Kindness and empathy are important in respecting human dignity and standing up to bullying behaviour. Kindness and empathy make people feel that they are not alone and help to reduce bullying.</a:t>
            </a:r>
            <a:endParaRPr lang="en-GB" dirty="0">
              <a:solidFill>
                <a:schemeClr val="bg1"/>
              </a:solidFill>
            </a:endParaRPr>
          </a:p>
        </p:txBody>
      </p:sp>
      <p:grpSp>
        <p:nvGrpSpPr>
          <p:cNvPr id="57" name="Group 56">
            <a:extLst>
              <a:ext uri="{FF2B5EF4-FFF2-40B4-BE49-F238E27FC236}">
                <a16:creationId xmlns:a16="http://schemas.microsoft.com/office/drawing/2014/main" id="{C3A8E5D3-561B-66C3-C829-7B3D633F45AE}"/>
              </a:ext>
            </a:extLst>
          </p:cNvPr>
          <p:cNvGrpSpPr/>
          <p:nvPr/>
        </p:nvGrpSpPr>
        <p:grpSpPr>
          <a:xfrm>
            <a:off x="692174" y="3067333"/>
            <a:ext cx="7747149" cy="922645"/>
            <a:chOff x="692174" y="3067333"/>
            <a:chExt cx="7747149" cy="922645"/>
          </a:xfrm>
        </p:grpSpPr>
        <p:sp>
          <p:nvSpPr>
            <p:cNvPr id="49" name="Rectangle: Rounded Corners 48">
              <a:extLst>
                <a:ext uri="{FF2B5EF4-FFF2-40B4-BE49-F238E27FC236}">
                  <a16:creationId xmlns:a16="http://schemas.microsoft.com/office/drawing/2014/main" id="{4E9FB7EC-E1B5-94CB-0FF4-8DB9BE1B7460}"/>
                </a:ext>
              </a:extLst>
            </p:cNvPr>
            <p:cNvSpPr/>
            <p:nvPr/>
          </p:nvSpPr>
          <p:spPr>
            <a:xfrm>
              <a:off x="880000" y="3067333"/>
              <a:ext cx="7559323" cy="922645"/>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611CBCAD-F94C-020C-5E91-CFA015D42166}"/>
                </a:ext>
              </a:extLst>
            </p:cNvPr>
            <p:cNvSpPr/>
            <p:nvPr/>
          </p:nvSpPr>
          <p:spPr>
            <a:xfrm>
              <a:off x="692174" y="3335583"/>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A5888EB7-2916-65A9-83FC-5257942447EC}"/>
                </a:ext>
              </a:extLst>
            </p:cNvPr>
            <p:cNvSpPr/>
            <p:nvPr/>
          </p:nvSpPr>
          <p:spPr>
            <a:xfrm>
              <a:off x="812890" y="3454380"/>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Text">
            <a:extLst>
              <a:ext uri="{FF2B5EF4-FFF2-40B4-BE49-F238E27FC236}">
                <a16:creationId xmlns:a16="http://schemas.microsoft.com/office/drawing/2014/main" id="{7B587217-D199-B063-22ED-E560272EC65C}"/>
              </a:ext>
            </a:extLst>
          </p:cNvPr>
          <p:cNvSpPr/>
          <p:nvPr/>
        </p:nvSpPr>
        <p:spPr>
          <a:xfrm>
            <a:off x="1224592" y="3118655"/>
            <a:ext cx="6971452" cy="830997"/>
          </a:xfrm>
          <a:prstGeom prst="rect">
            <a:avLst/>
          </a:prstGeom>
        </p:spPr>
        <p:txBody>
          <a:bodyPr wrap="square" lIns="0" tIns="0" rIns="0" bIns="0">
            <a:spAutoFit/>
          </a:bodyPr>
          <a:lstStyle/>
          <a:p>
            <a:r>
              <a:rPr lang="en-US" sz="1800" b="0" i="0" u="none" strike="noStrike" dirty="0">
                <a:solidFill>
                  <a:schemeClr val="bg1"/>
                </a:solidFill>
                <a:effectLst/>
              </a:rPr>
              <a:t>Trust is important in helping people speak out about bullying. People need to feel that there is someone there to listen that they can rely on for support.</a:t>
            </a:r>
            <a:endParaRPr lang="en-GB" dirty="0">
              <a:solidFill>
                <a:schemeClr val="bg1"/>
              </a:solidFill>
            </a:endParaRPr>
          </a:p>
        </p:txBody>
      </p:sp>
      <p:grpSp>
        <p:nvGrpSpPr>
          <p:cNvPr id="58" name="Group 57">
            <a:extLst>
              <a:ext uri="{FF2B5EF4-FFF2-40B4-BE49-F238E27FC236}">
                <a16:creationId xmlns:a16="http://schemas.microsoft.com/office/drawing/2014/main" id="{B1761278-43C7-8B0D-27A1-A778E33AAA38}"/>
              </a:ext>
            </a:extLst>
          </p:cNvPr>
          <p:cNvGrpSpPr/>
          <p:nvPr/>
        </p:nvGrpSpPr>
        <p:grpSpPr>
          <a:xfrm>
            <a:off x="1225757" y="4544281"/>
            <a:ext cx="6692486" cy="1302042"/>
            <a:chOff x="1225757" y="4544281"/>
            <a:chExt cx="6692486" cy="1302042"/>
          </a:xfrm>
        </p:grpSpPr>
        <p:sp>
          <p:nvSpPr>
            <p:cNvPr id="53" name="Rectangle: Rounded Corners 52">
              <a:extLst>
                <a:ext uri="{FF2B5EF4-FFF2-40B4-BE49-F238E27FC236}">
                  <a16:creationId xmlns:a16="http://schemas.microsoft.com/office/drawing/2014/main" id="{64DF257E-20D3-9EBD-3447-236447C0F1B1}"/>
                </a:ext>
              </a:extLst>
            </p:cNvPr>
            <p:cNvSpPr/>
            <p:nvPr/>
          </p:nvSpPr>
          <p:spPr>
            <a:xfrm>
              <a:off x="1225757" y="4544281"/>
              <a:ext cx="6692486" cy="1302042"/>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itle">
              <a:extLst>
                <a:ext uri="{FF2B5EF4-FFF2-40B4-BE49-F238E27FC236}">
                  <a16:creationId xmlns:a16="http://schemas.microsoft.com/office/drawing/2014/main" id="{603225B3-BB13-B04F-35C6-78B2FDBD6E7B}"/>
                </a:ext>
              </a:extLst>
            </p:cNvPr>
            <p:cNvSpPr txBox="1">
              <a:spLocks/>
            </p:cNvSpPr>
            <p:nvPr/>
          </p:nvSpPr>
          <p:spPr>
            <a:xfrm>
              <a:off x="1416599" y="4699526"/>
              <a:ext cx="6301274" cy="104987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sz="2400" dirty="0">
                  <a:solidFill>
                    <a:srgbClr val="0070C0"/>
                  </a:solidFill>
                </a:rPr>
                <a:t>Kindness, trust and empathy make the world a happier, safer place.</a:t>
              </a:r>
              <a:endParaRPr lang="en-GB" sz="2400" dirty="0">
                <a:solidFill>
                  <a:srgbClr val="0070C0"/>
                </a:solidFill>
              </a:endParaRPr>
            </a:p>
          </p:txBody>
        </p:sp>
      </p:grpSp>
    </p:spTree>
    <p:extLst>
      <p:ext uri="{BB962C8B-B14F-4D97-AF65-F5344CB8AC3E}">
        <p14:creationId xmlns:p14="http://schemas.microsoft.com/office/powerpoint/2010/main" val="481421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down)">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par>
                          <p:cTn id="50" fill="hold">
                            <p:stCondLst>
                              <p:cond delay="1500"/>
                            </p:stCondLst>
                            <p:childTnLst>
                              <p:par>
                                <p:cTn id="51" presetID="22" presetClass="entr" presetSubtype="4"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down)">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left)">
                                      <p:cBhvr>
                                        <p:cTn id="62" dur="500"/>
                                        <p:tgtEl>
                                          <p:spTgt spid="56"/>
                                        </p:tgtEl>
                                      </p:cBhvr>
                                    </p:animEffect>
                                  </p:childTnLst>
                                </p:cTn>
                              </p:par>
                            </p:childTnLst>
                          </p:cTn>
                        </p:par>
                        <p:par>
                          <p:cTn id="63" fill="hold">
                            <p:stCondLst>
                              <p:cond delay="1000"/>
                            </p:stCondLst>
                            <p:childTnLst>
                              <p:par>
                                <p:cTn id="64" presetID="22" presetClass="entr" presetSubtype="2"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right)">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left)">
                                      <p:cBhvr>
                                        <p:cTn id="71" dur="500"/>
                                        <p:tgtEl>
                                          <p:spTgt spid="57"/>
                                        </p:tgtEl>
                                      </p:cBhvr>
                                    </p:animEffect>
                                  </p:childTnLst>
                                </p:cTn>
                              </p:par>
                            </p:childTnLst>
                          </p:cTn>
                        </p:par>
                        <p:par>
                          <p:cTn id="72" fill="hold">
                            <p:stCondLst>
                              <p:cond delay="500"/>
                            </p:stCondLst>
                            <p:childTnLst>
                              <p:par>
                                <p:cTn id="73" presetID="22" presetClass="entr" presetSubtype="2"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right)">
                                      <p:cBhvr>
                                        <p:cTn id="75" dur="5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9" grpId="0"/>
      <p:bldP spid="14" grpId="0" animBg="1"/>
      <p:bldP spid="16" grpId="0" animBg="1"/>
      <p:bldP spid="25" grpId="0"/>
      <p:bldP spid="28" grpId="0"/>
      <p:bldP spid="29" grpId="0" animBg="1"/>
      <p:bldP spid="34" grpId="0" animBg="1"/>
      <p:bldP spid="35" grpId="0"/>
      <p:bldP spid="36" grpId="0"/>
      <p:bldP spid="37" grpId="0" animBg="1"/>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3232BD8-E3FF-8CD9-C2EF-769B274F191B}"/>
              </a:ext>
            </a:extLst>
          </p:cNvPr>
          <p:cNvSpPr/>
          <p:nvPr/>
        </p:nvSpPr>
        <p:spPr>
          <a:xfrm>
            <a:off x="1225757" y="2349769"/>
            <a:ext cx="6692486" cy="20291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a:extLst>
              <a:ext uri="{FF2B5EF4-FFF2-40B4-BE49-F238E27FC236}">
                <a16:creationId xmlns:a16="http://schemas.microsoft.com/office/drawing/2014/main" id="{AB0F6E29-94CF-2D12-A605-2B30A71527BE}"/>
              </a:ext>
            </a:extLst>
          </p:cNvPr>
          <p:cNvSpPr txBox="1">
            <a:spLocks/>
          </p:cNvSpPr>
          <p:nvPr/>
        </p:nvSpPr>
        <p:spPr>
          <a:xfrm>
            <a:off x="1297036" y="2575420"/>
            <a:ext cx="6540400" cy="163613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sz="2400" dirty="0">
                <a:solidFill>
                  <a:srgbClr val="0070C0"/>
                </a:solidFill>
              </a:rPr>
              <a:t>You might find this information upsetting. You can ask to leave if it is challenging or speak to an adult you trust about any worries you have.</a:t>
            </a:r>
            <a:endParaRPr lang="en-GB" sz="2400" dirty="0">
              <a:solidFill>
                <a:srgbClr val="0070C0"/>
              </a:solidFill>
            </a:endParaRPr>
          </a:p>
        </p:txBody>
      </p:sp>
      <p:sp>
        <p:nvSpPr>
          <p:cNvPr id="37" name="Blank Space">
            <a:extLst>
              <a:ext uri="{FF2B5EF4-FFF2-40B4-BE49-F238E27FC236}">
                <a16:creationId xmlns:a16="http://schemas.microsoft.com/office/drawing/2014/main" id="{5627ECB6-EAAA-891F-8E3B-F22D8AD9EDDF}"/>
              </a:ext>
            </a:extLst>
          </p:cNvPr>
          <p:cNvSpPr/>
          <p:nvPr/>
        </p:nvSpPr>
        <p:spPr>
          <a:xfrm>
            <a:off x="538385" y="490538"/>
            <a:ext cx="8033047" cy="580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p:cNvSpPr>
            <a:spLocks noGrp="1"/>
          </p:cNvSpPr>
          <p:nvPr>
            <p:ph type="title"/>
          </p:nvPr>
        </p:nvSpPr>
        <p:spPr>
          <a:xfrm>
            <a:off x="1416599" y="671018"/>
            <a:ext cx="6301274" cy="664432"/>
          </a:xfrm>
        </p:spPr>
        <p:txBody>
          <a:bodyPr/>
          <a:lstStyle/>
          <a:p>
            <a:r>
              <a:rPr lang="en-US" sz="3200" dirty="0">
                <a:solidFill>
                  <a:srgbClr val="0070C0"/>
                </a:solidFill>
              </a:rPr>
              <a:t>Neglect</a:t>
            </a:r>
            <a:endParaRPr lang="en-GB" sz="3200" dirty="0">
              <a:solidFill>
                <a:srgbClr val="0070C0"/>
              </a:solidFill>
            </a:endParaRPr>
          </a:p>
        </p:txBody>
      </p:sp>
      <p:grpSp>
        <p:nvGrpSpPr>
          <p:cNvPr id="47" name="Group 46">
            <a:extLst>
              <a:ext uri="{FF2B5EF4-FFF2-40B4-BE49-F238E27FC236}">
                <a16:creationId xmlns:a16="http://schemas.microsoft.com/office/drawing/2014/main" id="{26FC010C-4EEC-9B4A-2532-4062BA5611BE}"/>
              </a:ext>
            </a:extLst>
          </p:cNvPr>
          <p:cNvGrpSpPr/>
          <p:nvPr/>
        </p:nvGrpSpPr>
        <p:grpSpPr>
          <a:xfrm>
            <a:off x="692174" y="1772954"/>
            <a:ext cx="5524069" cy="388224"/>
            <a:chOff x="692174" y="1772954"/>
            <a:chExt cx="5524069" cy="388224"/>
          </a:xfrm>
        </p:grpSpPr>
        <p:sp>
          <p:nvSpPr>
            <p:cNvPr id="5" name="Rectangle: Rounded Corners 4">
              <a:extLst>
                <a:ext uri="{FF2B5EF4-FFF2-40B4-BE49-F238E27FC236}">
                  <a16:creationId xmlns:a16="http://schemas.microsoft.com/office/drawing/2014/main" id="{B351B4BB-E296-6850-79F3-615BB918DD14}"/>
                </a:ext>
              </a:extLst>
            </p:cNvPr>
            <p:cNvSpPr/>
            <p:nvPr/>
          </p:nvSpPr>
          <p:spPr>
            <a:xfrm>
              <a:off x="880001" y="1782583"/>
              <a:ext cx="5336242" cy="370206"/>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2A23DDA-4E94-274C-7F89-AB81984CE742}"/>
                </a:ext>
              </a:extLst>
            </p:cNvPr>
            <p:cNvSpPr/>
            <p:nvPr/>
          </p:nvSpPr>
          <p:spPr>
            <a:xfrm>
              <a:off x="692174" y="1772954"/>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CC278D3-A181-F6D9-93CA-5C5A9B1FB25A}"/>
                </a:ext>
              </a:extLst>
            </p:cNvPr>
            <p:cNvSpPr/>
            <p:nvPr/>
          </p:nvSpPr>
          <p:spPr>
            <a:xfrm>
              <a:off x="812890" y="1891751"/>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
            <a:extLst>
              <a:ext uri="{FF2B5EF4-FFF2-40B4-BE49-F238E27FC236}">
                <a16:creationId xmlns:a16="http://schemas.microsoft.com/office/drawing/2014/main" id="{A633D899-6D10-A72E-DA44-9CA26B29B309}"/>
              </a:ext>
            </a:extLst>
          </p:cNvPr>
          <p:cNvSpPr/>
          <p:nvPr/>
        </p:nvSpPr>
        <p:spPr>
          <a:xfrm>
            <a:off x="1224592" y="1837444"/>
            <a:ext cx="4916149" cy="276999"/>
          </a:xfrm>
          <a:prstGeom prst="rect">
            <a:avLst/>
          </a:prstGeom>
        </p:spPr>
        <p:txBody>
          <a:bodyPr wrap="square" lIns="0" tIns="0" rIns="0" bIns="0">
            <a:spAutoFit/>
          </a:bodyPr>
          <a:lstStyle/>
          <a:p>
            <a:r>
              <a:rPr lang="en-GB" dirty="0">
                <a:solidFill>
                  <a:schemeClr val="bg1"/>
                </a:solidFill>
              </a:rPr>
              <a:t>All children should be happy, healthy and safe.</a:t>
            </a:r>
          </a:p>
        </p:txBody>
      </p:sp>
      <p:pic>
        <p:nvPicPr>
          <p:cNvPr id="15" name="Picture 14">
            <a:extLst>
              <a:ext uri="{FF2B5EF4-FFF2-40B4-BE49-F238E27FC236}">
                <a16:creationId xmlns:a16="http://schemas.microsoft.com/office/drawing/2014/main" id="{8738E064-E29C-5534-00A5-64D1A4338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2736" y="1873429"/>
            <a:ext cx="1052619" cy="3088567"/>
          </a:xfrm>
          <a:prstGeom prst="rect">
            <a:avLst/>
          </a:prstGeom>
        </p:spPr>
      </p:pic>
      <p:grpSp>
        <p:nvGrpSpPr>
          <p:cNvPr id="55" name="Group 54">
            <a:extLst>
              <a:ext uri="{FF2B5EF4-FFF2-40B4-BE49-F238E27FC236}">
                <a16:creationId xmlns:a16="http://schemas.microsoft.com/office/drawing/2014/main" id="{1F12829F-1D76-9661-9E11-4A2C4EB989E9}"/>
              </a:ext>
            </a:extLst>
          </p:cNvPr>
          <p:cNvGrpSpPr/>
          <p:nvPr/>
        </p:nvGrpSpPr>
        <p:grpSpPr>
          <a:xfrm>
            <a:off x="692174" y="2414120"/>
            <a:ext cx="5524069" cy="1377704"/>
            <a:chOff x="692174" y="2414120"/>
            <a:chExt cx="5524069" cy="1377704"/>
          </a:xfrm>
        </p:grpSpPr>
        <p:sp>
          <p:nvSpPr>
            <p:cNvPr id="18" name="Rectangle: Rounded Corners 17">
              <a:extLst>
                <a:ext uri="{FF2B5EF4-FFF2-40B4-BE49-F238E27FC236}">
                  <a16:creationId xmlns:a16="http://schemas.microsoft.com/office/drawing/2014/main" id="{5CBD0285-74EC-37BD-9F96-588AA61D24D8}"/>
                </a:ext>
              </a:extLst>
            </p:cNvPr>
            <p:cNvSpPr/>
            <p:nvPr/>
          </p:nvSpPr>
          <p:spPr>
            <a:xfrm>
              <a:off x="880001" y="2414120"/>
              <a:ext cx="5336242" cy="1377704"/>
            </a:xfrm>
            <a:prstGeom prst="roundRect">
              <a:avLst>
                <a:gd name="adj" fmla="val 5855"/>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DADA8F1-5081-2F17-8C07-040F9FCECD1D}"/>
                </a:ext>
              </a:extLst>
            </p:cNvPr>
            <p:cNvSpPr/>
            <p:nvPr/>
          </p:nvSpPr>
          <p:spPr>
            <a:xfrm>
              <a:off x="692174" y="2908240"/>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9C2AEA21-7CA6-F69A-B4C8-375D4F0CDA94}"/>
                </a:ext>
              </a:extLst>
            </p:cNvPr>
            <p:cNvSpPr/>
            <p:nvPr/>
          </p:nvSpPr>
          <p:spPr>
            <a:xfrm>
              <a:off x="812890" y="3027037"/>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
            <a:extLst>
              <a:ext uri="{FF2B5EF4-FFF2-40B4-BE49-F238E27FC236}">
                <a16:creationId xmlns:a16="http://schemas.microsoft.com/office/drawing/2014/main" id="{A606C8E0-5105-1736-459D-190758343FB1}"/>
              </a:ext>
            </a:extLst>
          </p:cNvPr>
          <p:cNvSpPr/>
          <p:nvPr/>
        </p:nvSpPr>
        <p:spPr>
          <a:xfrm>
            <a:off x="1224592" y="2548354"/>
            <a:ext cx="4916149" cy="1107996"/>
          </a:xfrm>
          <a:prstGeom prst="rect">
            <a:avLst/>
          </a:prstGeom>
        </p:spPr>
        <p:txBody>
          <a:bodyPr wrap="square" lIns="0" tIns="0" rIns="0" bIns="0">
            <a:spAutoFit/>
          </a:bodyPr>
          <a:lstStyle/>
          <a:p>
            <a:r>
              <a:rPr lang="en-GB" dirty="0">
                <a:solidFill>
                  <a:schemeClr val="bg1"/>
                </a:solidFill>
              </a:rPr>
              <a:t>Sometimes the basic needs of children are not being met. They might not have adequate clothing, access to nutritious food or a warm, safe place to sleep. This is called </a:t>
            </a:r>
            <a:r>
              <a:rPr lang="en-GB" b="1" dirty="0">
                <a:solidFill>
                  <a:schemeClr val="bg1"/>
                </a:solidFill>
              </a:rPr>
              <a:t>neglect</a:t>
            </a:r>
            <a:r>
              <a:rPr lang="en-GB" dirty="0">
                <a:solidFill>
                  <a:schemeClr val="bg1"/>
                </a:solidFill>
              </a:rPr>
              <a:t>.</a:t>
            </a:r>
          </a:p>
        </p:txBody>
      </p:sp>
      <p:grpSp>
        <p:nvGrpSpPr>
          <p:cNvPr id="56" name="Group 55">
            <a:extLst>
              <a:ext uri="{FF2B5EF4-FFF2-40B4-BE49-F238E27FC236}">
                <a16:creationId xmlns:a16="http://schemas.microsoft.com/office/drawing/2014/main" id="{46F41ECD-37A0-BA26-E029-9E356788F320}"/>
              </a:ext>
            </a:extLst>
          </p:cNvPr>
          <p:cNvGrpSpPr/>
          <p:nvPr/>
        </p:nvGrpSpPr>
        <p:grpSpPr>
          <a:xfrm>
            <a:off x="692174" y="4053155"/>
            <a:ext cx="5524069" cy="987926"/>
            <a:chOff x="692174" y="4053155"/>
            <a:chExt cx="5524069" cy="987926"/>
          </a:xfrm>
        </p:grpSpPr>
        <p:sp>
          <p:nvSpPr>
            <p:cNvPr id="23" name="Rectangle: Rounded Corners 22">
              <a:extLst>
                <a:ext uri="{FF2B5EF4-FFF2-40B4-BE49-F238E27FC236}">
                  <a16:creationId xmlns:a16="http://schemas.microsoft.com/office/drawing/2014/main" id="{85D7DC28-B3A4-69AD-FF6C-32BC29CACE6A}"/>
                </a:ext>
              </a:extLst>
            </p:cNvPr>
            <p:cNvSpPr/>
            <p:nvPr/>
          </p:nvSpPr>
          <p:spPr>
            <a:xfrm>
              <a:off x="880001" y="4053155"/>
              <a:ext cx="5336242" cy="987926"/>
            </a:xfrm>
            <a:prstGeom prst="roundRect">
              <a:avLst>
                <a:gd name="adj" fmla="val 5855"/>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1876D14F-F495-5F1B-EC14-02C2AF20A181}"/>
                </a:ext>
              </a:extLst>
            </p:cNvPr>
            <p:cNvSpPr/>
            <p:nvPr/>
          </p:nvSpPr>
          <p:spPr>
            <a:xfrm>
              <a:off x="692174" y="4352386"/>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68B00F04-4DCC-AAEA-604A-EDDE4ED851DD}"/>
                </a:ext>
              </a:extLst>
            </p:cNvPr>
            <p:cNvSpPr/>
            <p:nvPr/>
          </p:nvSpPr>
          <p:spPr>
            <a:xfrm>
              <a:off x="812890" y="4471183"/>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
            <a:extLst>
              <a:ext uri="{FF2B5EF4-FFF2-40B4-BE49-F238E27FC236}">
                <a16:creationId xmlns:a16="http://schemas.microsoft.com/office/drawing/2014/main" id="{D57D5971-8882-0F24-B9EC-429C4DAFAF42}"/>
              </a:ext>
            </a:extLst>
          </p:cNvPr>
          <p:cNvSpPr/>
          <p:nvPr/>
        </p:nvSpPr>
        <p:spPr>
          <a:xfrm>
            <a:off x="1224592" y="4130999"/>
            <a:ext cx="4916149" cy="830997"/>
          </a:xfrm>
          <a:prstGeom prst="rect">
            <a:avLst/>
          </a:prstGeom>
        </p:spPr>
        <p:txBody>
          <a:bodyPr wrap="square" lIns="0" tIns="0" rIns="0" bIns="0">
            <a:spAutoFit/>
          </a:bodyPr>
          <a:lstStyle/>
          <a:p>
            <a:r>
              <a:rPr lang="en-GB" dirty="0">
                <a:solidFill>
                  <a:schemeClr val="bg1"/>
                </a:solidFill>
              </a:rPr>
              <a:t>There can be many reasons why children aren’t being cared for properly and are neglected, but neglect is </a:t>
            </a:r>
            <a:r>
              <a:rPr lang="en-GB" b="1" dirty="0">
                <a:solidFill>
                  <a:schemeClr val="bg1"/>
                </a:solidFill>
              </a:rPr>
              <a:t>not OK!</a:t>
            </a:r>
            <a:endParaRPr lang="en-GB" dirty="0">
              <a:solidFill>
                <a:schemeClr val="bg1"/>
              </a:solidFill>
            </a:endParaRPr>
          </a:p>
        </p:txBody>
      </p:sp>
      <p:grpSp>
        <p:nvGrpSpPr>
          <p:cNvPr id="57" name="Group 56">
            <a:extLst>
              <a:ext uri="{FF2B5EF4-FFF2-40B4-BE49-F238E27FC236}">
                <a16:creationId xmlns:a16="http://schemas.microsoft.com/office/drawing/2014/main" id="{D4C4D42F-7815-A298-FD46-9F46FC0C6C1F}"/>
              </a:ext>
            </a:extLst>
          </p:cNvPr>
          <p:cNvGrpSpPr/>
          <p:nvPr/>
        </p:nvGrpSpPr>
        <p:grpSpPr>
          <a:xfrm>
            <a:off x="1225757" y="5253439"/>
            <a:ext cx="6692486" cy="962362"/>
            <a:chOff x="1225757" y="5253439"/>
            <a:chExt cx="6692486" cy="962362"/>
          </a:xfrm>
        </p:grpSpPr>
        <p:sp>
          <p:nvSpPr>
            <p:cNvPr id="32" name="Rectangle: Rounded Corners 31">
              <a:extLst>
                <a:ext uri="{FF2B5EF4-FFF2-40B4-BE49-F238E27FC236}">
                  <a16:creationId xmlns:a16="http://schemas.microsoft.com/office/drawing/2014/main" id="{DEBDC4C7-C25E-370E-036A-1C46A9994792}"/>
                </a:ext>
              </a:extLst>
            </p:cNvPr>
            <p:cNvSpPr/>
            <p:nvPr/>
          </p:nvSpPr>
          <p:spPr>
            <a:xfrm>
              <a:off x="1225757" y="5253439"/>
              <a:ext cx="6692486" cy="962362"/>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a:extLst>
                <a:ext uri="{FF2B5EF4-FFF2-40B4-BE49-F238E27FC236}">
                  <a16:creationId xmlns:a16="http://schemas.microsoft.com/office/drawing/2014/main" id="{A4EDC1F7-94B4-212C-8F88-455FA3F63FAD}"/>
                </a:ext>
              </a:extLst>
            </p:cNvPr>
            <p:cNvSpPr txBox="1">
              <a:spLocks/>
            </p:cNvSpPr>
            <p:nvPr/>
          </p:nvSpPr>
          <p:spPr>
            <a:xfrm>
              <a:off x="1416599" y="5375791"/>
              <a:ext cx="6301274" cy="77598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sz="2400" dirty="0">
                  <a:solidFill>
                    <a:srgbClr val="0070C0"/>
                  </a:solidFill>
                </a:rPr>
                <a:t>Neglect is never the fault of the child.</a:t>
              </a:r>
              <a:endParaRPr lang="en-GB" sz="2400" dirty="0">
                <a:solidFill>
                  <a:srgbClr val="0070C0"/>
                </a:solidFill>
              </a:endParaRPr>
            </a:p>
          </p:txBody>
        </p:sp>
      </p:grpSp>
      <p:sp>
        <p:nvSpPr>
          <p:cNvPr id="17" name="Blank Space">
            <a:extLst>
              <a:ext uri="{FF2B5EF4-FFF2-40B4-BE49-F238E27FC236}">
                <a16:creationId xmlns:a16="http://schemas.microsoft.com/office/drawing/2014/main" id="{EC60D0F9-0E99-3D90-0E7D-7C1167F908A3}"/>
              </a:ext>
            </a:extLst>
          </p:cNvPr>
          <p:cNvSpPr/>
          <p:nvPr/>
        </p:nvSpPr>
        <p:spPr>
          <a:xfrm>
            <a:off x="538384" y="1495038"/>
            <a:ext cx="8033047" cy="4799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489ADE91-E3F6-CDAB-36C7-0A364272A536}"/>
              </a:ext>
            </a:extLst>
          </p:cNvPr>
          <p:cNvSpPr/>
          <p:nvPr/>
        </p:nvSpPr>
        <p:spPr>
          <a:xfrm>
            <a:off x="812892" y="1891751"/>
            <a:ext cx="7518218" cy="4137436"/>
          </a:xfrm>
          <a:prstGeom prst="roundRect">
            <a:avLst>
              <a:gd name="adj" fmla="val 1928"/>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a:extLst>
              <a:ext uri="{FF2B5EF4-FFF2-40B4-BE49-F238E27FC236}">
                <a16:creationId xmlns:a16="http://schemas.microsoft.com/office/drawing/2014/main" id="{2718B4BB-1CC6-0677-32DD-0971DB585A6C}"/>
              </a:ext>
            </a:extLst>
          </p:cNvPr>
          <p:cNvSpPr/>
          <p:nvPr/>
        </p:nvSpPr>
        <p:spPr>
          <a:xfrm>
            <a:off x="973123" y="2186738"/>
            <a:ext cx="7197754" cy="3600986"/>
          </a:xfrm>
          <a:prstGeom prst="rect">
            <a:avLst/>
          </a:prstGeom>
        </p:spPr>
        <p:txBody>
          <a:bodyPr wrap="square" lIns="0" tIns="0" rIns="0" bIns="0">
            <a:spAutoFit/>
          </a:bodyPr>
          <a:lstStyle/>
          <a:p>
            <a:pPr algn="ctr"/>
            <a:r>
              <a:rPr lang="en-US" sz="1800" b="1" i="0" u="none" strike="noStrike" dirty="0">
                <a:effectLst/>
              </a:rPr>
              <a:t>United Nations Convention on the Rights of the Child</a:t>
            </a:r>
          </a:p>
          <a:p>
            <a:pPr algn="ctr"/>
            <a:endParaRPr lang="en-US" b="1" dirty="0"/>
          </a:p>
          <a:p>
            <a:pPr algn="ctr"/>
            <a:r>
              <a:rPr lang="en-US" b="1" u="sng" dirty="0"/>
              <a:t>Article 24</a:t>
            </a:r>
          </a:p>
          <a:p>
            <a:r>
              <a:rPr lang="en-US" sz="1800" b="0" i="0" u="none" strike="noStrike" dirty="0">
                <a:solidFill>
                  <a:srgbClr val="000000"/>
                </a:solidFill>
                <a:effectLst/>
              </a:rPr>
              <a:t>Every child has the right to the best possible health. Governments must provide good quality health care, clean water, nutritious food, and a clean environment and education on health and well-being so that children can stay healthy. Richer countries must help poorer countries achieve this.</a:t>
            </a:r>
          </a:p>
          <a:p>
            <a:endParaRPr lang="en-US" dirty="0">
              <a:solidFill>
                <a:srgbClr val="000000"/>
              </a:solidFill>
            </a:endParaRPr>
          </a:p>
          <a:p>
            <a:pPr algn="ctr"/>
            <a:r>
              <a:rPr lang="en-US" b="1" u="sng" dirty="0">
                <a:solidFill>
                  <a:srgbClr val="000000"/>
                </a:solidFill>
              </a:rPr>
              <a:t>Article 27</a:t>
            </a:r>
          </a:p>
          <a:p>
            <a:r>
              <a:rPr lang="en-US" sz="1800" b="0" i="0" u="none" strike="noStrike" dirty="0">
                <a:solidFill>
                  <a:srgbClr val="000000"/>
                </a:solidFill>
                <a:effectLst/>
              </a:rPr>
              <a:t>Every child has the right to a standard of living that is good enough to meet their physical and social needs and support their development. Governments must help families who cannot afford to provide this.</a:t>
            </a:r>
            <a:endParaRPr lang="en-GB" dirty="0"/>
          </a:p>
        </p:txBody>
      </p:sp>
    </p:spTree>
    <p:extLst>
      <p:ext uri="{BB962C8B-B14F-4D97-AF65-F5344CB8AC3E}">
        <p14:creationId xmlns:p14="http://schemas.microsoft.com/office/powerpoint/2010/main" val="221104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righ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1000"/>
                            </p:stCondLst>
                            <p:childTnLst>
                              <p:par>
                                <p:cTn id="53" presetID="22" presetClass="entr" presetSubtype="1" fill="hold" nodeType="afterEffect">
                                  <p:stCondLst>
                                    <p:cond delay="0"/>
                                  </p:stCondLst>
                                  <p:childTnLst>
                                    <p:set>
                                      <p:cBhvr>
                                        <p:cTn id="54" dur="1" fill="hold">
                                          <p:stCondLst>
                                            <p:cond delay="0"/>
                                          </p:stCondLst>
                                        </p:cTn>
                                        <p:tgtEl>
                                          <p:spTgt spid="39">
                                            <p:txEl>
                                              <p:pRg st="0" end="0"/>
                                            </p:txEl>
                                          </p:spTgt>
                                        </p:tgtEl>
                                        <p:attrNameLst>
                                          <p:attrName>style.visibility</p:attrName>
                                        </p:attrNameLst>
                                      </p:cBhvr>
                                      <p:to>
                                        <p:strVal val="visible"/>
                                      </p:to>
                                    </p:set>
                                    <p:animEffect transition="in" filter="wipe(up)">
                                      <p:cBhvr>
                                        <p:cTn id="55" dur="500"/>
                                        <p:tgtEl>
                                          <p:spTgt spid="39">
                                            <p:txEl>
                                              <p:pRg st="0" end="0"/>
                                            </p:txEl>
                                          </p:spTgt>
                                        </p:tgtEl>
                                      </p:cBhvr>
                                    </p:animEffect>
                                  </p:childTnLst>
                                </p:cTn>
                              </p:par>
                              <p:par>
                                <p:cTn id="56" presetID="22" presetClass="entr" presetSubtype="1" fill="hold" nodeType="withEffect">
                                  <p:stCondLst>
                                    <p:cond delay="0"/>
                                  </p:stCondLst>
                                  <p:childTnLst>
                                    <p:set>
                                      <p:cBhvr>
                                        <p:cTn id="57" dur="1" fill="hold">
                                          <p:stCondLst>
                                            <p:cond delay="0"/>
                                          </p:stCondLst>
                                        </p:cTn>
                                        <p:tgtEl>
                                          <p:spTgt spid="39">
                                            <p:txEl>
                                              <p:pRg st="2" end="2"/>
                                            </p:txEl>
                                          </p:spTgt>
                                        </p:tgtEl>
                                        <p:attrNameLst>
                                          <p:attrName>style.visibility</p:attrName>
                                        </p:attrNameLst>
                                      </p:cBhvr>
                                      <p:to>
                                        <p:strVal val="visible"/>
                                      </p:to>
                                    </p:set>
                                    <p:animEffect transition="in" filter="wipe(up)">
                                      <p:cBhvr>
                                        <p:cTn id="58" dur="500"/>
                                        <p:tgtEl>
                                          <p:spTgt spid="39">
                                            <p:txEl>
                                              <p:pRg st="2" end="2"/>
                                            </p:txEl>
                                          </p:spTgt>
                                        </p:tgtEl>
                                      </p:cBhvr>
                                    </p:animEffect>
                                  </p:childTnLst>
                                </p:cTn>
                              </p:par>
                              <p:par>
                                <p:cTn id="59" presetID="22" presetClass="entr" presetSubtype="1" fill="hold" nodeType="withEffect">
                                  <p:stCondLst>
                                    <p:cond delay="0"/>
                                  </p:stCondLst>
                                  <p:childTnLst>
                                    <p:set>
                                      <p:cBhvr>
                                        <p:cTn id="60" dur="1" fill="hold">
                                          <p:stCondLst>
                                            <p:cond delay="0"/>
                                          </p:stCondLst>
                                        </p:cTn>
                                        <p:tgtEl>
                                          <p:spTgt spid="39">
                                            <p:txEl>
                                              <p:pRg st="3" end="3"/>
                                            </p:txEl>
                                          </p:spTgt>
                                        </p:tgtEl>
                                        <p:attrNameLst>
                                          <p:attrName>style.visibility</p:attrName>
                                        </p:attrNameLst>
                                      </p:cBhvr>
                                      <p:to>
                                        <p:strVal val="visible"/>
                                      </p:to>
                                    </p:set>
                                    <p:animEffect transition="in" filter="wipe(up)">
                                      <p:cBhvr>
                                        <p:cTn id="61" dur="500"/>
                                        <p:tgtEl>
                                          <p:spTgt spid="39">
                                            <p:txEl>
                                              <p:pRg st="3" end="3"/>
                                            </p:txEl>
                                          </p:spTgt>
                                        </p:tgtEl>
                                      </p:cBhvr>
                                    </p:animEffect>
                                  </p:childTnLst>
                                </p:cTn>
                              </p:par>
                              <p:par>
                                <p:cTn id="62" presetID="22" presetClass="entr" presetSubtype="1" fill="hold" nodeType="withEffect">
                                  <p:stCondLst>
                                    <p:cond delay="0"/>
                                  </p:stCondLst>
                                  <p:childTnLst>
                                    <p:set>
                                      <p:cBhvr>
                                        <p:cTn id="63" dur="1" fill="hold">
                                          <p:stCondLst>
                                            <p:cond delay="0"/>
                                          </p:stCondLst>
                                        </p:cTn>
                                        <p:tgtEl>
                                          <p:spTgt spid="39">
                                            <p:txEl>
                                              <p:pRg st="5" end="5"/>
                                            </p:txEl>
                                          </p:spTgt>
                                        </p:tgtEl>
                                        <p:attrNameLst>
                                          <p:attrName>style.visibility</p:attrName>
                                        </p:attrNameLst>
                                      </p:cBhvr>
                                      <p:to>
                                        <p:strVal val="visible"/>
                                      </p:to>
                                    </p:set>
                                    <p:animEffect transition="in" filter="wipe(up)">
                                      <p:cBhvr>
                                        <p:cTn id="64" dur="500"/>
                                        <p:tgtEl>
                                          <p:spTgt spid="39">
                                            <p:txEl>
                                              <p:pRg st="5" end="5"/>
                                            </p:txEl>
                                          </p:spTgt>
                                        </p:tgtEl>
                                      </p:cBhvr>
                                    </p:animEffect>
                                  </p:childTnLst>
                                </p:cTn>
                              </p:par>
                              <p:par>
                                <p:cTn id="65" presetID="22" presetClass="entr" presetSubtype="1" fill="hold" nodeType="withEffect">
                                  <p:stCondLst>
                                    <p:cond delay="0"/>
                                  </p:stCondLst>
                                  <p:childTnLst>
                                    <p:set>
                                      <p:cBhvr>
                                        <p:cTn id="66" dur="1" fill="hold">
                                          <p:stCondLst>
                                            <p:cond delay="0"/>
                                          </p:stCondLst>
                                        </p:cTn>
                                        <p:tgtEl>
                                          <p:spTgt spid="39">
                                            <p:txEl>
                                              <p:pRg st="6" end="6"/>
                                            </p:txEl>
                                          </p:spTgt>
                                        </p:tgtEl>
                                        <p:attrNameLst>
                                          <p:attrName>style.visibility</p:attrName>
                                        </p:attrNameLst>
                                      </p:cBhvr>
                                      <p:to>
                                        <p:strVal val="visible"/>
                                      </p:to>
                                    </p:set>
                                    <p:animEffect transition="in" filter="wipe(up)">
                                      <p:cBhvr>
                                        <p:cTn id="67" dur="500"/>
                                        <p:tgtEl>
                                          <p:spTgt spid="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p:bldP spid="19" grpId="0"/>
      <p:bldP spid="24" grpId="0"/>
      <p:bldP spid="1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winkl Swatches" hidden="1">
            <a:extLst>
              <a:ext uri="{FF2B5EF4-FFF2-40B4-BE49-F238E27FC236}">
                <a16:creationId xmlns:a16="http://schemas.microsoft.com/office/drawing/2014/main" id="{37917C94-2964-4FCC-B127-12D89E9E4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04" t="-2794" r="-14111" b="-3307"/>
          <a:stretch/>
        </p:blipFill>
        <p:spPr>
          <a:xfrm>
            <a:off x="-943677" y="765175"/>
            <a:ext cx="841708" cy="3088566"/>
          </a:xfrm>
          <a:prstGeom prst="rect">
            <a:avLst/>
          </a:prstGeom>
          <a:solidFill>
            <a:schemeClr val="bg1"/>
          </a:solidFill>
          <a:ln>
            <a:solidFill>
              <a:schemeClr val="tx1"/>
            </a:solidFill>
          </a:ln>
        </p:spPr>
      </p:pic>
      <p:sp>
        <p:nvSpPr>
          <p:cNvPr id="5" name="Rectangle: Rounded Corners 4" hidden="1">
            <a:extLst>
              <a:ext uri="{FF2B5EF4-FFF2-40B4-BE49-F238E27FC236}">
                <a16:creationId xmlns:a16="http://schemas.microsoft.com/office/drawing/2014/main" id="{B351B4BB-E296-6850-79F3-615BB918DD14}"/>
              </a:ext>
            </a:extLst>
          </p:cNvPr>
          <p:cNvSpPr/>
          <p:nvPr/>
        </p:nvSpPr>
        <p:spPr>
          <a:xfrm>
            <a:off x="880000" y="2973819"/>
            <a:ext cx="7571825" cy="1287788"/>
          </a:xfrm>
          <a:prstGeom prst="roundRect">
            <a:avLst>
              <a:gd name="adj" fmla="val 7547"/>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hidden="1">
            <a:extLst>
              <a:ext uri="{FF2B5EF4-FFF2-40B4-BE49-F238E27FC236}">
                <a16:creationId xmlns:a16="http://schemas.microsoft.com/office/drawing/2014/main" id="{A633D899-6D10-A72E-DA44-9CA26B29B309}"/>
              </a:ext>
            </a:extLst>
          </p:cNvPr>
          <p:cNvSpPr/>
          <p:nvPr/>
        </p:nvSpPr>
        <p:spPr>
          <a:xfrm>
            <a:off x="1224592" y="3061747"/>
            <a:ext cx="7039408" cy="1107996"/>
          </a:xfrm>
          <a:prstGeom prst="rect">
            <a:avLst/>
          </a:prstGeom>
        </p:spPr>
        <p:txBody>
          <a:bodyPr wrap="square" lIns="0" tIns="0" rIns="0" bIns="0">
            <a:spAutoFit/>
          </a:bodyPr>
          <a:lstStyle/>
          <a:p>
            <a:r>
              <a:rPr lang="en-GB" dirty="0">
                <a:solidFill>
                  <a:schemeClr val="bg1"/>
                </a:solidFill>
              </a:rPr>
              <a:t>A child may not be happy, healthy or safe because someone is hurting them. This might be with their hands, feet or an object. This is called physical abuse. Physical abuse of any kind is wrong, no matter who it is hurting a child.</a:t>
            </a:r>
          </a:p>
        </p:txBody>
      </p:sp>
      <p:sp>
        <p:nvSpPr>
          <p:cNvPr id="10" name="Oval 9" hidden="1">
            <a:extLst>
              <a:ext uri="{FF2B5EF4-FFF2-40B4-BE49-F238E27FC236}">
                <a16:creationId xmlns:a16="http://schemas.microsoft.com/office/drawing/2014/main" id="{72A23DDA-4E94-274C-7F89-AB81984CE742}"/>
              </a:ext>
            </a:extLst>
          </p:cNvPr>
          <p:cNvSpPr/>
          <p:nvPr/>
        </p:nvSpPr>
        <p:spPr>
          <a:xfrm>
            <a:off x="692174" y="3425584"/>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hidden="1">
            <a:extLst>
              <a:ext uri="{FF2B5EF4-FFF2-40B4-BE49-F238E27FC236}">
                <a16:creationId xmlns:a16="http://schemas.microsoft.com/office/drawing/2014/main" id="{9CC278D3-A181-F6D9-93CA-5C5A9B1FB25A}"/>
              </a:ext>
            </a:extLst>
          </p:cNvPr>
          <p:cNvSpPr/>
          <p:nvPr/>
        </p:nvSpPr>
        <p:spPr>
          <a:xfrm>
            <a:off x="812890" y="3544381"/>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Blank Space" hidden="1">
            <a:extLst>
              <a:ext uri="{FF2B5EF4-FFF2-40B4-BE49-F238E27FC236}">
                <a16:creationId xmlns:a16="http://schemas.microsoft.com/office/drawing/2014/main" id="{5FE3487B-BA70-CEF5-C03A-FCEC038C4719}"/>
              </a:ext>
            </a:extLst>
          </p:cNvPr>
          <p:cNvSpPr/>
          <p:nvPr/>
        </p:nvSpPr>
        <p:spPr>
          <a:xfrm>
            <a:off x="572569" y="486562"/>
            <a:ext cx="8033047" cy="5807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C67B4A5D-C800-E516-7FD3-E24EEF0B34E1}"/>
              </a:ext>
            </a:extLst>
          </p:cNvPr>
          <p:cNvSpPr/>
          <p:nvPr/>
        </p:nvSpPr>
        <p:spPr>
          <a:xfrm>
            <a:off x="1215361" y="2502169"/>
            <a:ext cx="6692486" cy="20291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a:extLst>
              <a:ext uri="{FF2B5EF4-FFF2-40B4-BE49-F238E27FC236}">
                <a16:creationId xmlns:a16="http://schemas.microsoft.com/office/drawing/2014/main" id="{E4F4751C-7A8B-36CF-5984-76B62BED1B37}"/>
              </a:ext>
            </a:extLst>
          </p:cNvPr>
          <p:cNvSpPr txBox="1">
            <a:spLocks/>
          </p:cNvSpPr>
          <p:nvPr/>
        </p:nvSpPr>
        <p:spPr>
          <a:xfrm>
            <a:off x="1286640" y="2727820"/>
            <a:ext cx="6540400" cy="163613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sz="2400" dirty="0">
                <a:solidFill>
                  <a:srgbClr val="0070C0"/>
                </a:solidFill>
              </a:rPr>
              <a:t>You might find this information upsetting. You can ask to leave if it is challenging or speak to an adult you trust about any worries you have.</a:t>
            </a:r>
            <a:endParaRPr lang="en-GB" sz="2400" dirty="0">
              <a:solidFill>
                <a:srgbClr val="0070C0"/>
              </a:solidFill>
            </a:endParaRPr>
          </a:p>
        </p:txBody>
      </p:sp>
      <p:sp>
        <p:nvSpPr>
          <p:cNvPr id="37" name="Blank Space">
            <a:extLst>
              <a:ext uri="{FF2B5EF4-FFF2-40B4-BE49-F238E27FC236}">
                <a16:creationId xmlns:a16="http://schemas.microsoft.com/office/drawing/2014/main" id="{5627ECB6-EAAA-891F-8E3B-F22D8AD9EDDF}"/>
              </a:ext>
            </a:extLst>
          </p:cNvPr>
          <p:cNvSpPr/>
          <p:nvPr/>
        </p:nvSpPr>
        <p:spPr>
          <a:xfrm>
            <a:off x="538385" y="490538"/>
            <a:ext cx="8033047" cy="580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F41D2CAC-62DA-AA17-F5F4-418BA488ABDA}"/>
              </a:ext>
            </a:extLst>
          </p:cNvPr>
          <p:cNvGrpSpPr/>
          <p:nvPr/>
        </p:nvGrpSpPr>
        <p:grpSpPr>
          <a:xfrm>
            <a:off x="692174" y="1718453"/>
            <a:ext cx="3015760" cy="396420"/>
            <a:chOff x="692174" y="1718453"/>
            <a:chExt cx="3015760" cy="396420"/>
          </a:xfrm>
        </p:grpSpPr>
        <p:sp>
          <p:nvSpPr>
            <p:cNvPr id="28" name="Rectangle: Rounded Corners 27">
              <a:extLst>
                <a:ext uri="{FF2B5EF4-FFF2-40B4-BE49-F238E27FC236}">
                  <a16:creationId xmlns:a16="http://schemas.microsoft.com/office/drawing/2014/main" id="{C287F606-122F-70BA-C2BD-87C7E6BB3839}"/>
                </a:ext>
              </a:extLst>
            </p:cNvPr>
            <p:cNvSpPr/>
            <p:nvPr/>
          </p:nvSpPr>
          <p:spPr>
            <a:xfrm>
              <a:off x="880001" y="1718453"/>
              <a:ext cx="2827933" cy="396420"/>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A3ADB9C7-DD1C-7855-076F-0E475B989B3A}"/>
                </a:ext>
              </a:extLst>
            </p:cNvPr>
            <p:cNvSpPr/>
            <p:nvPr/>
          </p:nvSpPr>
          <p:spPr>
            <a:xfrm>
              <a:off x="692174" y="1720393"/>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1BC6954-36C2-B108-9F42-36806507FE31}"/>
                </a:ext>
              </a:extLst>
            </p:cNvPr>
            <p:cNvSpPr/>
            <p:nvPr/>
          </p:nvSpPr>
          <p:spPr>
            <a:xfrm>
              <a:off x="812890" y="1839190"/>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ext">
            <a:extLst>
              <a:ext uri="{FF2B5EF4-FFF2-40B4-BE49-F238E27FC236}">
                <a16:creationId xmlns:a16="http://schemas.microsoft.com/office/drawing/2014/main" id="{97D04F56-1424-A99A-DD33-D64F02DDB200}"/>
              </a:ext>
            </a:extLst>
          </p:cNvPr>
          <p:cNvSpPr/>
          <p:nvPr/>
        </p:nvSpPr>
        <p:spPr>
          <a:xfrm>
            <a:off x="1224591" y="1795919"/>
            <a:ext cx="2407841" cy="276999"/>
          </a:xfrm>
          <a:prstGeom prst="rect">
            <a:avLst/>
          </a:prstGeom>
        </p:spPr>
        <p:txBody>
          <a:bodyPr wrap="square" lIns="0" tIns="0" rIns="0" bIns="0">
            <a:spAutoFit/>
          </a:bodyPr>
          <a:lstStyle/>
          <a:p>
            <a:r>
              <a:rPr lang="en-GB" dirty="0">
                <a:solidFill>
                  <a:schemeClr val="bg1"/>
                </a:solidFill>
              </a:rPr>
              <a:t>Physical abuse can be:</a:t>
            </a:r>
          </a:p>
        </p:txBody>
      </p:sp>
      <p:grpSp>
        <p:nvGrpSpPr>
          <p:cNvPr id="13" name="Group 12">
            <a:extLst>
              <a:ext uri="{FF2B5EF4-FFF2-40B4-BE49-F238E27FC236}">
                <a16:creationId xmlns:a16="http://schemas.microsoft.com/office/drawing/2014/main" id="{A4FB40D7-8F3C-A4DF-6132-419F0EAB365D}"/>
              </a:ext>
            </a:extLst>
          </p:cNvPr>
          <p:cNvGrpSpPr/>
          <p:nvPr/>
        </p:nvGrpSpPr>
        <p:grpSpPr>
          <a:xfrm>
            <a:off x="1224592" y="2158263"/>
            <a:ext cx="4941317" cy="396420"/>
            <a:chOff x="1224592" y="2158263"/>
            <a:chExt cx="4941317" cy="396420"/>
          </a:xfrm>
        </p:grpSpPr>
        <p:sp>
          <p:nvSpPr>
            <p:cNvPr id="36" name="Rectangle: Rounded Corners 35">
              <a:extLst>
                <a:ext uri="{FF2B5EF4-FFF2-40B4-BE49-F238E27FC236}">
                  <a16:creationId xmlns:a16="http://schemas.microsoft.com/office/drawing/2014/main" id="{C9E0C962-3370-2A80-EFA6-41BCE0840738}"/>
                </a:ext>
              </a:extLst>
            </p:cNvPr>
            <p:cNvSpPr/>
            <p:nvPr/>
          </p:nvSpPr>
          <p:spPr>
            <a:xfrm>
              <a:off x="1412419" y="2158263"/>
              <a:ext cx="4753490"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32862974-5596-285F-8FA9-1CD9D3164564}"/>
                </a:ext>
              </a:extLst>
            </p:cNvPr>
            <p:cNvSpPr/>
            <p:nvPr/>
          </p:nvSpPr>
          <p:spPr>
            <a:xfrm>
              <a:off x="1224592" y="2160203"/>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B1CF5BAF-4358-F795-4A01-773627169E70}"/>
                </a:ext>
              </a:extLst>
            </p:cNvPr>
            <p:cNvSpPr/>
            <p:nvPr/>
          </p:nvSpPr>
          <p:spPr>
            <a:xfrm>
              <a:off x="1345308" y="2279000"/>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
            <a:extLst>
              <a:ext uri="{FF2B5EF4-FFF2-40B4-BE49-F238E27FC236}">
                <a16:creationId xmlns:a16="http://schemas.microsoft.com/office/drawing/2014/main" id="{1FFB4524-C2B4-FBC6-4F26-AC3DF8CC5975}"/>
              </a:ext>
            </a:extLst>
          </p:cNvPr>
          <p:cNvSpPr/>
          <p:nvPr/>
        </p:nvSpPr>
        <p:spPr>
          <a:xfrm>
            <a:off x="1757009" y="2225593"/>
            <a:ext cx="4408899" cy="276999"/>
          </a:xfrm>
          <a:prstGeom prst="rect">
            <a:avLst/>
          </a:prstGeom>
        </p:spPr>
        <p:txBody>
          <a:bodyPr wrap="square" lIns="0" tIns="0" rIns="0" bIns="0">
            <a:spAutoFit/>
          </a:bodyPr>
          <a:lstStyle/>
          <a:p>
            <a:r>
              <a:rPr lang="en-GB" dirty="0"/>
              <a:t>hitting or smacking with hands or objects;</a:t>
            </a:r>
          </a:p>
        </p:txBody>
      </p:sp>
      <p:grpSp>
        <p:nvGrpSpPr>
          <p:cNvPr id="14" name="Group 13">
            <a:extLst>
              <a:ext uri="{FF2B5EF4-FFF2-40B4-BE49-F238E27FC236}">
                <a16:creationId xmlns:a16="http://schemas.microsoft.com/office/drawing/2014/main" id="{CA012416-D706-6CB5-7BC5-9168EE074DBB}"/>
              </a:ext>
            </a:extLst>
          </p:cNvPr>
          <p:cNvGrpSpPr/>
          <p:nvPr/>
        </p:nvGrpSpPr>
        <p:grpSpPr>
          <a:xfrm>
            <a:off x="1224592" y="2606942"/>
            <a:ext cx="1401162" cy="396420"/>
            <a:chOff x="1224592" y="2606942"/>
            <a:chExt cx="1401162" cy="396420"/>
          </a:xfrm>
        </p:grpSpPr>
        <p:sp>
          <p:nvSpPr>
            <p:cNvPr id="43" name="Rectangle: Rounded Corners 42">
              <a:extLst>
                <a:ext uri="{FF2B5EF4-FFF2-40B4-BE49-F238E27FC236}">
                  <a16:creationId xmlns:a16="http://schemas.microsoft.com/office/drawing/2014/main" id="{11157644-9D2A-F9A7-3190-0A9FC24A9169}"/>
                </a:ext>
              </a:extLst>
            </p:cNvPr>
            <p:cNvSpPr/>
            <p:nvPr/>
          </p:nvSpPr>
          <p:spPr>
            <a:xfrm>
              <a:off x="1412419" y="2606942"/>
              <a:ext cx="1213335"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E02D110B-5DA2-B391-DB29-48CBF7C676C6}"/>
                </a:ext>
              </a:extLst>
            </p:cNvPr>
            <p:cNvSpPr/>
            <p:nvPr/>
          </p:nvSpPr>
          <p:spPr>
            <a:xfrm>
              <a:off x="1224592" y="2608882"/>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A5D5BF71-30A8-948D-57EB-CF59F1F4E2FC}"/>
                </a:ext>
              </a:extLst>
            </p:cNvPr>
            <p:cNvSpPr/>
            <p:nvPr/>
          </p:nvSpPr>
          <p:spPr>
            <a:xfrm>
              <a:off x="1345308" y="2727679"/>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Text">
            <a:extLst>
              <a:ext uri="{FF2B5EF4-FFF2-40B4-BE49-F238E27FC236}">
                <a16:creationId xmlns:a16="http://schemas.microsoft.com/office/drawing/2014/main" id="{0F8A6DA2-B307-5FB1-F082-656107F5A84B}"/>
              </a:ext>
            </a:extLst>
          </p:cNvPr>
          <p:cNvSpPr/>
          <p:nvPr/>
        </p:nvSpPr>
        <p:spPr>
          <a:xfrm>
            <a:off x="1757009" y="2666652"/>
            <a:ext cx="868745" cy="276999"/>
          </a:xfrm>
          <a:prstGeom prst="rect">
            <a:avLst/>
          </a:prstGeom>
        </p:spPr>
        <p:txBody>
          <a:bodyPr wrap="square" lIns="0" tIns="0" rIns="0" bIns="0">
            <a:spAutoFit/>
          </a:bodyPr>
          <a:lstStyle/>
          <a:p>
            <a:r>
              <a:rPr lang="en-GB" dirty="0"/>
              <a:t>kicking;</a:t>
            </a:r>
          </a:p>
        </p:txBody>
      </p:sp>
      <p:grpSp>
        <p:nvGrpSpPr>
          <p:cNvPr id="15" name="Group 14">
            <a:extLst>
              <a:ext uri="{FF2B5EF4-FFF2-40B4-BE49-F238E27FC236}">
                <a16:creationId xmlns:a16="http://schemas.microsoft.com/office/drawing/2014/main" id="{A861C3E2-52C8-1C25-88F4-310D30B124B2}"/>
              </a:ext>
            </a:extLst>
          </p:cNvPr>
          <p:cNvGrpSpPr/>
          <p:nvPr/>
        </p:nvGrpSpPr>
        <p:grpSpPr>
          <a:xfrm>
            <a:off x="1224592" y="3056193"/>
            <a:ext cx="2969904" cy="396420"/>
            <a:chOff x="1224592" y="3056193"/>
            <a:chExt cx="2969904" cy="396420"/>
          </a:xfrm>
        </p:grpSpPr>
        <p:sp>
          <p:nvSpPr>
            <p:cNvPr id="47" name="Rectangle: Rounded Corners 46">
              <a:extLst>
                <a:ext uri="{FF2B5EF4-FFF2-40B4-BE49-F238E27FC236}">
                  <a16:creationId xmlns:a16="http://schemas.microsoft.com/office/drawing/2014/main" id="{CAAA0269-F198-1313-E59C-D613B8643828}"/>
                </a:ext>
              </a:extLst>
            </p:cNvPr>
            <p:cNvSpPr/>
            <p:nvPr/>
          </p:nvSpPr>
          <p:spPr>
            <a:xfrm>
              <a:off x="1412419" y="3056193"/>
              <a:ext cx="2782077"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13C21F15-9AF8-0CC1-E983-5D2AEB04CB32}"/>
                </a:ext>
              </a:extLst>
            </p:cNvPr>
            <p:cNvSpPr/>
            <p:nvPr/>
          </p:nvSpPr>
          <p:spPr>
            <a:xfrm>
              <a:off x="1224592" y="3058133"/>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A8D143B5-0587-F5FC-977A-6CEE3835F82A}"/>
                </a:ext>
              </a:extLst>
            </p:cNvPr>
            <p:cNvSpPr/>
            <p:nvPr/>
          </p:nvSpPr>
          <p:spPr>
            <a:xfrm>
              <a:off x="1345308" y="3176930"/>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
            <a:extLst>
              <a:ext uri="{FF2B5EF4-FFF2-40B4-BE49-F238E27FC236}">
                <a16:creationId xmlns:a16="http://schemas.microsoft.com/office/drawing/2014/main" id="{547F4649-3C45-B1AC-817E-E32CD6F8FFF9}"/>
              </a:ext>
            </a:extLst>
          </p:cNvPr>
          <p:cNvSpPr/>
          <p:nvPr/>
        </p:nvSpPr>
        <p:spPr>
          <a:xfrm>
            <a:off x="1757010" y="3115903"/>
            <a:ext cx="2437486" cy="276999"/>
          </a:xfrm>
          <a:prstGeom prst="rect">
            <a:avLst/>
          </a:prstGeom>
        </p:spPr>
        <p:txBody>
          <a:bodyPr wrap="square" lIns="0" tIns="0" rIns="0" bIns="0">
            <a:spAutoFit/>
          </a:bodyPr>
          <a:lstStyle/>
          <a:p>
            <a:r>
              <a:rPr lang="en-GB" dirty="0"/>
              <a:t>pinching or scratching;</a:t>
            </a:r>
          </a:p>
        </p:txBody>
      </p:sp>
      <p:grpSp>
        <p:nvGrpSpPr>
          <p:cNvPr id="16" name="Group 15">
            <a:extLst>
              <a:ext uri="{FF2B5EF4-FFF2-40B4-BE49-F238E27FC236}">
                <a16:creationId xmlns:a16="http://schemas.microsoft.com/office/drawing/2014/main" id="{A522130E-76BA-C030-8552-26F99F5DE796}"/>
              </a:ext>
            </a:extLst>
          </p:cNvPr>
          <p:cNvGrpSpPr/>
          <p:nvPr/>
        </p:nvGrpSpPr>
        <p:grpSpPr>
          <a:xfrm>
            <a:off x="1224592" y="3517417"/>
            <a:ext cx="2265229" cy="396420"/>
            <a:chOff x="1224592" y="3517417"/>
            <a:chExt cx="2265229" cy="396420"/>
          </a:xfrm>
        </p:grpSpPr>
        <p:sp>
          <p:nvSpPr>
            <p:cNvPr id="51" name="Rectangle: Rounded Corners 50">
              <a:extLst>
                <a:ext uri="{FF2B5EF4-FFF2-40B4-BE49-F238E27FC236}">
                  <a16:creationId xmlns:a16="http://schemas.microsoft.com/office/drawing/2014/main" id="{6A76C4A5-A1A9-7407-637A-B154A5C77B45}"/>
                </a:ext>
              </a:extLst>
            </p:cNvPr>
            <p:cNvSpPr/>
            <p:nvPr/>
          </p:nvSpPr>
          <p:spPr>
            <a:xfrm>
              <a:off x="1412419" y="3517417"/>
              <a:ext cx="2077402"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31674030-5745-AFD3-CD6E-976703C77488}"/>
                </a:ext>
              </a:extLst>
            </p:cNvPr>
            <p:cNvSpPr/>
            <p:nvPr/>
          </p:nvSpPr>
          <p:spPr>
            <a:xfrm>
              <a:off x="1224592" y="3519357"/>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C1E0B655-576B-DD04-C927-BC4CD608F4BF}"/>
                </a:ext>
              </a:extLst>
            </p:cNvPr>
            <p:cNvSpPr/>
            <p:nvPr/>
          </p:nvSpPr>
          <p:spPr>
            <a:xfrm>
              <a:off x="1345308" y="3638154"/>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Text">
            <a:extLst>
              <a:ext uri="{FF2B5EF4-FFF2-40B4-BE49-F238E27FC236}">
                <a16:creationId xmlns:a16="http://schemas.microsoft.com/office/drawing/2014/main" id="{D0E9ADD6-6B44-5AF9-FEB3-1BB8D75F433E}"/>
              </a:ext>
            </a:extLst>
          </p:cNvPr>
          <p:cNvSpPr/>
          <p:nvPr/>
        </p:nvSpPr>
        <p:spPr>
          <a:xfrm>
            <a:off x="1757008" y="3577127"/>
            <a:ext cx="1657311" cy="276999"/>
          </a:xfrm>
          <a:prstGeom prst="rect">
            <a:avLst/>
          </a:prstGeom>
        </p:spPr>
        <p:txBody>
          <a:bodyPr wrap="square" lIns="0" tIns="0" rIns="0" bIns="0">
            <a:spAutoFit/>
          </a:bodyPr>
          <a:lstStyle/>
          <a:p>
            <a:r>
              <a:rPr lang="en-GB" dirty="0"/>
              <a:t>burning a child;</a:t>
            </a:r>
          </a:p>
        </p:txBody>
      </p:sp>
      <p:grpSp>
        <p:nvGrpSpPr>
          <p:cNvPr id="17" name="Group 16">
            <a:extLst>
              <a:ext uri="{FF2B5EF4-FFF2-40B4-BE49-F238E27FC236}">
                <a16:creationId xmlns:a16="http://schemas.microsoft.com/office/drawing/2014/main" id="{4899BF1B-5327-5D60-5028-B2D3A66A064F}"/>
              </a:ext>
            </a:extLst>
          </p:cNvPr>
          <p:cNvGrpSpPr/>
          <p:nvPr/>
        </p:nvGrpSpPr>
        <p:grpSpPr>
          <a:xfrm>
            <a:off x="1224592" y="3978742"/>
            <a:ext cx="1896113" cy="388224"/>
            <a:chOff x="1224592" y="3978742"/>
            <a:chExt cx="1896113" cy="388224"/>
          </a:xfrm>
        </p:grpSpPr>
        <p:sp>
          <p:nvSpPr>
            <p:cNvPr id="55" name="Rectangle: Rounded Corners 54">
              <a:extLst>
                <a:ext uri="{FF2B5EF4-FFF2-40B4-BE49-F238E27FC236}">
                  <a16:creationId xmlns:a16="http://schemas.microsoft.com/office/drawing/2014/main" id="{5021A0E1-0BDD-ABEF-97DD-024D9818A803}"/>
                </a:ext>
              </a:extLst>
            </p:cNvPr>
            <p:cNvSpPr/>
            <p:nvPr/>
          </p:nvSpPr>
          <p:spPr>
            <a:xfrm>
              <a:off x="1412419" y="3983058"/>
              <a:ext cx="1708286" cy="383908"/>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FC8C258A-4D88-72FF-9909-623FC632F9B8}"/>
                </a:ext>
              </a:extLst>
            </p:cNvPr>
            <p:cNvSpPr/>
            <p:nvPr/>
          </p:nvSpPr>
          <p:spPr>
            <a:xfrm>
              <a:off x="1224592" y="3978742"/>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86C2BEFE-CD39-E849-5D5C-0B506EDF89C9}"/>
                </a:ext>
              </a:extLst>
            </p:cNvPr>
            <p:cNvSpPr/>
            <p:nvPr/>
          </p:nvSpPr>
          <p:spPr>
            <a:xfrm>
              <a:off x="1345308" y="4097539"/>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
            <a:extLst>
              <a:ext uri="{FF2B5EF4-FFF2-40B4-BE49-F238E27FC236}">
                <a16:creationId xmlns:a16="http://schemas.microsoft.com/office/drawing/2014/main" id="{C8E5D281-6BFE-61AC-7536-2FD66A883B7B}"/>
              </a:ext>
            </a:extLst>
          </p:cNvPr>
          <p:cNvSpPr/>
          <p:nvPr/>
        </p:nvSpPr>
        <p:spPr>
          <a:xfrm>
            <a:off x="1757009" y="4036512"/>
            <a:ext cx="1363696" cy="276999"/>
          </a:xfrm>
          <a:prstGeom prst="rect">
            <a:avLst/>
          </a:prstGeom>
        </p:spPr>
        <p:txBody>
          <a:bodyPr wrap="square" lIns="0" tIns="0" rIns="0" bIns="0">
            <a:spAutoFit/>
          </a:bodyPr>
          <a:lstStyle/>
          <a:p>
            <a:r>
              <a:rPr lang="en-GB" dirty="0"/>
              <a:t>pulling hair;</a:t>
            </a:r>
          </a:p>
        </p:txBody>
      </p:sp>
      <p:grpSp>
        <p:nvGrpSpPr>
          <p:cNvPr id="18" name="Group 17">
            <a:extLst>
              <a:ext uri="{FF2B5EF4-FFF2-40B4-BE49-F238E27FC236}">
                <a16:creationId xmlns:a16="http://schemas.microsoft.com/office/drawing/2014/main" id="{A178AB49-4FBE-EF59-4B4A-A488ABD075FC}"/>
              </a:ext>
            </a:extLst>
          </p:cNvPr>
          <p:cNvGrpSpPr/>
          <p:nvPr/>
        </p:nvGrpSpPr>
        <p:grpSpPr>
          <a:xfrm>
            <a:off x="1224592" y="4436187"/>
            <a:ext cx="1476663" cy="396420"/>
            <a:chOff x="1224592" y="4436187"/>
            <a:chExt cx="1476663" cy="396420"/>
          </a:xfrm>
        </p:grpSpPr>
        <p:sp>
          <p:nvSpPr>
            <p:cNvPr id="59" name="Rectangle: Rounded Corners 58">
              <a:extLst>
                <a:ext uri="{FF2B5EF4-FFF2-40B4-BE49-F238E27FC236}">
                  <a16:creationId xmlns:a16="http://schemas.microsoft.com/office/drawing/2014/main" id="{1A874C78-126D-8B4B-44FC-09857B03CAE0}"/>
                </a:ext>
              </a:extLst>
            </p:cNvPr>
            <p:cNvSpPr/>
            <p:nvPr/>
          </p:nvSpPr>
          <p:spPr>
            <a:xfrm>
              <a:off x="1412419" y="4436187"/>
              <a:ext cx="1288836"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A28F5D6C-1E3A-4B42-7A93-BF616C1E2B8F}"/>
                </a:ext>
              </a:extLst>
            </p:cNvPr>
            <p:cNvSpPr/>
            <p:nvPr/>
          </p:nvSpPr>
          <p:spPr>
            <a:xfrm>
              <a:off x="1224592" y="4438127"/>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4804F5AE-1E5C-29E5-6EA0-1F217028A864}"/>
                </a:ext>
              </a:extLst>
            </p:cNvPr>
            <p:cNvSpPr/>
            <p:nvPr/>
          </p:nvSpPr>
          <p:spPr>
            <a:xfrm>
              <a:off x="1345308" y="4556924"/>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0" name="Text">
            <a:extLst>
              <a:ext uri="{FF2B5EF4-FFF2-40B4-BE49-F238E27FC236}">
                <a16:creationId xmlns:a16="http://schemas.microsoft.com/office/drawing/2014/main" id="{9E78404A-7F59-917A-0159-337E3F63D651}"/>
              </a:ext>
            </a:extLst>
          </p:cNvPr>
          <p:cNvSpPr/>
          <p:nvPr/>
        </p:nvSpPr>
        <p:spPr>
          <a:xfrm>
            <a:off x="1757008" y="4495897"/>
            <a:ext cx="944247" cy="276999"/>
          </a:xfrm>
          <a:prstGeom prst="rect">
            <a:avLst/>
          </a:prstGeom>
        </p:spPr>
        <p:txBody>
          <a:bodyPr wrap="square" lIns="0" tIns="0" rIns="0" bIns="0">
            <a:spAutoFit/>
          </a:bodyPr>
          <a:lstStyle/>
          <a:p>
            <a:r>
              <a:rPr lang="en-GB" dirty="0"/>
              <a:t>spitting;</a:t>
            </a:r>
          </a:p>
        </p:txBody>
      </p:sp>
      <p:grpSp>
        <p:nvGrpSpPr>
          <p:cNvPr id="19" name="Group 18">
            <a:extLst>
              <a:ext uri="{FF2B5EF4-FFF2-40B4-BE49-F238E27FC236}">
                <a16:creationId xmlns:a16="http://schemas.microsoft.com/office/drawing/2014/main" id="{AC53A276-9F71-B521-2F3F-4A6A5B529903}"/>
              </a:ext>
            </a:extLst>
          </p:cNvPr>
          <p:cNvGrpSpPr/>
          <p:nvPr/>
        </p:nvGrpSpPr>
        <p:grpSpPr>
          <a:xfrm>
            <a:off x="1224592" y="4897512"/>
            <a:ext cx="2407841" cy="388224"/>
            <a:chOff x="1224592" y="4897512"/>
            <a:chExt cx="2407841" cy="388224"/>
          </a:xfrm>
        </p:grpSpPr>
        <p:sp>
          <p:nvSpPr>
            <p:cNvPr id="63" name="Rectangle: Rounded Corners 62">
              <a:extLst>
                <a:ext uri="{FF2B5EF4-FFF2-40B4-BE49-F238E27FC236}">
                  <a16:creationId xmlns:a16="http://schemas.microsoft.com/office/drawing/2014/main" id="{D77DCC15-C852-069F-918A-7BB4DB15F8B9}"/>
                </a:ext>
              </a:extLst>
            </p:cNvPr>
            <p:cNvSpPr/>
            <p:nvPr/>
          </p:nvSpPr>
          <p:spPr>
            <a:xfrm>
              <a:off x="1412419" y="4901828"/>
              <a:ext cx="2220014" cy="383908"/>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A9FE2F8-FB73-36F6-CF45-7311F1E63CEB}"/>
                </a:ext>
              </a:extLst>
            </p:cNvPr>
            <p:cNvSpPr/>
            <p:nvPr/>
          </p:nvSpPr>
          <p:spPr>
            <a:xfrm>
              <a:off x="1224592" y="4897512"/>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7C667900-8475-466A-E8C8-3B78792A828C}"/>
                </a:ext>
              </a:extLst>
            </p:cNvPr>
            <p:cNvSpPr/>
            <p:nvPr/>
          </p:nvSpPr>
          <p:spPr>
            <a:xfrm>
              <a:off x="1345308" y="5016309"/>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4" name="Text">
            <a:extLst>
              <a:ext uri="{FF2B5EF4-FFF2-40B4-BE49-F238E27FC236}">
                <a16:creationId xmlns:a16="http://schemas.microsoft.com/office/drawing/2014/main" id="{17587D6D-194E-13F1-C81A-7431F16F9CFB}"/>
              </a:ext>
            </a:extLst>
          </p:cNvPr>
          <p:cNvSpPr/>
          <p:nvPr/>
        </p:nvSpPr>
        <p:spPr>
          <a:xfrm>
            <a:off x="1757009" y="4955282"/>
            <a:ext cx="1808312" cy="276999"/>
          </a:xfrm>
          <a:prstGeom prst="rect">
            <a:avLst/>
          </a:prstGeom>
        </p:spPr>
        <p:txBody>
          <a:bodyPr wrap="square" lIns="0" tIns="0" rIns="0" bIns="0">
            <a:spAutoFit/>
          </a:bodyPr>
          <a:lstStyle/>
          <a:p>
            <a:r>
              <a:rPr lang="en-GB" dirty="0"/>
              <a:t>throwing objects;</a:t>
            </a:r>
          </a:p>
        </p:txBody>
      </p:sp>
      <p:grpSp>
        <p:nvGrpSpPr>
          <p:cNvPr id="20" name="Group 19">
            <a:extLst>
              <a:ext uri="{FF2B5EF4-FFF2-40B4-BE49-F238E27FC236}">
                <a16:creationId xmlns:a16="http://schemas.microsoft.com/office/drawing/2014/main" id="{E6EDB767-43E8-3D89-5612-7BE725DA3FFC}"/>
              </a:ext>
            </a:extLst>
          </p:cNvPr>
          <p:cNvGrpSpPr/>
          <p:nvPr/>
        </p:nvGrpSpPr>
        <p:grpSpPr>
          <a:xfrm>
            <a:off x="1224592" y="5362962"/>
            <a:ext cx="5897661" cy="678229"/>
            <a:chOff x="1224592" y="5362962"/>
            <a:chExt cx="5897661" cy="678229"/>
          </a:xfrm>
        </p:grpSpPr>
        <p:sp>
          <p:nvSpPr>
            <p:cNvPr id="67" name="Rectangle: Rounded Corners 66">
              <a:extLst>
                <a:ext uri="{FF2B5EF4-FFF2-40B4-BE49-F238E27FC236}">
                  <a16:creationId xmlns:a16="http://schemas.microsoft.com/office/drawing/2014/main" id="{9A2893F5-4556-9985-E108-C8A5C194A2DB}"/>
                </a:ext>
              </a:extLst>
            </p:cNvPr>
            <p:cNvSpPr/>
            <p:nvPr/>
          </p:nvSpPr>
          <p:spPr>
            <a:xfrm>
              <a:off x="1412419" y="5362962"/>
              <a:ext cx="5709834" cy="678229"/>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7773CB6-2D5F-F15F-36E4-94311CF31961}"/>
                </a:ext>
              </a:extLst>
            </p:cNvPr>
            <p:cNvSpPr/>
            <p:nvPr/>
          </p:nvSpPr>
          <p:spPr>
            <a:xfrm>
              <a:off x="1224592" y="5508031"/>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8B09099C-491E-B52C-0BF9-716B1FD8E72D}"/>
                </a:ext>
              </a:extLst>
            </p:cNvPr>
            <p:cNvSpPr/>
            <p:nvPr/>
          </p:nvSpPr>
          <p:spPr>
            <a:xfrm>
              <a:off x="1345308" y="5626828"/>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8" name="Text">
            <a:extLst>
              <a:ext uri="{FF2B5EF4-FFF2-40B4-BE49-F238E27FC236}">
                <a16:creationId xmlns:a16="http://schemas.microsoft.com/office/drawing/2014/main" id="{071EE46E-9E0E-3922-3186-B70BAE0F933D}"/>
              </a:ext>
            </a:extLst>
          </p:cNvPr>
          <p:cNvSpPr/>
          <p:nvPr/>
        </p:nvSpPr>
        <p:spPr>
          <a:xfrm>
            <a:off x="1757009" y="5430293"/>
            <a:ext cx="5264576" cy="553998"/>
          </a:xfrm>
          <a:prstGeom prst="rect">
            <a:avLst/>
          </a:prstGeom>
        </p:spPr>
        <p:txBody>
          <a:bodyPr wrap="square" lIns="0" tIns="0" rIns="0" bIns="0">
            <a:spAutoFit/>
          </a:bodyPr>
          <a:lstStyle/>
          <a:p>
            <a:r>
              <a:rPr lang="en-GB" dirty="0"/>
              <a:t>giving a child harmful substances or medicine they do not need.</a:t>
            </a:r>
          </a:p>
        </p:txBody>
      </p:sp>
      <p:sp>
        <p:nvSpPr>
          <p:cNvPr id="71" name="Rectangle: Rounded Corners 70">
            <a:extLst>
              <a:ext uri="{FF2B5EF4-FFF2-40B4-BE49-F238E27FC236}">
                <a16:creationId xmlns:a16="http://schemas.microsoft.com/office/drawing/2014/main" id="{CD8E342A-D6EE-B8D5-0238-5393FD9012AE}"/>
              </a:ext>
            </a:extLst>
          </p:cNvPr>
          <p:cNvSpPr/>
          <p:nvPr/>
        </p:nvSpPr>
        <p:spPr>
          <a:xfrm>
            <a:off x="5377343" y="3115903"/>
            <a:ext cx="3948516" cy="1698443"/>
          </a:xfrm>
          <a:prstGeom prst="roundRect">
            <a:avLst>
              <a:gd name="adj" fmla="val 3973"/>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
            <a:extLst>
              <a:ext uri="{FF2B5EF4-FFF2-40B4-BE49-F238E27FC236}">
                <a16:creationId xmlns:a16="http://schemas.microsoft.com/office/drawing/2014/main" id="{4F043B02-FFAB-4A5F-B3D5-1A7AC004CB9E}"/>
              </a:ext>
            </a:extLst>
          </p:cNvPr>
          <p:cNvSpPr/>
          <p:nvPr/>
        </p:nvSpPr>
        <p:spPr>
          <a:xfrm>
            <a:off x="5590981" y="3284540"/>
            <a:ext cx="3393262" cy="1384995"/>
          </a:xfrm>
          <a:prstGeom prst="rect">
            <a:avLst/>
          </a:prstGeom>
        </p:spPr>
        <p:txBody>
          <a:bodyPr wrap="square" lIns="0" tIns="0" rIns="0" bIns="0">
            <a:spAutoFit/>
          </a:bodyPr>
          <a:lstStyle/>
          <a:p>
            <a:r>
              <a:rPr lang="en-GB" b="1" dirty="0">
                <a:solidFill>
                  <a:srgbClr val="0070C0"/>
                </a:solidFill>
              </a:rPr>
              <a:t>All types of physical abuse are wrong and not the fault of the child. In Scotland it is illegal for an adult to use physical punishment of any kind.</a:t>
            </a:r>
          </a:p>
        </p:txBody>
      </p:sp>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p:cNvSpPr>
            <a:spLocks noGrp="1"/>
          </p:cNvSpPr>
          <p:nvPr>
            <p:ph type="title"/>
          </p:nvPr>
        </p:nvSpPr>
        <p:spPr>
          <a:xfrm>
            <a:off x="1416599" y="671018"/>
            <a:ext cx="6301274" cy="664432"/>
          </a:xfrm>
        </p:spPr>
        <p:txBody>
          <a:bodyPr/>
          <a:lstStyle/>
          <a:p>
            <a:r>
              <a:rPr lang="en-US" sz="3200" dirty="0">
                <a:solidFill>
                  <a:srgbClr val="0070C0"/>
                </a:solidFill>
              </a:rPr>
              <a:t>Physical Abuse</a:t>
            </a:r>
            <a:endParaRPr lang="en-GB" sz="3200" dirty="0">
              <a:solidFill>
                <a:srgbClr val="0070C0"/>
              </a:solidFill>
            </a:endParaRPr>
          </a:p>
        </p:txBody>
      </p:sp>
      <p:sp>
        <p:nvSpPr>
          <p:cNvPr id="12" name="Blank Space" hidden="1">
            <a:extLst>
              <a:ext uri="{FF2B5EF4-FFF2-40B4-BE49-F238E27FC236}">
                <a16:creationId xmlns:a16="http://schemas.microsoft.com/office/drawing/2014/main" id="{EEEB4DF9-5475-A556-86EE-0C5E47ADE91B}"/>
              </a:ext>
            </a:extLst>
          </p:cNvPr>
          <p:cNvSpPr/>
          <p:nvPr/>
        </p:nvSpPr>
        <p:spPr>
          <a:xfrm>
            <a:off x="538384" y="1495038"/>
            <a:ext cx="8033047" cy="4799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5588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right)">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right)">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500"/>
                            </p:stCondLst>
                            <p:childTnLst>
                              <p:par>
                                <p:cTn id="49" presetID="22" presetClass="entr" presetSubtype="2"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right)">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500"/>
                            </p:stCondLst>
                            <p:childTnLst>
                              <p:par>
                                <p:cTn id="58" presetID="22" presetClass="entr" presetSubtype="2"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right)">
                                      <p:cBhvr>
                                        <p:cTn id="60" dur="500"/>
                                        <p:tgtEl>
                                          <p:spTgt spid="5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par>
                          <p:cTn id="66" fill="hold">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right)">
                                      <p:cBhvr>
                                        <p:cTn id="69" dur="500"/>
                                        <p:tgtEl>
                                          <p:spTgt spid="6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500"/>
                            </p:stCondLst>
                            <p:childTnLst>
                              <p:par>
                                <p:cTn id="76" presetID="22" presetClass="entr" presetSubtype="2" fill="hold" grpId="0"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right)">
                                      <p:cBhvr>
                                        <p:cTn id="78" dur="500"/>
                                        <p:tgtEl>
                                          <p:spTgt spid="6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childTnLst>
                          </p:cTn>
                        </p:par>
                        <p:par>
                          <p:cTn id="84" fill="hold">
                            <p:stCondLst>
                              <p:cond delay="500"/>
                            </p:stCondLst>
                            <p:childTnLst>
                              <p:par>
                                <p:cTn id="85" presetID="22" presetClass="entr" presetSubtype="2" fill="hold" grpId="0" nodeType="after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wipe(right)">
                                      <p:cBhvr>
                                        <p:cTn id="87" dur="500"/>
                                        <p:tgtEl>
                                          <p:spTgt spid="6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wipe(right)">
                                      <p:cBhvr>
                                        <p:cTn id="92" dur="500"/>
                                        <p:tgtEl>
                                          <p:spTgt spid="71"/>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72"/>
                                        </p:tgtEl>
                                        <p:attrNameLst>
                                          <p:attrName>style.visibility</p:attrName>
                                        </p:attrNameLst>
                                      </p:cBhvr>
                                      <p:to>
                                        <p:strVal val="visible"/>
                                      </p:to>
                                    </p:set>
                                    <p:animEffect transition="in" filter="fade">
                                      <p:cBhvr>
                                        <p:cTn id="9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9" grpId="0"/>
      <p:bldP spid="40" grpId="0"/>
      <p:bldP spid="44" grpId="0"/>
      <p:bldP spid="48" grpId="0"/>
      <p:bldP spid="52" grpId="0"/>
      <p:bldP spid="56" grpId="0"/>
      <p:bldP spid="60" grpId="0"/>
      <p:bldP spid="64" grpId="0"/>
      <p:bldP spid="68" grpId="0"/>
      <p:bldP spid="71" grpId="0" animBg="1"/>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D8949095-C378-B81B-96F0-D3579665E013}"/>
              </a:ext>
            </a:extLst>
          </p:cNvPr>
          <p:cNvGrpSpPr/>
          <p:nvPr/>
        </p:nvGrpSpPr>
        <p:grpSpPr>
          <a:xfrm>
            <a:off x="692174" y="2336255"/>
            <a:ext cx="7759651" cy="1517485"/>
            <a:chOff x="692174" y="2336255"/>
            <a:chExt cx="7759651" cy="1517485"/>
          </a:xfrm>
        </p:grpSpPr>
        <p:sp>
          <p:nvSpPr>
            <p:cNvPr id="5" name="Rectangle: Rounded Corners 4">
              <a:extLst>
                <a:ext uri="{FF2B5EF4-FFF2-40B4-BE49-F238E27FC236}">
                  <a16:creationId xmlns:a16="http://schemas.microsoft.com/office/drawing/2014/main" id="{B351B4BB-E296-6850-79F3-615BB918DD14}"/>
                </a:ext>
              </a:extLst>
            </p:cNvPr>
            <p:cNvSpPr/>
            <p:nvPr/>
          </p:nvSpPr>
          <p:spPr>
            <a:xfrm>
              <a:off x="880000" y="2336255"/>
              <a:ext cx="7571825" cy="1517485"/>
            </a:xfrm>
            <a:prstGeom prst="roundRect">
              <a:avLst>
                <a:gd name="adj" fmla="val 7547"/>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2A23DDA-4E94-274C-7F89-AB81984CE742}"/>
                </a:ext>
              </a:extLst>
            </p:cNvPr>
            <p:cNvSpPr/>
            <p:nvPr/>
          </p:nvSpPr>
          <p:spPr>
            <a:xfrm>
              <a:off x="692174" y="2897078"/>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CC278D3-A181-F6D9-93CA-5C5A9B1FB25A}"/>
                </a:ext>
              </a:extLst>
            </p:cNvPr>
            <p:cNvSpPr/>
            <p:nvPr/>
          </p:nvSpPr>
          <p:spPr>
            <a:xfrm>
              <a:off x="812890" y="3015875"/>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3" name="Rectangle: Rounded Corners 72">
            <a:extLst>
              <a:ext uri="{FF2B5EF4-FFF2-40B4-BE49-F238E27FC236}">
                <a16:creationId xmlns:a16="http://schemas.microsoft.com/office/drawing/2014/main" id="{EE5A09DA-5176-183A-C4E4-AB7A55E98B7C}"/>
              </a:ext>
            </a:extLst>
          </p:cNvPr>
          <p:cNvSpPr/>
          <p:nvPr/>
        </p:nvSpPr>
        <p:spPr>
          <a:xfrm>
            <a:off x="2852257" y="1224793"/>
            <a:ext cx="3439486" cy="66443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
            <a:extLst>
              <a:ext uri="{FF2B5EF4-FFF2-40B4-BE49-F238E27FC236}">
                <a16:creationId xmlns:a16="http://schemas.microsoft.com/office/drawing/2014/main" id="{23B6EFBF-2427-0F7A-C7FE-D97E2F19A18C}"/>
              </a:ext>
            </a:extLst>
          </p:cNvPr>
          <p:cNvSpPr/>
          <p:nvPr/>
        </p:nvSpPr>
        <p:spPr>
          <a:xfrm>
            <a:off x="3459888" y="1489187"/>
            <a:ext cx="2224224" cy="276999"/>
          </a:xfrm>
          <a:prstGeom prst="rect">
            <a:avLst/>
          </a:prstGeom>
        </p:spPr>
        <p:txBody>
          <a:bodyPr wrap="square" lIns="0" tIns="0" rIns="0" bIns="0">
            <a:spAutoFit/>
          </a:bodyPr>
          <a:lstStyle/>
          <a:p>
            <a:pPr algn="ctr"/>
            <a:r>
              <a:rPr lang="en-GB" b="1" dirty="0">
                <a:solidFill>
                  <a:schemeClr val="bg1"/>
                </a:solidFill>
              </a:rPr>
              <a:t>Remember:</a:t>
            </a:r>
          </a:p>
        </p:txBody>
      </p:sp>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p:cNvSpPr>
            <a:spLocks noGrp="1"/>
          </p:cNvSpPr>
          <p:nvPr>
            <p:ph type="title"/>
          </p:nvPr>
        </p:nvSpPr>
        <p:spPr>
          <a:xfrm>
            <a:off x="1416599" y="671018"/>
            <a:ext cx="6301274" cy="664432"/>
          </a:xfrm>
        </p:spPr>
        <p:txBody>
          <a:bodyPr/>
          <a:lstStyle/>
          <a:p>
            <a:r>
              <a:rPr lang="en-US" sz="3200" dirty="0">
                <a:solidFill>
                  <a:srgbClr val="0070C0"/>
                </a:solidFill>
              </a:rPr>
              <a:t>Private Parts</a:t>
            </a:r>
            <a:endParaRPr lang="en-GB" sz="3200" dirty="0">
              <a:solidFill>
                <a:srgbClr val="0070C0"/>
              </a:solidFill>
            </a:endParaRPr>
          </a:p>
        </p:txBody>
      </p:sp>
      <p:sp>
        <p:nvSpPr>
          <p:cNvPr id="37" name="Blank Space" hidden="1">
            <a:extLst>
              <a:ext uri="{FF2B5EF4-FFF2-40B4-BE49-F238E27FC236}">
                <a16:creationId xmlns:a16="http://schemas.microsoft.com/office/drawing/2014/main" id="{5627ECB6-EAAA-891F-8E3B-F22D8AD9EDDF}"/>
              </a:ext>
            </a:extLst>
          </p:cNvPr>
          <p:cNvSpPr/>
          <p:nvPr/>
        </p:nvSpPr>
        <p:spPr>
          <a:xfrm>
            <a:off x="538385" y="490538"/>
            <a:ext cx="8033047" cy="580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a:extLst>
              <a:ext uri="{FF2B5EF4-FFF2-40B4-BE49-F238E27FC236}">
                <a16:creationId xmlns:a16="http://schemas.microsoft.com/office/drawing/2014/main" id="{A633D899-6D10-A72E-DA44-9CA26B29B309}"/>
              </a:ext>
            </a:extLst>
          </p:cNvPr>
          <p:cNvSpPr/>
          <p:nvPr/>
        </p:nvSpPr>
        <p:spPr>
          <a:xfrm>
            <a:off x="1224592" y="2407406"/>
            <a:ext cx="7039408" cy="1384995"/>
          </a:xfrm>
          <a:prstGeom prst="rect">
            <a:avLst/>
          </a:prstGeom>
        </p:spPr>
        <p:txBody>
          <a:bodyPr wrap="square" lIns="0" tIns="0" rIns="0" bIns="0">
            <a:spAutoFit/>
          </a:bodyPr>
          <a:lstStyle/>
          <a:p>
            <a:r>
              <a:rPr lang="en-GB" dirty="0">
                <a:solidFill>
                  <a:schemeClr val="bg1"/>
                </a:solidFill>
              </a:rPr>
              <a:t>The parts of your body that are covered by your underwear are private and your body belongs to </a:t>
            </a:r>
            <a:r>
              <a:rPr lang="en-GB" b="1" dirty="0">
                <a:solidFill>
                  <a:schemeClr val="bg1"/>
                </a:solidFill>
              </a:rPr>
              <a:t>YOU</a:t>
            </a:r>
            <a:r>
              <a:rPr lang="en-GB" dirty="0">
                <a:solidFill>
                  <a:schemeClr val="bg1"/>
                </a:solidFill>
              </a:rPr>
              <a:t>. You have the right to say no to any forms of touch and </a:t>
            </a:r>
            <a:r>
              <a:rPr lang="en-GB" b="1" dirty="0">
                <a:solidFill>
                  <a:schemeClr val="bg1"/>
                </a:solidFill>
              </a:rPr>
              <a:t>no means no!</a:t>
            </a:r>
            <a:r>
              <a:rPr lang="en-GB" dirty="0">
                <a:solidFill>
                  <a:schemeClr val="bg1"/>
                </a:solidFill>
              </a:rPr>
              <a:t> If you ever feel uncomfortable or worried you should always talk to someone you can trust.</a:t>
            </a:r>
          </a:p>
        </p:txBody>
      </p:sp>
      <p:sp>
        <p:nvSpPr>
          <p:cNvPr id="9" name="Blank Space" hidden="1">
            <a:extLst>
              <a:ext uri="{FF2B5EF4-FFF2-40B4-BE49-F238E27FC236}">
                <a16:creationId xmlns:a16="http://schemas.microsoft.com/office/drawing/2014/main" id="{5FE3487B-BA70-CEF5-C03A-FCEC038C4719}"/>
              </a:ext>
            </a:extLst>
          </p:cNvPr>
          <p:cNvSpPr/>
          <p:nvPr/>
        </p:nvSpPr>
        <p:spPr>
          <a:xfrm>
            <a:off x="572569" y="486562"/>
            <a:ext cx="8033047" cy="5807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hidden="1">
            <a:extLst>
              <a:ext uri="{FF2B5EF4-FFF2-40B4-BE49-F238E27FC236}">
                <a16:creationId xmlns:a16="http://schemas.microsoft.com/office/drawing/2014/main" id="{C67B4A5D-C800-E516-7FD3-E24EEF0B34E1}"/>
              </a:ext>
            </a:extLst>
          </p:cNvPr>
          <p:cNvSpPr/>
          <p:nvPr/>
        </p:nvSpPr>
        <p:spPr>
          <a:xfrm>
            <a:off x="1215361" y="2502169"/>
            <a:ext cx="6692486" cy="20291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hidden="1">
            <a:extLst>
              <a:ext uri="{FF2B5EF4-FFF2-40B4-BE49-F238E27FC236}">
                <a16:creationId xmlns:a16="http://schemas.microsoft.com/office/drawing/2014/main" id="{E4F4751C-7A8B-36CF-5984-76B62BED1B37}"/>
              </a:ext>
            </a:extLst>
          </p:cNvPr>
          <p:cNvSpPr txBox="1">
            <a:spLocks/>
          </p:cNvSpPr>
          <p:nvPr/>
        </p:nvSpPr>
        <p:spPr>
          <a:xfrm>
            <a:off x="1286640" y="2727820"/>
            <a:ext cx="6540400" cy="163613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sz="2400" dirty="0">
                <a:solidFill>
                  <a:srgbClr val="0070C0"/>
                </a:solidFill>
              </a:rPr>
              <a:t>You might find this information upsetting. You can ask to leave if it is challenging or speak to an adult you trust about any worries you have.</a:t>
            </a:r>
            <a:endParaRPr lang="en-GB" sz="2400" dirty="0">
              <a:solidFill>
                <a:srgbClr val="0070C0"/>
              </a:solidFill>
            </a:endParaRPr>
          </a:p>
        </p:txBody>
      </p:sp>
      <p:grpSp>
        <p:nvGrpSpPr>
          <p:cNvPr id="78" name="Group 77">
            <a:extLst>
              <a:ext uri="{FF2B5EF4-FFF2-40B4-BE49-F238E27FC236}">
                <a16:creationId xmlns:a16="http://schemas.microsoft.com/office/drawing/2014/main" id="{CD711CC4-14C6-4BFE-4394-C2379E4EAD38}"/>
              </a:ext>
            </a:extLst>
          </p:cNvPr>
          <p:cNvGrpSpPr/>
          <p:nvPr/>
        </p:nvGrpSpPr>
        <p:grpSpPr>
          <a:xfrm>
            <a:off x="1225757" y="4228051"/>
            <a:ext cx="6692486" cy="1618272"/>
            <a:chOff x="1225757" y="4228051"/>
            <a:chExt cx="6692486" cy="1618272"/>
          </a:xfrm>
        </p:grpSpPr>
        <p:sp>
          <p:nvSpPr>
            <p:cNvPr id="75" name="Rectangle: Rounded Corners 74">
              <a:extLst>
                <a:ext uri="{FF2B5EF4-FFF2-40B4-BE49-F238E27FC236}">
                  <a16:creationId xmlns:a16="http://schemas.microsoft.com/office/drawing/2014/main" id="{8D8E45AF-A58D-F47B-CD0C-A97510556216}"/>
                </a:ext>
              </a:extLst>
            </p:cNvPr>
            <p:cNvSpPr/>
            <p:nvPr/>
          </p:nvSpPr>
          <p:spPr>
            <a:xfrm>
              <a:off x="1225757" y="4228051"/>
              <a:ext cx="6692486" cy="1618272"/>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itle">
              <a:extLst>
                <a:ext uri="{FF2B5EF4-FFF2-40B4-BE49-F238E27FC236}">
                  <a16:creationId xmlns:a16="http://schemas.microsoft.com/office/drawing/2014/main" id="{5DC1237C-FEAE-DF7C-2137-AD1D241C5E84}"/>
                </a:ext>
              </a:extLst>
            </p:cNvPr>
            <p:cNvSpPr txBox="1">
              <a:spLocks/>
            </p:cNvSpPr>
            <p:nvPr/>
          </p:nvSpPr>
          <p:spPr>
            <a:xfrm>
              <a:off x="1416599" y="4336313"/>
              <a:ext cx="6301274" cy="141308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sz="2400" dirty="0">
                  <a:solidFill>
                    <a:srgbClr val="0070C0"/>
                  </a:solidFill>
                </a:rPr>
                <a:t>All children have the right to be happy, healthy and safe from all types of abuse.</a:t>
              </a:r>
            </a:p>
            <a:p>
              <a:r>
                <a:rPr lang="en-US" sz="2400" dirty="0">
                  <a:solidFill>
                    <a:srgbClr val="0070C0"/>
                  </a:solidFill>
                </a:rPr>
                <a:t>This includes sexual abuse.</a:t>
              </a:r>
              <a:endParaRPr lang="en-GB" sz="2400" dirty="0">
                <a:solidFill>
                  <a:srgbClr val="0070C0"/>
                </a:solidFill>
              </a:endParaRPr>
            </a:p>
          </p:txBody>
        </p:sp>
      </p:grpSp>
    </p:spTree>
    <p:extLst>
      <p:ext uri="{BB962C8B-B14F-4D97-AF65-F5344CB8AC3E}">
        <p14:creationId xmlns:p14="http://schemas.microsoft.com/office/powerpoint/2010/main" val="825922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up)">
                                      <p:cBhvr>
                                        <p:cTn id="7" dur="500"/>
                                        <p:tgtEl>
                                          <p:spTgt spid="7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500"/>
                                        <p:tgtEl>
                                          <p:spTgt spid="7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500"/>
                                        <p:tgtEl>
                                          <p:spTgt spid="77"/>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D3C2851-119E-F997-8F2B-711B693AFA1B}"/>
              </a:ext>
            </a:extLst>
          </p:cNvPr>
          <p:cNvGrpSpPr/>
          <p:nvPr/>
        </p:nvGrpSpPr>
        <p:grpSpPr>
          <a:xfrm>
            <a:off x="692174" y="1509720"/>
            <a:ext cx="7759651" cy="1033124"/>
            <a:chOff x="692174" y="1509720"/>
            <a:chExt cx="7759651" cy="1033124"/>
          </a:xfrm>
        </p:grpSpPr>
        <p:sp>
          <p:nvSpPr>
            <p:cNvPr id="5" name="Rectangle: Rounded Corners 4">
              <a:extLst>
                <a:ext uri="{FF2B5EF4-FFF2-40B4-BE49-F238E27FC236}">
                  <a16:creationId xmlns:a16="http://schemas.microsoft.com/office/drawing/2014/main" id="{B351B4BB-E296-6850-79F3-615BB918DD14}"/>
                </a:ext>
              </a:extLst>
            </p:cNvPr>
            <p:cNvSpPr/>
            <p:nvPr/>
          </p:nvSpPr>
          <p:spPr>
            <a:xfrm>
              <a:off x="880000" y="1509720"/>
              <a:ext cx="7571825" cy="1033124"/>
            </a:xfrm>
            <a:prstGeom prst="roundRect">
              <a:avLst>
                <a:gd name="adj" fmla="val 12419"/>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 name="Oval 9">
              <a:extLst>
                <a:ext uri="{FF2B5EF4-FFF2-40B4-BE49-F238E27FC236}">
                  <a16:creationId xmlns:a16="http://schemas.microsoft.com/office/drawing/2014/main" id="{72A23DDA-4E94-274C-7F89-AB81984CE742}"/>
                </a:ext>
              </a:extLst>
            </p:cNvPr>
            <p:cNvSpPr/>
            <p:nvPr/>
          </p:nvSpPr>
          <p:spPr>
            <a:xfrm>
              <a:off x="692174" y="1828362"/>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 name="Oval 10">
              <a:extLst>
                <a:ext uri="{FF2B5EF4-FFF2-40B4-BE49-F238E27FC236}">
                  <a16:creationId xmlns:a16="http://schemas.microsoft.com/office/drawing/2014/main" id="{9CC278D3-A181-F6D9-93CA-5C5A9B1FB25A}"/>
                </a:ext>
              </a:extLst>
            </p:cNvPr>
            <p:cNvSpPr/>
            <p:nvPr/>
          </p:nvSpPr>
          <p:spPr>
            <a:xfrm>
              <a:off x="812890" y="1947159"/>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23" name="Group 22">
            <a:extLst>
              <a:ext uri="{FF2B5EF4-FFF2-40B4-BE49-F238E27FC236}">
                <a16:creationId xmlns:a16="http://schemas.microsoft.com/office/drawing/2014/main" id="{541AA51D-BCA8-541B-EFA3-13D2982B14A5}"/>
              </a:ext>
            </a:extLst>
          </p:cNvPr>
          <p:cNvGrpSpPr/>
          <p:nvPr/>
        </p:nvGrpSpPr>
        <p:grpSpPr>
          <a:xfrm>
            <a:off x="692174" y="2632746"/>
            <a:ext cx="7759651" cy="725684"/>
            <a:chOff x="692174" y="2632746"/>
            <a:chExt cx="7759651" cy="725684"/>
          </a:xfrm>
        </p:grpSpPr>
        <p:sp>
          <p:nvSpPr>
            <p:cNvPr id="3" name="Rectangle: Rounded Corners 2">
              <a:extLst>
                <a:ext uri="{FF2B5EF4-FFF2-40B4-BE49-F238E27FC236}">
                  <a16:creationId xmlns:a16="http://schemas.microsoft.com/office/drawing/2014/main" id="{B8DDB24E-B30E-0B8F-1F5D-5B2FE705C443}"/>
                </a:ext>
              </a:extLst>
            </p:cNvPr>
            <p:cNvSpPr/>
            <p:nvPr/>
          </p:nvSpPr>
          <p:spPr>
            <a:xfrm>
              <a:off x="880000" y="2632746"/>
              <a:ext cx="7571825" cy="725684"/>
            </a:xfrm>
            <a:prstGeom prst="roundRect">
              <a:avLst>
                <a:gd name="adj" fmla="val 12419"/>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Oval 11">
              <a:extLst>
                <a:ext uri="{FF2B5EF4-FFF2-40B4-BE49-F238E27FC236}">
                  <a16:creationId xmlns:a16="http://schemas.microsoft.com/office/drawing/2014/main" id="{3749CC5B-26C4-8990-014D-8EE94CC4C386}"/>
                </a:ext>
              </a:extLst>
            </p:cNvPr>
            <p:cNvSpPr/>
            <p:nvPr/>
          </p:nvSpPr>
          <p:spPr>
            <a:xfrm>
              <a:off x="692174" y="2797668"/>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 name="Oval 12">
              <a:extLst>
                <a:ext uri="{FF2B5EF4-FFF2-40B4-BE49-F238E27FC236}">
                  <a16:creationId xmlns:a16="http://schemas.microsoft.com/office/drawing/2014/main" id="{17A91BE8-0ADF-4A07-4B03-AAED1D6803AB}"/>
                </a:ext>
              </a:extLst>
            </p:cNvPr>
            <p:cNvSpPr/>
            <p:nvPr/>
          </p:nvSpPr>
          <p:spPr>
            <a:xfrm>
              <a:off x="812890" y="2916465"/>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24" name="Group 23">
            <a:extLst>
              <a:ext uri="{FF2B5EF4-FFF2-40B4-BE49-F238E27FC236}">
                <a16:creationId xmlns:a16="http://schemas.microsoft.com/office/drawing/2014/main" id="{F26598D9-269F-6609-6CB3-CB20754DAD8D}"/>
              </a:ext>
            </a:extLst>
          </p:cNvPr>
          <p:cNvGrpSpPr/>
          <p:nvPr/>
        </p:nvGrpSpPr>
        <p:grpSpPr>
          <a:xfrm>
            <a:off x="692174" y="3448332"/>
            <a:ext cx="7759651" cy="725684"/>
            <a:chOff x="692174" y="3448332"/>
            <a:chExt cx="7759651" cy="725684"/>
          </a:xfrm>
        </p:grpSpPr>
        <p:sp>
          <p:nvSpPr>
            <p:cNvPr id="14" name="Rectangle: Rounded Corners 13">
              <a:extLst>
                <a:ext uri="{FF2B5EF4-FFF2-40B4-BE49-F238E27FC236}">
                  <a16:creationId xmlns:a16="http://schemas.microsoft.com/office/drawing/2014/main" id="{B91F2637-65A2-23C5-31C3-F36C26D94AC7}"/>
                </a:ext>
              </a:extLst>
            </p:cNvPr>
            <p:cNvSpPr/>
            <p:nvPr/>
          </p:nvSpPr>
          <p:spPr>
            <a:xfrm>
              <a:off x="880000" y="3448332"/>
              <a:ext cx="7571825" cy="725684"/>
            </a:xfrm>
            <a:prstGeom prst="roundRect">
              <a:avLst>
                <a:gd name="adj" fmla="val 12419"/>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6" name="Oval 15">
              <a:extLst>
                <a:ext uri="{FF2B5EF4-FFF2-40B4-BE49-F238E27FC236}">
                  <a16:creationId xmlns:a16="http://schemas.microsoft.com/office/drawing/2014/main" id="{6692F885-5AB9-4D7B-AF87-135070E38741}"/>
                </a:ext>
              </a:extLst>
            </p:cNvPr>
            <p:cNvSpPr/>
            <p:nvPr/>
          </p:nvSpPr>
          <p:spPr>
            <a:xfrm>
              <a:off x="692174" y="3613254"/>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7" name="Oval 16">
              <a:extLst>
                <a:ext uri="{FF2B5EF4-FFF2-40B4-BE49-F238E27FC236}">
                  <a16:creationId xmlns:a16="http://schemas.microsoft.com/office/drawing/2014/main" id="{848F126C-6932-8B9B-A444-151941AF9E63}"/>
                </a:ext>
              </a:extLst>
            </p:cNvPr>
            <p:cNvSpPr/>
            <p:nvPr/>
          </p:nvSpPr>
          <p:spPr>
            <a:xfrm>
              <a:off x="812890" y="3732051"/>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1" name="Title"/>
          <p:cNvSpPr>
            <a:spLocks noGrp="1"/>
          </p:cNvSpPr>
          <p:nvPr>
            <p:ph type="title"/>
          </p:nvPr>
        </p:nvSpPr>
        <p:spPr>
          <a:xfrm>
            <a:off x="1416599" y="671018"/>
            <a:ext cx="6301274" cy="664432"/>
          </a:xfrm>
        </p:spPr>
        <p:txBody>
          <a:bodyPr/>
          <a:lstStyle/>
          <a:p>
            <a:r>
              <a:rPr lang="en-US" sz="3200" dirty="0">
                <a:solidFill>
                  <a:srgbClr val="0070C0"/>
                </a:solidFill>
              </a:rPr>
              <a:t>Sexual Abuse</a:t>
            </a:r>
            <a:endParaRPr lang="en-GB" sz="3200" dirty="0">
              <a:solidFill>
                <a:srgbClr val="0070C0"/>
              </a:solidFill>
            </a:endParaRPr>
          </a:p>
        </p:txBody>
      </p:sp>
      <p:sp>
        <p:nvSpPr>
          <p:cNvPr id="37" name="Blank Space" hidden="1">
            <a:extLst>
              <a:ext uri="{FF2B5EF4-FFF2-40B4-BE49-F238E27FC236}">
                <a16:creationId xmlns:a16="http://schemas.microsoft.com/office/drawing/2014/main" id="{5627ECB6-EAAA-891F-8E3B-F22D8AD9EDDF}"/>
              </a:ext>
            </a:extLst>
          </p:cNvPr>
          <p:cNvSpPr/>
          <p:nvPr/>
        </p:nvSpPr>
        <p:spPr>
          <a:xfrm>
            <a:off x="538385" y="490538"/>
            <a:ext cx="8033047" cy="580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a:extLst>
              <a:ext uri="{FF2B5EF4-FFF2-40B4-BE49-F238E27FC236}">
                <a16:creationId xmlns:a16="http://schemas.microsoft.com/office/drawing/2014/main" id="{A633D899-6D10-A72E-DA44-9CA26B29B309}"/>
              </a:ext>
            </a:extLst>
          </p:cNvPr>
          <p:cNvSpPr/>
          <p:nvPr/>
        </p:nvSpPr>
        <p:spPr>
          <a:xfrm>
            <a:off x="1224592" y="1618716"/>
            <a:ext cx="7039408" cy="830997"/>
          </a:xfrm>
          <a:prstGeom prst="rect">
            <a:avLst/>
          </a:prstGeom>
        </p:spPr>
        <p:txBody>
          <a:bodyPr wrap="square" lIns="0" tIns="0" rIns="0" bIns="0">
            <a:spAutoFit/>
          </a:bodyPr>
          <a:lstStyle/>
          <a:p>
            <a:r>
              <a:rPr lang="en-GB" dirty="0">
                <a:solidFill>
                  <a:schemeClr val="bg1"/>
                </a:solidFill>
              </a:rPr>
              <a:t>Sexual abuse is when someone touches a child’s private body parts, shows their private body parts, shows sexual pictures or videos or asks a child to take a photograph of the private parts of their body.</a:t>
            </a:r>
          </a:p>
        </p:txBody>
      </p:sp>
      <p:sp>
        <p:nvSpPr>
          <p:cNvPr id="9" name="Blank Space" hidden="1">
            <a:extLst>
              <a:ext uri="{FF2B5EF4-FFF2-40B4-BE49-F238E27FC236}">
                <a16:creationId xmlns:a16="http://schemas.microsoft.com/office/drawing/2014/main" id="{5FE3487B-BA70-CEF5-C03A-FCEC038C4719}"/>
              </a:ext>
            </a:extLst>
          </p:cNvPr>
          <p:cNvSpPr/>
          <p:nvPr/>
        </p:nvSpPr>
        <p:spPr>
          <a:xfrm>
            <a:off x="572569" y="486562"/>
            <a:ext cx="8033047" cy="5807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hidden="1">
            <a:extLst>
              <a:ext uri="{FF2B5EF4-FFF2-40B4-BE49-F238E27FC236}">
                <a16:creationId xmlns:a16="http://schemas.microsoft.com/office/drawing/2014/main" id="{C67B4A5D-C800-E516-7FD3-E24EEF0B34E1}"/>
              </a:ext>
            </a:extLst>
          </p:cNvPr>
          <p:cNvSpPr/>
          <p:nvPr/>
        </p:nvSpPr>
        <p:spPr>
          <a:xfrm>
            <a:off x="1215361" y="2502169"/>
            <a:ext cx="6692486" cy="20291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hidden="1">
            <a:extLst>
              <a:ext uri="{FF2B5EF4-FFF2-40B4-BE49-F238E27FC236}">
                <a16:creationId xmlns:a16="http://schemas.microsoft.com/office/drawing/2014/main" id="{E4F4751C-7A8B-36CF-5984-76B62BED1B37}"/>
              </a:ext>
            </a:extLst>
          </p:cNvPr>
          <p:cNvSpPr txBox="1">
            <a:spLocks/>
          </p:cNvSpPr>
          <p:nvPr/>
        </p:nvSpPr>
        <p:spPr>
          <a:xfrm>
            <a:off x="1286640" y="2727820"/>
            <a:ext cx="6540400" cy="163613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US" sz="2400" dirty="0">
                <a:solidFill>
                  <a:srgbClr val="0070C0"/>
                </a:solidFill>
              </a:rPr>
              <a:t>You might find this information upsetting. You can ask to leave if it is challenging or speak to an adult you trust about any worries you have.</a:t>
            </a:r>
            <a:endParaRPr lang="en-GB" sz="2400" dirty="0">
              <a:solidFill>
                <a:srgbClr val="0070C0"/>
              </a:solidFill>
            </a:endParaRPr>
          </a:p>
        </p:txBody>
      </p:sp>
      <p:sp>
        <p:nvSpPr>
          <p:cNvPr id="4" name="Text">
            <a:extLst>
              <a:ext uri="{FF2B5EF4-FFF2-40B4-BE49-F238E27FC236}">
                <a16:creationId xmlns:a16="http://schemas.microsoft.com/office/drawing/2014/main" id="{A35DF54A-05FC-7076-633F-D89AA35D9F17}"/>
              </a:ext>
            </a:extLst>
          </p:cNvPr>
          <p:cNvSpPr/>
          <p:nvPr/>
        </p:nvSpPr>
        <p:spPr>
          <a:xfrm>
            <a:off x="1224592" y="2714781"/>
            <a:ext cx="7039408" cy="553998"/>
          </a:xfrm>
          <a:prstGeom prst="rect">
            <a:avLst/>
          </a:prstGeom>
        </p:spPr>
        <p:txBody>
          <a:bodyPr wrap="square" lIns="0" tIns="0" rIns="0" bIns="0">
            <a:spAutoFit/>
          </a:bodyPr>
          <a:lstStyle/>
          <a:p>
            <a:r>
              <a:rPr lang="en-GB" dirty="0">
                <a:solidFill>
                  <a:schemeClr val="bg1"/>
                </a:solidFill>
              </a:rPr>
              <a:t>Sexual abuse can happen to boys and girls and a child can be abused by a stranger or someone they know.</a:t>
            </a:r>
          </a:p>
        </p:txBody>
      </p:sp>
      <p:sp>
        <p:nvSpPr>
          <p:cNvPr id="15" name="Text">
            <a:extLst>
              <a:ext uri="{FF2B5EF4-FFF2-40B4-BE49-F238E27FC236}">
                <a16:creationId xmlns:a16="http://schemas.microsoft.com/office/drawing/2014/main" id="{5FC5888B-5601-24C8-03C5-1ACCF0FEF3E0}"/>
              </a:ext>
            </a:extLst>
          </p:cNvPr>
          <p:cNvSpPr/>
          <p:nvPr/>
        </p:nvSpPr>
        <p:spPr>
          <a:xfrm>
            <a:off x="1224592" y="3530367"/>
            <a:ext cx="7039408" cy="553998"/>
          </a:xfrm>
          <a:prstGeom prst="rect">
            <a:avLst/>
          </a:prstGeom>
        </p:spPr>
        <p:txBody>
          <a:bodyPr wrap="square" lIns="0" tIns="0" rIns="0" bIns="0">
            <a:spAutoFit/>
          </a:bodyPr>
          <a:lstStyle/>
          <a:p>
            <a:r>
              <a:rPr lang="en-GB">
                <a:solidFill>
                  <a:schemeClr val="bg1"/>
                </a:solidFill>
              </a:rPr>
              <a:t>An abuser </a:t>
            </a:r>
            <a:r>
              <a:rPr lang="en-GB" dirty="0">
                <a:solidFill>
                  <a:schemeClr val="bg1"/>
                </a:solidFill>
              </a:rPr>
              <a:t>might ask a child to keep what they are doing in secret and make them believe what they are doing is OK. </a:t>
            </a:r>
            <a:r>
              <a:rPr lang="en-GB" b="1" dirty="0">
                <a:solidFill>
                  <a:schemeClr val="bg1"/>
                </a:solidFill>
              </a:rPr>
              <a:t>IT IS NOT OK!</a:t>
            </a:r>
            <a:endParaRPr lang="en-GB" dirty="0">
              <a:solidFill>
                <a:schemeClr val="bg1"/>
              </a:solidFill>
            </a:endParaRPr>
          </a:p>
        </p:txBody>
      </p:sp>
      <p:grpSp>
        <p:nvGrpSpPr>
          <p:cNvPr id="25" name="Group 24">
            <a:extLst>
              <a:ext uri="{FF2B5EF4-FFF2-40B4-BE49-F238E27FC236}">
                <a16:creationId xmlns:a16="http://schemas.microsoft.com/office/drawing/2014/main" id="{FC7B9965-EF74-CABB-8A93-181944AF0325}"/>
              </a:ext>
            </a:extLst>
          </p:cNvPr>
          <p:cNvGrpSpPr/>
          <p:nvPr/>
        </p:nvGrpSpPr>
        <p:grpSpPr>
          <a:xfrm>
            <a:off x="1225757" y="4430148"/>
            <a:ext cx="6692486" cy="1618272"/>
            <a:chOff x="1225757" y="4430148"/>
            <a:chExt cx="6692486" cy="1618272"/>
          </a:xfrm>
        </p:grpSpPr>
        <p:sp>
          <p:nvSpPr>
            <p:cNvPr id="18" name="Rectangle: Rounded Corners 17">
              <a:extLst>
                <a:ext uri="{FF2B5EF4-FFF2-40B4-BE49-F238E27FC236}">
                  <a16:creationId xmlns:a16="http://schemas.microsoft.com/office/drawing/2014/main" id="{DE38D964-FE67-9C0B-5E72-3A96E691AFE1}"/>
                </a:ext>
              </a:extLst>
            </p:cNvPr>
            <p:cNvSpPr/>
            <p:nvPr/>
          </p:nvSpPr>
          <p:spPr>
            <a:xfrm>
              <a:off x="1225757" y="4430148"/>
              <a:ext cx="6692486" cy="1618272"/>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0" name="Text">
              <a:extLst>
                <a:ext uri="{FF2B5EF4-FFF2-40B4-BE49-F238E27FC236}">
                  <a16:creationId xmlns:a16="http://schemas.microsoft.com/office/drawing/2014/main" id="{F45A656F-99A9-096F-C237-97E778DD914C}"/>
                </a:ext>
              </a:extLst>
            </p:cNvPr>
            <p:cNvSpPr/>
            <p:nvPr/>
          </p:nvSpPr>
          <p:spPr>
            <a:xfrm>
              <a:off x="1659880" y="4560383"/>
              <a:ext cx="5814712" cy="1384995"/>
            </a:xfrm>
            <a:prstGeom prst="rect">
              <a:avLst/>
            </a:prstGeom>
          </p:spPr>
          <p:txBody>
            <a:bodyPr wrap="square" lIns="0" tIns="0" rIns="0" bIns="0">
              <a:spAutoFit/>
            </a:bodyPr>
            <a:lstStyle/>
            <a:p>
              <a:r>
                <a:rPr lang="en-GB" b="1" dirty="0"/>
                <a:t>Sexual abuse is illegal and wrong. It is </a:t>
              </a:r>
              <a:r>
                <a:rPr lang="en-GB" b="1" u="sng" dirty="0"/>
                <a:t>NEVER</a:t>
              </a:r>
              <a:r>
                <a:rPr lang="en-GB" b="1" dirty="0"/>
                <a:t> the fault of the child.</a:t>
              </a:r>
            </a:p>
            <a:p>
              <a:r>
                <a:rPr lang="en-GB" dirty="0"/>
                <a:t>If anything ever makes you feel uncomfortable or worried speak to an adult you trust.</a:t>
              </a:r>
            </a:p>
            <a:p>
              <a:r>
                <a:rPr lang="en-GB" b="1" dirty="0"/>
                <a:t>Speak out and ask for help!</a:t>
              </a:r>
            </a:p>
          </p:txBody>
        </p:sp>
      </p:grpSp>
    </p:spTree>
    <p:extLst>
      <p:ext uri="{BB962C8B-B14F-4D97-AF65-F5344CB8AC3E}">
        <p14:creationId xmlns:p14="http://schemas.microsoft.com/office/powerpoint/2010/main" val="3474256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CFCEA08-E723-FB22-F0DF-0651BB9C354D}"/>
              </a:ext>
            </a:extLst>
          </p:cNvPr>
          <p:cNvGrpSpPr/>
          <p:nvPr/>
        </p:nvGrpSpPr>
        <p:grpSpPr>
          <a:xfrm>
            <a:off x="692174" y="1705883"/>
            <a:ext cx="7226069" cy="1013386"/>
            <a:chOff x="692174" y="1705883"/>
            <a:chExt cx="7226069" cy="1013386"/>
          </a:xfrm>
        </p:grpSpPr>
        <p:sp>
          <p:nvSpPr>
            <p:cNvPr id="5" name="Rectangle: Rounded Corners 4">
              <a:extLst>
                <a:ext uri="{FF2B5EF4-FFF2-40B4-BE49-F238E27FC236}">
                  <a16:creationId xmlns:a16="http://schemas.microsoft.com/office/drawing/2014/main" id="{B351B4BB-E296-6850-79F3-615BB918DD14}"/>
                </a:ext>
              </a:extLst>
            </p:cNvPr>
            <p:cNvSpPr/>
            <p:nvPr/>
          </p:nvSpPr>
          <p:spPr>
            <a:xfrm>
              <a:off x="880000" y="1705883"/>
              <a:ext cx="7038243" cy="1013386"/>
            </a:xfrm>
            <a:prstGeom prst="roundRect">
              <a:avLst>
                <a:gd name="adj" fmla="val 12419"/>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 name="Oval 9">
              <a:extLst>
                <a:ext uri="{FF2B5EF4-FFF2-40B4-BE49-F238E27FC236}">
                  <a16:creationId xmlns:a16="http://schemas.microsoft.com/office/drawing/2014/main" id="{72A23DDA-4E94-274C-7F89-AB81984CE742}"/>
                </a:ext>
              </a:extLst>
            </p:cNvPr>
            <p:cNvSpPr/>
            <p:nvPr/>
          </p:nvSpPr>
          <p:spPr>
            <a:xfrm>
              <a:off x="692174" y="2017914"/>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 name="Oval 10">
              <a:extLst>
                <a:ext uri="{FF2B5EF4-FFF2-40B4-BE49-F238E27FC236}">
                  <a16:creationId xmlns:a16="http://schemas.microsoft.com/office/drawing/2014/main" id="{9CC278D3-A181-F6D9-93CA-5C5A9B1FB25A}"/>
                </a:ext>
              </a:extLst>
            </p:cNvPr>
            <p:cNvSpPr/>
            <p:nvPr/>
          </p:nvSpPr>
          <p:spPr>
            <a:xfrm>
              <a:off x="812890" y="2136711"/>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28" name="Group 27">
            <a:extLst>
              <a:ext uri="{FF2B5EF4-FFF2-40B4-BE49-F238E27FC236}">
                <a16:creationId xmlns:a16="http://schemas.microsoft.com/office/drawing/2014/main" id="{A62F9AD9-D4E9-1F64-7D23-5649A23FB7ED}"/>
              </a:ext>
            </a:extLst>
          </p:cNvPr>
          <p:cNvGrpSpPr/>
          <p:nvPr/>
        </p:nvGrpSpPr>
        <p:grpSpPr>
          <a:xfrm>
            <a:off x="692174" y="2822311"/>
            <a:ext cx="6463635" cy="725684"/>
            <a:chOff x="692174" y="2822311"/>
            <a:chExt cx="6463635" cy="725684"/>
          </a:xfrm>
        </p:grpSpPr>
        <p:sp>
          <p:nvSpPr>
            <p:cNvPr id="3" name="Rectangle: Rounded Corners 2">
              <a:extLst>
                <a:ext uri="{FF2B5EF4-FFF2-40B4-BE49-F238E27FC236}">
                  <a16:creationId xmlns:a16="http://schemas.microsoft.com/office/drawing/2014/main" id="{B8DDB24E-B30E-0B8F-1F5D-5B2FE705C443}"/>
                </a:ext>
              </a:extLst>
            </p:cNvPr>
            <p:cNvSpPr/>
            <p:nvPr/>
          </p:nvSpPr>
          <p:spPr>
            <a:xfrm>
              <a:off x="880000" y="2822311"/>
              <a:ext cx="6275809" cy="725684"/>
            </a:xfrm>
            <a:prstGeom prst="roundRect">
              <a:avLst>
                <a:gd name="adj" fmla="val 12419"/>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Oval 11">
              <a:extLst>
                <a:ext uri="{FF2B5EF4-FFF2-40B4-BE49-F238E27FC236}">
                  <a16:creationId xmlns:a16="http://schemas.microsoft.com/office/drawing/2014/main" id="{3749CC5B-26C4-8990-014D-8EE94CC4C386}"/>
                </a:ext>
              </a:extLst>
            </p:cNvPr>
            <p:cNvSpPr/>
            <p:nvPr/>
          </p:nvSpPr>
          <p:spPr>
            <a:xfrm>
              <a:off x="692174" y="2987233"/>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 name="Oval 12">
              <a:extLst>
                <a:ext uri="{FF2B5EF4-FFF2-40B4-BE49-F238E27FC236}">
                  <a16:creationId xmlns:a16="http://schemas.microsoft.com/office/drawing/2014/main" id="{17A91BE8-0ADF-4A07-4B03-AAED1D6803AB}"/>
                </a:ext>
              </a:extLst>
            </p:cNvPr>
            <p:cNvSpPr/>
            <p:nvPr/>
          </p:nvSpPr>
          <p:spPr>
            <a:xfrm>
              <a:off x="812890" y="3106030"/>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29" name="Group 28">
            <a:extLst>
              <a:ext uri="{FF2B5EF4-FFF2-40B4-BE49-F238E27FC236}">
                <a16:creationId xmlns:a16="http://schemas.microsoft.com/office/drawing/2014/main" id="{3AF81AAF-EE4F-D0F2-2375-AB08D60B7F12}"/>
              </a:ext>
            </a:extLst>
          </p:cNvPr>
          <p:cNvGrpSpPr/>
          <p:nvPr/>
        </p:nvGrpSpPr>
        <p:grpSpPr>
          <a:xfrm>
            <a:off x="692174" y="3637897"/>
            <a:ext cx="7759651" cy="725684"/>
            <a:chOff x="692174" y="3637897"/>
            <a:chExt cx="7759651" cy="725684"/>
          </a:xfrm>
        </p:grpSpPr>
        <p:sp>
          <p:nvSpPr>
            <p:cNvPr id="14" name="Rectangle: Rounded Corners 13">
              <a:extLst>
                <a:ext uri="{FF2B5EF4-FFF2-40B4-BE49-F238E27FC236}">
                  <a16:creationId xmlns:a16="http://schemas.microsoft.com/office/drawing/2014/main" id="{B91F2637-65A2-23C5-31C3-F36C26D94AC7}"/>
                </a:ext>
              </a:extLst>
            </p:cNvPr>
            <p:cNvSpPr/>
            <p:nvPr/>
          </p:nvSpPr>
          <p:spPr>
            <a:xfrm>
              <a:off x="880000" y="3637897"/>
              <a:ext cx="7571825" cy="725684"/>
            </a:xfrm>
            <a:prstGeom prst="roundRect">
              <a:avLst>
                <a:gd name="adj" fmla="val 12419"/>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6" name="Oval 15">
              <a:extLst>
                <a:ext uri="{FF2B5EF4-FFF2-40B4-BE49-F238E27FC236}">
                  <a16:creationId xmlns:a16="http://schemas.microsoft.com/office/drawing/2014/main" id="{6692F885-5AB9-4D7B-AF87-135070E38741}"/>
                </a:ext>
              </a:extLst>
            </p:cNvPr>
            <p:cNvSpPr/>
            <p:nvPr/>
          </p:nvSpPr>
          <p:spPr>
            <a:xfrm>
              <a:off x="692174" y="3802819"/>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7" name="Oval 16">
              <a:extLst>
                <a:ext uri="{FF2B5EF4-FFF2-40B4-BE49-F238E27FC236}">
                  <a16:creationId xmlns:a16="http://schemas.microsoft.com/office/drawing/2014/main" id="{848F126C-6932-8B9B-A444-151941AF9E63}"/>
                </a:ext>
              </a:extLst>
            </p:cNvPr>
            <p:cNvSpPr/>
            <p:nvPr/>
          </p:nvSpPr>
          <p:spPr>
            <a:xfrm>
              <a:off x="812890" y="3921616"/>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30" name="Group 29">
            <a:extLst>
              <a:ext uri="{FF2B5EF4-FFF2-40B4-BE49-F238E27FC236}">
                <a16:creationId xmlns:a16="http://schemas.microsoft.com/office/drawing/2014/main" id="{0FA41853-9227-1B64-2B05-6A0009C7F089}"/>
              </a:ext>
            </a:extLst>
          </p:cNvPr>
          <p:cNvGrpSpPr/>
          <p:nvPr/>
        </p:nvGrpSpPr>
        <p:grpSpPr>
          <a:xfrm>
            <a:off x="692174" y="4482378"/>
            <a:ext cx="7759651" cy="1545925"/>
            <a:chOff x="692174" y="4482378"/>
            <a:chExt cx="7759651" cy="1545925"/>
          </a:xfrm>
        </p:grpSpPr>
        <p:sp>
          <p:nvSpPr>
            <p:cNvPr id="19" name="Rectangle: Rounded Corners 18">
              <a:extLst>
                <a:ext uri="{FF2B5EF4-FFF2-40B4-BE49-F238E27FC236}">
                  <a16:creationId xmlns:a16="http://schemas.microsoft.com/office/drawing/2014/main" id="{D209A5AA-551B-77E0-48A2-E6D215B6E180}"/>
                </a:ext>
              </a:extLst>
            </p:cNvPr>
            <p:cNvSpPr/>
            <p:nvPr/>
          </p:nvSpPr>
          <p:spPr>
            <a:xfrm>
              <a:off x="880000" y="4482378"/>
              <a:ext cx="7571825" cy="1545925"/>
            </a:xfrm>
            <a:prstGeom prst="roundRect">
              <a:avLst>
                <a:gd name="adj" fmla="val 4335"/>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3" name="Oval 22">
              <a:extLst>
                <a:ext uri="{FF2B5EF4-FFF2-40B4-BE49-F238E27FC236}">
                  <a16:creationId xmlns:a16="http://schemas.microsoft.com/office/drawing/2014/main" id="{9906D01D-90F9-4BF8-5AFB-8C30890356C6}"/>
                </a:ext>
              </a:extLst>
            </p:cNvPr>
            <p:cNvSpPr/>
            <p:nvPr/>
          </p:nvSpPr>
          <p:spPr>
            <a:xfrm>
              <a:off x="692174" y="5012410"/>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4" name="Oval 23">
              <a:extLst>
                <a:ext uri="{FF2B5EF4-FFF2-40B4-BE49-F238E27FC236}">
                  <a16:creationId xmlns:a16="http://schemas.microsoft.com/office/drawing/2014/main" id="{1ED0CE29-BB2E-BA83-4541-561A458A60FF}"/>
                </a:ext>
              </a:extLst>
            </p:cNvPr>
            <p:cNvSpPr/>
            <p:nvPr/>
          </p:nvSpPr>
          <p:spPr>
            <a:xfrm>
              <a:off x="812890" y="5131207"/>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1" name="Title"/>
          <p:cNvSpPr>
            <a:spLocks noGrp="1"/>
          </p:cNvSpPr>
          <p:nvPr>
            <p:ph type="title"/>
          </p:nvPr>
        </p:nvSpPr>
        <p:spPr>
          <a:xfrm>
            <a:off x="1416599" y="671018"/>
            <a:ext cx="6301274" cy="664432"/>
          </a:xfrm>
        </p:spPr>
        <p:txBody>
          <a:bodyPr/>
          <a:lstStyle/>
          <a:p>
            <a:r>
              <a:rPr lang="en-US" sz="3200" dirty="0">
                <a:solidFill>
                  <a:srgbClr val="0070C0"/>
                </a:solidFill>
              </a:rPr>
              <a:t>Support</a:t>
            </a:r>
            <a:endParaRPr lang="en-GB" sz="3200" dirty="0">
              <a:solidFill>
                <a:srgbClr val="0070C0"/>
              </a:solidFill>
            </a:endParaRPr>
          </a:p>
        </p:txBody>
      </p:sp>
      <p:pic>
        <p:nvPicPr>
          <p:cNvPr id="6" name="Twinkl Swatches">
            <a:extLst>
              <a:ext uri="{FF2B5EF4-FFF2-40B4-BE49-F238E27FC236}">
                <a16:creationId xmlns:a16="http://schemas.microsoft.com/office/drawing/2014/main" id="{37917C94-2964-4FCC-B127-12D89E9E4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04" t="-2794" r="-14111" b="-3307"/>
          <a:stretch/>
        </p:blipFill>
        <p:spPr>
          <a:xfrm>
            <a:off x="-943677" y="765175"/>
            <a:ext cx="841708" cy="3088566"/>
          </a:xfrm>
          <a:prstGeom prst="rect">
            <a:avLst/>
          </a:prstGeom>
          <a:solidFill>
            <a:schemeClr val="bg1"/>
          </a:solidFill>
          <a:ln>
            <a:solidFill>
              <a:schemeClr val="tx1"/>
            </a:solidFill>
          </a:ln>
        </p:spPr>
      </p:pic>
      <p:sp>
        <p:nvSpPr>
          <p:cNvPr id="37" name="Blank Space" hidden="1">
            <a:extLst>
              <a:ext uri="{FF2B5EF4-FFF2-40B4-BE49-F238E27FC236}">
                <a16:creationId xmlns:a16="http://schemas.microsoft.com/office/drawing/2014/main" id="{5627ECB6-EAAA-891F-8E3B-F22D8AD9EDDF}"/>
              </a:ext>
            </a:extLst>
          </p:cNvPr>
          <p:cNvSpPr/>
          <p:nvPr/>
        </p:nvSpPr>
        <p:spPr>
          <a:xfrm>
            <a:off x="538385" y="490538"/>
            <a:ext cx="8033047" cy="580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a:extLst>
              <a:ext uri="{FF2B5EF4-FFF2-40B4-BE49-F238E27FC236}">
                <a16:creationId xmlns:a16="http://schemas.microsoft.com/office/drawing/2014/main" id="{A633D899-6D10-A72E-DA44-9CA26B29B309}"/>
              </a:ext>
            </a:extLst>
          </p:cNvPr>
          <p:cNvSpPr/>
          <p:nvPr/>
        </p:nvSpPr>
        <p:spPr>
          <a:xfrm>
            <a:off x="1224592" y="1809055"/>
            <a:ext cx="6577169" cy="830997"/>
          </a:xfrm>
          <a:prstGeom prst="rect">
            <a:avLst/>
          </a:prstGeom>
        </p:spPr>
        <p:txBody>
          <a:bodyPr wrap="square" lIns="0" tIns="0" rIns="0" bIns="0">
            <a:spAutoFit/>
          </a:bodyPr>
          <a:lstStyle/>
          <a:p>
            <a:r>
              <a:rPr lang="en-GB" dirty="0">
                <a:solidFill>
                  <a:schemeClr val="bg1"/>
                </a:solidFill>
              </a:rPr>
              <a:t>It is always best to speak up and ask for advice or help, sooner rather than later. </a:t>
            </a:r>
            <a:r>
              <a:rPr lang="en-GB" b="1" dirty="0">
                <a:solidFill>
                  <a:schemeClr val="bg1"/>
                </a:solidFill>
              </a:rPr>
              <a:t>Knowing when to ask for help is an important skill.</a:t>
            </a:r>
            <a:endParaRPr lang="en-GB" dirty="0">
              <a:solidFill>
                <a:schemeClr val="bg1"/>
              </a:solidFill>
            </a:endParaRPr>
          </a:p>
        </p:txBody>
      </p:sp>
      <p:sp>
        <p:nvSpPr>
          <p:cNvPr id="4" name="Text">
            <a:extLst>
              <a:ext uri="{FF2B5EF4-FFF2-40B4-BE49-F238E27FC236}">
                <a16:creationId xmlns:a16="http://schemas.microsoft.com/office/drawing/2014/main" id="{A35DF54A-05FC-7076-633F-D89AA35D9F17}"/>
              </a:ext>
            </a:extLst>
          </p:cNvPr>
          <p:cNvSpPr/>
          <p:nvPr/>
        </p:nvSpPr>
        <p:spPr>
          <a:xfrm>
            <a:off x="1224592" y="2904346"/>
            <a:ext cx="5796993" cy="553998"/>
          </a:xfrm>
          <a:prstGeom prst="rect">
            <a:avLst/>
          </a:prstGeom>
        </p:spPr>
        <p:txBody>
          <a:bodyPr wrap="square" lIns="0" tIns="0" rIns="0" bIns="0">
            <a:spAutoFit/>
          </a:bodyPr>
          <a:lstStyle/>
          <a:p>
            <a:r>
              <a:rPr lang="en-GB" dirty="0">
                <a:solidFill>
                  <a:schemeClr val="bg1"/>
                </a:solidFill>
              </a:rPr>
              <a:t>No young person has to keep their concerns and worries to themselves.</a:t>
            </a:r>
          </a:p>
        </p:txBody>
      </p:sp>
      <p:sp>
        <p:nvSpPr>
          <p:cNvPr id="15" name="Text">
            <a:extLst>
              <a:ext uri="{FF2B5EF4-FFF2-40B4-BE49-F238E27FC236}">
                <a16:creationId xmlns:a16="http://schemas.microsoft.com/office/drawing/2014/main" id="{5FC5888B-5601-24C8-03C5-1ACCF0FEF3E0}"/>
              </a:ext>
            </a:extLst>
          </p:cNvPr>
          <p:cNvSpPr/>
          <p:nvPr/>
        </p:nvSpPr>
        <p:spPr>
          <a:xfrm>
            <a:off x="1224592" y="3719932"/>
            <a:ext cx="7039408" cy="553998"/>
          </a:xfrm>
          <a:prstGeom prst="rect">
            <a:avLst/>
          </a:prstGeom>
        </p:spPr>
        <p:txBody>
          <a:bodyPr wrap="square" lIns="0" tIns="0" rIns="0" bIns="0">
            <a:spAutoFit/>
          </a:bodyPr>
          <a:lstStyle/>
          <a:p>
            <a:r>
              <a:rPr lang="en-GB" dirty="0">
                <a:solidFill>
                  <a:schemeClr val="bg1"/>
                </a:solidFill>
              </a:rPr>
              <a:t>If something happens that makes someone feel uncomfortable, it is not their fault. A trusted adult will be able to help.</a:t>
            </a:r>
          </a:p>
        </p:txBody>
      </p:sp>
      <p:sp>
        <p:nvSpPr>
          <p:cNvPr id="22" name="Text">
            <a:extLst>
              <a:ext uri="{FF2B5EF4-FFF2-40B4-BE49-F238E27FC236}">
                <a16:creationId xmlns:a16="http://schemas.microsoft.com/office/drawing/2014/main" id="{2A9982BD-6634-D1EF-5B8E-1BFE0136F4D1}"/>
              </a:ext>
            </a:extLst>
          </p:cNvPr>
          <p:cNvSpPr/>
          <p:nvPr/>
        </p:nvSpPr>
        <p:spPr>
          <a:xfrm>
            <a:off x="1224592" y="4560383"/>
            <a:ext cx="7039408" cy="1384995"/>
          </a:xfrm>
          <a:prstGeom prst="rect">
            <a:avLst/>
          </a:prstGeom>
        </p:spPr>
        <p:txBody>
          <a:bodyPr wrap="square" lIns="0" tIns="0" rIns="0" bIns="0">
            <a:spAutoFit/>
          </a:bodyPr>
          <a:lstStyle/>
          <a:p>
            <a:pPr rtl="0" fontAlgn="base">
              <a:spcBef>
                <a:spcPts val="0"/>
              </a:spcBef>
              <a:spcAft>
                <a:spcPts val="0"/>
              </a:spcAft>
            </a:pPr>
            <a:r>
              <a:rPr lang="en-GB" dirty="0">
                <a:solidFill>
                  <a:schemeClr val="bg1"/>
                </a:solidFill>
              </a:rPr>
              <a:t>Sometimes people may </a:t>
            </a:r>
            <a:r>
              <a:rPr lang="en-US" sz="1800" b="0" i="0" u="none" strike="noStrike" dirty="0">
                <a:solidFill>
                  <a:schemeClr val="bg1"/>
                </a:solidFill>
                <a:effectLst/>
              </a:rPr>
              <a:t>need to seek support for themselves but sometimes it is for someone else. If a friend tells you something that has happened that has made them feel worried or uncomfortable, the most helpful thing to do is to talk to a trusted adult about what's been shared, to make sure your friend gets the help they need.</a:t>
            </a:r>
          </a:p>
        </p:txBody>
      </p:sp>
    </p:spTree>
    <p:extLst>
      <p:ext uri="{BB962C8B-B14F-4D97-AF65-F5344CB8AC3E}">
        <p14:creationId xmlns:p14="http://schemas.microsoft.com/office/powerpoint/2010/main" val="701779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right)">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5"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ADB341C3-A4A7-3D1B-56B6-B9CBBB1C65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5035" y="2968753"/>
            <a:ext cx="2899088" cy="2899088"/>
          </a:xfrm>
          <a:prstGeom prst="rect">
            <a:avLst/>
          </a:prstGeom>
        </p:spPr>
      </p:pic>
      <p:grpSp>
        <p:nvGrpSpPr>
          <p:cNvPr id="55" name="Group 54">
            <a:extLst>
              <a:ext uri="{FF2B5EF4-FFF2-40B4-BE49-F238E27FC236}">
                <a16:creationId xmlns:a16="http://schemas.microsoft.com/office/drawing/2014/main" id="{5C8CBDEA-B07E-4ADA-A355-57E52F9FB812}"/>
              </a:ext>
            </a:extLst>
          </p:cNvPr>
          <p:cNvGrpSpPr/>
          <p:nvPr/>
        </p:nvGrpSpPr>
        <p:grpSpPr>
          <a:xfrm>
            <a:off x="692174" y="2100238"/>
            <a:ext cx="3284208" cy="396420"/>
            <a:chOff x="692174" y="2100238"/>
            <a:chExt cx="3284208" cy="396420"/>
          </a:xfrm>
        </p:grpSpPr>
        <p:sp>
          <p:nvSpPr>
            <p:cNvPr id="9" name="Rectangle: Rounded Corners 8">
              <a:extLst>
                <a:ext uri="{FF2B5EF4-FFF2-40B4-BE49-F238E27FC236}">
                  <a16:creationId xmlns:a16="http://schemas.microsoft.com/office/drawing/2014/main" id="{0DB48AA4-0C50-30D8-EF13-6C69B0A640EC}"/>
                </a:ext>
              </a:extLst>
            </p:cNvPr>
            <p:cNvSpPr/>
            <p:nvPr/>
          </p:nvSpPr>
          <p:spPr>
            <a:xfrm>
              <a:off x="880001" y="2100238"/>
              <a:ext cx="3096381" cy="396420"/>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DF7BB0CC-C57F-D1D3-2450-9C79D2AFB5C2}"/>
                </a:ext>
              </a:extLst>
            </p:cNvPr>
            <p:cNvSpPr/>
            <p:nvPr/>
          </p:nvSpPr>
          <p:spPr>
            <a:xfrm>
              <a:off x="692174" y="2102178"/>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325129F4-F70F-DE8E-9B5C-3254F95A4986}"/>
                </a:ext>
              </a:extLst>
            </p:cNvPr>
            <p:cNvSpPr/>
            <p:nvPr/>
          </p:nvSpPr>
          <p:spPr>
            <a:xfrm>
              <a:off x="812890" y="2220975"/>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DA6344CA-A6B6-782C-533F-4843B8EF4DBB}"/>
              </a:ext>
            </a:extLst>
          </p:cNvPr>
          <p:cNvGrpSpPr/>
          <p:nvPr/>
        </p:nvGrpSpPr>
        <p:grpSpPr>
          <a:xfrm>
            <a:off x="1224592" y="2540048"/>
            <a:ext cx="2474312" cy="396420"/>
            <a:chOff x="1224592" y="2540048"/>
            <a:chExt cx="2474312" cy="396420"/>
          </a:xfrm>
        </p:grpSpPr>
        <p:sp>
          <p:nvSpPr>
            <p:cNvPr id="28" name="Rectangle: Rounded Corners 27">
              <a:extLst>
                <a:ext uri="{FF2B5EF4-FFF2-40B4-BE49-F238E27FC236}">
                  <a16:creationId xmlns:a16="http://schemas.microsoft.com/office/drawing/2014/main" id="{76D0A3B5-2856-B0E4-0297-4A3EC75471B6}"/>
                </a:ext>
              </a:extLst>
            </p:cNvPr>
            <p:cNvSpPr/>
            <p:nvPr/>
          </p:nvSpPr>
          <p:spPr>
            <a:xfrm>
              <a:off x="1412419" y="2540048"/>
              <a:ext cx="2286485"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40D90C1-36CE-46C7-D053-C1E6E3261E1A}"/>
                </a:ext>
              </a:extLst>
            </p:cNvPr>
            <p:cNvSpPr/>
            <p:nvPr/>
          </p:nvSpPr>
          <p:spPr>
            <a:xfrm>
              <a:off x="1224592" y="2541988"/>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2373D5E4-B15A-1C63-A4F2-7DD53F16B8CA}"/>
                </a:ext>
              </a:extLst>
            </p:cNvPr>
            <p:cNvSpPr/>
            <p:nvPr/>
          </p:nvSpPr>
          <p:spPr>
            <a:xfrm>
              <a:off x="1345308" y="2660785"/>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69F13A93-067B-1A0D-65AD-3B6FBBD541E3}"/>
              </a:ext>
            </a:extLst>
          </p:cNvPr>
          <p:cNvGrpSpPr/>
          <p:nvPr/>
        </p:nvGrpSpPr>
        <p:grpSpPr>
          <a:xfrm>
            <a:off x="1224592" y="2988727"/>
            <a:ext cx="5562102" cy="396420"/>
            <a:chOff x="1224592" y="2988727"/>
            <a:chExt cx="5562102" cy="396420"/>
          </a:xfrm>
        </p:grpSpPr>
        <p:sp>
          <p:nvSpPr>
            <p:cNvPr id="32" name="Rectangle: Rounded Corners 31">
              <a:extLst>
                <a:ext uri="{FF2B5EF4-FFF2-40B4-BE49-F238E27FC236}">
                  <a16:creationId xmlns:a16="http://schemas.microsoft.com/office/drawing/2014/main" id="{D54B2BF7-79A9-3112-D32D-F60D8409316C}"/>
                </a:ext>
              </a:extLst>
            </p:cNvPr>
            <p:cNvSpPr/>
            <p:nvPr/>
          </p:nvSpPr>
          <p:spPr>
            <a:xfrm>
              <a:off x="1412420" y="2988727"/>
              <a:ext cx="5374274"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1EEBB8F5-A36C-A02B-4E94-409E0E71AAEE}"/>
                </a:ext>
              </a:extLst>
            </p:cNvPr>
            <p:cNvSpPr/>
            <p:nvPr/>
          </p:nvSpPr>
          <p:spPr>
            <a:xfrm>
              <a:off x="1224592" y="2990667"/>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AB02F7E-51F2-11FB-5DCE-896AC47B01C2}"/>
                </a:ext>
              </a:extLst>
            </p:cNvPr>
            <p:cNvSpPr/>
            <p:nvPr/>
          </p:nvSpPr>
          <p:spPr>
            <a:xfrm>
              <a:off x="1345308" y="3109464"/>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a:extLst>
              <a:ext uri="{FF2B5EF4-FFF2-40B4-BE49-F238E27FC236}">
                <a16:creationId xmlns:a16="http://schemas.microsoft.com/office/drawing/2014/main" id="{E979B1EB-A515-EEED-069E-BA8B97716C56}"/>
              </a:ext>
            </a:extLst>
          </p:cNvPr>
          <p:cNvGrpSpPr/>
          <p:nvPr/>
        </p:nvGrpSpPr>
        <p:grpSpPr>
          <a:xfrm>
            <a:off x="1224592" y="3437978"/>
            <a:ext cx="3271908" cy="396420"/>
            <a:chOff x="1224592" y="3437978"/>
            <a:chExt cx="3271908" cy="396420"/>
          </a:xfrm>
        </p:grpSpPr>
        <p:sp>
          <p:nvSpPr>
            <p:cNvPr id="36" name="Rectangle: Rounded Corners 35">
              <a:extLst>
                <a:ext uri="{FF2B5EF4-FFF2-40B4-BE49-F238E27FC236}">
                  <a16:creationId xmlns:a16="http://schemas.microsoft.com/office/drawing/2014/main" id="{CE03439D-9972-4B90-7C9E-53E4884DC161}"/>
                </a:ext>
              </a:extLst>
            </p:cNvPr>
            <p:cNvSpPr/>
            <p:nvPr/>
          </p:nvSpPr>
          <p:spPr>
            <a:xfrm>
              <a:off x="1412419" y="3437978"/>
              <a:ext cx="3084081"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04ECB898-A743-0E63-6E3D-7800302E7540}"/>
                </a:ext>
              </a:extLst>
            </p:cNvPr>
            <p:cNvSpPr/>
            <p:nvPr/>
          </p:nvSpPr>
          <p:spPr>
            <a:xfrm>
              <a:off x="1224592" y="3439918"/>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70F07679-D3FA-144B-2044-92C01DF93001}"/>
                </a:ext>
              </a:extLst>
            </p:cNvPr>
            <p:cNvSpPr/>
            <p:nvPr/>
          </p:nvSpPr>
          <p:spPr>
            <a:xfrm>
              <a:off x="1345308" y="3558715"/>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449D384A-5E20-2AEB-E77F-186F294A7AAF}"/>
              </a:ext>
            </a:extLst>
          </p:cNvPr>
          <p:cNvGrpSpPr/>
          <p:nvPr/>
        </p:nvGrpSpPr>
        <p:grpSpPr>
          <a:xfrm>
            <a:off x="1224592" y="3899202"/>
            <a:ext cx="4379254" cy="396420"/>
            <a:chOff x="1224592" y="3899202"/>
            <a:chExt cx="4379254" cy="396420"/>
          </a:xfrm>
        </p:grpSpPr>
        <p:sp>
          <p:nvSpPr>
            <p:cNvPr id="41" name="Rectangle: Rounded Corners 40">
              <a:extLst>
                <a:ext uri="{FF2B5EF4-FFF2-40B4-BE49-F238E27FC236}">
                  <a16:creationId xmlns:a16="http://schemas.microsoft.com/office/drawing/2014/main" id="{86D22691-4AF8-DF7B-71EB-5C3019E42846}"/>
                </a:ext>
              </a:extLst>
            </p:cNvPr>
            <p:cNvSpPr/>
            <p:nvPr/>
          </p:nvSpPr>
          <p:spPr>
            <a:xfrm>
              <a:off x="1412417" y="3899202"/>
              <a:ext cx="4191429"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D05F188-C6AC-2DDF-DD35-70C601CAA8FF}"/>
                </a:ext>
              </a:extLst>
            </p:cNvPr>
            <p:cNvSpPr/>
            <p:nvPr/>
          </p:nvSpPr>
          <p:spPr>
            <a:xfrm>
              <a:off x="1224592" y="3901142"/>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CB782E49-026E-96C4-36C8-5352B1429DAA}"/>
                </a:ext>
              </a:extLst>
            </p:cNvPr>
            <p:cNvSpPr/>
            <p:nvPr/>
          </p:nvSpPr>
          <p:spPr>
            <a:xfrm>
              <a:off x="1345308" y="4019939"/>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F5CBE82E-A398-A1D6-6D81-1D5D9D1B45E0}"/>
              </a:ext>
            </a:extLst>
          </p:cNvPr>
          <p:cNvGrpSpPr/>
          <p:nvPr/>
        </p:nvGrpSpPr>
        <p:grpSpPr>
          <a:xfrm>
            <a:off x="1224592" y="4360527"/>
            <a:ext cx="3859137" cy="388224"/>
            <a:chOff x="1224592" y="4360527"/>
            <a:chExt cx="3859137" cy="388224"/>
          </a:xfrm>
        </p:grpSpPr>
        <p:sp>
          <p:nvSpPr>
            <p:cNvPr id="45" name="Rectangle: Rounded Corners 44">
              <a:extLst>
                <a:ext uri="{FF2B5EF4-FFF2-40B4-BE49-F238E27FC236}">
                  <a16:creationId xmlns:a16="http://schemas.microsoft.com/office/drawing/2014/main" id="{47A9FAE1-B7D7-A6A2-E2CD-0DE981952A67}"/>
                </a:ext>
              </a:extLst>
            </p:cNvPr>
            <p:cNvSpPr/>
            <p:nvPr/>
          </p:nvSpPr>
          <p:spPr>
            <a:xfrm>
              <a:off x="1412418" y="4364843"/>
              <a:ext cx="3671311" cy="383908"/>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7054DB36-05C4-4758-53FA-641B23C529AD}"/>
                </a:ext>
              </a:extLst>
            </p:cNvPr>
            <p:cNvSpPr/>
            <p:nvPr/>
          </p:nvSpPr>
          <p:spPr>
            <a:xfrm>
              <a:off x="1224592" y="4360527"/>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77C9EDB2-0D13-1203-B8BF-060F308DC312}"/>
                </a:ext>
              </a:extLst>
            </p:cNvPr>
            <p:cNvSpPr/>
            <p:nvPr/>
          </p:nvSpPr>
          <p:spPr>
            <a:xfrm>
              <a:off x="1345308" y="4479324"/>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12B0A580-813A-AE92-B1DA-049BAF764DBB}"/>
              </a:ext>
            </a:extLst>
          </p:cNvPr>
          <p:cNvGrpSpPr/>
          <p:nvPr/>
        </p:nvGrpSpPr>
        <p:grpSpPr>
          <a:xfrm>
            <a:off x="692174" y="4983738"/>
            <a:ext cx="7759651" cy="1033124"/>
            <a:chOff x="692174" y="4983738"/>
            <a:chExt cx="7759651" cy="1033124"/>
          </a:xfrm>
        </p:grpSpPr>
        <p:sp>
          <p:nvSpPr>
            <p:cNvPr id="49" name="Rectangle: Rounded Corners 48">
              <a:extLst>
                <a:ext uri="{FF2B5EF4-FFF2-40B4-BE49-F238E27FC236}">
                  <a16:creationId xmlns:a16="http://schemas.microsoft.com/office/drawing/2014/main" id="{110EC4C2-032B-EBA9-6A13-361D3FEFDA71}"/>
                </a:ext>
              </a:extLst>
            </p:cNvPr>
            <p:cNvSpPr/>
            <p:nvPr/>
          </p:nvSpPr>
          <p:spPr>
            <a:xfrm>
              <a:off x="880000" y="4983738"/>
              <a:ext cx="7571825" cy="1033124"/>
            </a:xfrm>
            <a:prstGeom prst="roundRect">
              <a:avLst>
                <a:gd name="adj" fmla="val 12419"/>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51" name="Oval 50">
              <a:extLst>
                <a:ext uri="{FF2B5EF4-FFF2-40B4-BE49-F238E27FC236}">
                  <a16:creationId xmlns:a16="http://schemas.microsoft.com/office/drawing/2014/main" id="{CC8628D4-9EA0-6097-EC2C-F6F964ECA8F2}"/>
                </a:ext>
              </a:extLst>
            </p:cNvPr>
            <p:cNvSpPr/>
            <p:nvPr/>
          </p:nvSpPr>
          <p:spPr>
            <a:xfrm>
              <a:off x="692174" y="5302380"/>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52" name="Oval 51">
              <a:extLst>
                <a:ext uri="{FF2B5EF4-FFF2-40B4-BE49-F238E27FC236}">
                  <a16:creationId xmlns:a16="http://schemas.microsoft.com/office/drawing/2014/main" id="{EEE6E7C0-4876-FCED-8714-C437AA7433E0}"/>
                </a:ext>
              </a:extLst>
            </p:cNvPr>
            <p:cNvSpPr/>
            <p:nvPr/>
          </p:nvSpPr>
          <p:spPr>
            <a:xfrm>
              <a:off x="812890" y="5421177"/>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
        <p:nvSpPr>
          <p:cNvPr id="2" name="Rectangle: Rounded Corners 1">
            <a:extLst>
              <a:ext uri="{FF2B5EF4-FFF2-40B4-BE49-F238E27FC236}">
                <a16:creationId xmlns:a16="http://schemas.microsoft.com/office/drawing/2014/main" id="{05013377-BC1E-E691-A0E1-599234B74EFD}"/>
              </a:ext>
            </a:extLst>
          </p:cNvPr>
          <p:cNvSpPr/>
          <p:nvPr/>
        </p:nvSpPr>
        <p:spPr>
          <a:xfrm>
            <a:off x="2835479" y="1224793"/>
            <a:ext cx="3473042" cy="66443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a:extLst>
              <a:ext uri="{FF2B5EF4-FFF2-40B4-BE49-F238E27FC236}">
                <a16:creationId xmlns:a16="http://schemas.microsoft.com/office/drawing/2014/main" id="{0070ABDC-6603-C8B7-F6CB-032FE34A7F03}"/>
              </a:ext>
            </a:extLst>
          </p:cNvPr>
          <p:cNvSpPr/>
          <p:nvPr/>
        </p:nvSpPr>
        <p:spPr>
          <a:xfrm>
            <a:off x="2835479" y="1489187"/>
            <a:ext cx="3473042" cy="276999"/>
          </a:xfrm>
          <a:prstGeom prst="rect">
            <a:avLst/>
          </a:prstGeom>
        </p:spPr>
        <p:txBody>
          <a:bodyPr wrap="square" lIns="0" tIns="0" rIns="0" bIns="0">
            <a:spAutoFit/>
          </a:bodyPr>
          <a:lstStyle/>
          <a:p>
            <a:pPr algn="ctr"/>
            <a:r>
              <a:rPr lang="en-GB" b="1" dirty="0">
                <a:solidFill>
                  <a:schemeClr val="bg1"/>
                </a:solidFill>
              </a:rPr>
              <a:t>Who are your trusted adults?</a:t>
            </a:r>
          </a:p>
        </p:txBody>
      </p:sp>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1" name="Title"/>
          <p:cNvSpPr>
            <a:spLocks noGrp="1"/>
          </p:cNvSpPr>
          <p:nvPr>
            <p:ph type="title"/>
          </p:nvPr>
        </p:nvSpPr>
        <p:spPr>
          <a:xfrm>
            <a:off x="1416599" y="671018"/>
            <a:ext cx="6301274" cy="664432"/>
          </a:xfrm>
        </p:spPr>
        <p:txBody>
          <a:bodyPr/>
          <a:lstStyle/>
          <a:p>
            <a:r>
              <a:rPr lang="en-US" sz="3200" dirty="0">
                <a:solidFill>
                  <a:srgbClr val="0070C0"/>
                </a:solidFill>
              </a:rPr>
              <a:t>Who Can You Trust?</a:t>
            </a:r>
            <a:endParaRPr lang="en-GB" sz="3200" dirty="0">
              <a:solidFill>
                <a:srgbClr val="0070C0"/>
              </a:solidFill>
            </a:endParaRPr>
          </a:p>
        </p:txBody>
      </p:sp>
      <p:pic>
        <p:nvPicPr>
          <p:cNvPr id="6" name="Twinkl Swatches">
            <a:extLst>
              <a:ext uri="{FF2B5EF4-FFF2-40B4-BE49-F238E27FC236}">
                <a16:creationId xmlns:a16="http://schemas.microsoft.com/office/drawing/2014/main" id="{37917C94-2964-4FCC-B127-12D89E9E4B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04" t="-2794" r="-14111" b="-3307"/>
          <a:stretch/>
        </p:blipFill>
        <p:spPr>
          <a:xfrm>
            <a:off x="-943677" y="765175"/>
            <a:ext cx="841708" cy="3088566"/>
          </a:xfrm>
          <a:prstGeom prst="rect">
            <a:avLst/>
          </a:prstGeom>
          <a:solidFill>
            <a:schemeClr val="bg1"/>
          </a:solidFill>
          <a:ln>
            <a:solidFill>
              <a:schemeClr val="tx1"/>
            </a:solidFill>
          </a:ln>
        </p:spPr>
      </p:pic>
      <p:sp>
        <p:nvSpPr>
          <p:cNvPr id="37" name="Blank Space" hidden="1">
            <a:extLst>
              <a:ext uri="{FF2B5EF4-FFF2-40B4-BE49-F238E27FC236}">
                <a16:creationId xmlns:a16="http://schemas.microsoft.com/office/drawing/2014/main" id="{5627ECB6-EAAA-891F-8E3B-F22D8AD9EDDF}"/>
              </a:ext>
            </a:extLst>
          </p:cNvPr>
          <p:cNvSpPr/>
          <p:nvPr/>
        </p:nvSpPr>
        <p:spPr>
          <a:xfrm>
            <a:off x="538385" y="490538"/>
            <a:ext cx="8033047" cy="580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a:extLst>
              <a:ext uri="{FF2B5EF4-FFF2-40B4-BE49-F238E27FC236}">
                <a16:creationId xmlns:a16="http://schemas.microsoft.com/office/drawing/2014/main" id="{E7343452-8ECA-307F-7EA5-CD05C47711A0}"/>
              </a:ext>
            </a:extLst>
          </p:cNvPr>
          <p:cNvSpPr/>
          <p:nvPr/>
        </p:nvSpPr>
        <p:spPr>
          <a:xfrm>
            <a:off x="1224592" y="2177704"/>
            <a:ext cx="2666728" cy="276999"/>
          </a:xfrm>
          <a:prstGeom prst="rect">
            <a:avLst/>
          </a:prstGeom>
        </p:spPr>
        <p:txBody>
          <a:bodyPr wrap="square" lIns="0" tIns="0" rIns="0" bIns="0">
            <a:spAutoFit/>
          </a:bodyPr>
          <a:lstStyle/>
          <a:p>
            <a:r>
              <a:rPr lang="en-GB" dirty="0">
                <a:solidFill>
                  <a:schemeClr val="bg1"/>
                </a:solidFill>
              </a:rPr>
              <a:t>A trusted adult could be:</a:t>
            </a:r>
          </a:p>
        </p:txBody>
      </p:sp>
      <p:sp>
        <p:nvSpPr>
          <p:cNvPr id="29" name="Text">
            <a:extLst>
              <a:ext uri="{FF2B5EF4-FFF2-40B4-BE49-F238E27FC236}">
                <a16:creationId xmlns:a16="http://schemas.microsoft.com/office/drawing/2014/main" id="{32BB53E5-2489-E45C-5EF3-4342EEBF1E7C}"/>
              </a:ext>
            </a:extLst>
          </p:cNvPr>
          <p:cNvSpPr/>
          <p:nvPr/>
        </p:nvSpPr>
        <p:spPr>
          <a:xfrm>
            <a:off x="1757009" y="2607378"/>
            <a:ext cx="2286485" cy="276999"/>
          </a:xfrm>
          <a:prstGeom prst="rect">
            <a:avLst/>
          </a:prstGeom>
        </p:spPr>
        <p:txBody>
          <a:bodyPr wrap="square" lIns="0" tIns="0" rIns="0" bIns="0">
            <a:spAutoFit/>
          </a:bodyPr>
          <a:lstStyle/>
          <a:p>
            <a:r>
              <a:rPr lang="en-GB" dirty="0"/>
              <a:t>a parent or carer;</a:t>
            </a:r>
          </a:p>
        </p:txBody>
      </p:sp>
      <p:sp>
        <p:nvSpPr>
          <p:cNvPr id="33" name="Text">
            <a:extLst>
              <a:ext uri="{FF2B5EF4-FFF2-40B4-BE49-F238E27FC236}">
                <a16:creationId xmlns:a16="http://schemas.microsoft.com/office/drawing/2014/main" id="{A3F1ADA7-419C-CC5A-E47D-241BE3CE4689}"/>
              </a:ext>
            </a:extLst>
          </p:cNvPr>
          <p:cNvSpPr/>
          <p:nvPr/>
        </p:nvSpPr>
        <p:spPr>
          <a:xfrm>
            <a:off x="1757009" y="3048437"/>
            <a:ext cx="4954184" cy="276999"/>
          </a:xfrm>
          <a:prstGeom prst="rect">
            <a:avLst/>
          </a:prstGeom>
        </p:spPr>
        <p:txBody>
          <a:bodyPr wrap="square" lIns="0" tIns="0" rIns="0" bIns="0">
            <a:spAutoFit/>
          </a:bodyPr>
          <a:lstStyle/>
          <a:p>
            <a:r>
              <a:rPr lang="en-GB" dirty="0"/>
              <a:t>another family member, such as a grandparent;</a:t>
            </a:r>
          </a:p>
        </p:txBody>
      </p:sp>
      <p:sp>
        <p:nvSpPr>
          <p:cNvPr id="38" name="Text">
            <a:extLst>
              <a:ext uri="{FF2B5EF4-FFF2-40B4-BE49-F238E27FC236}">
                <a16:creationId xmlns:a16="http://schemas.microsoft.com/office/drawing/2014/main" id="{685B226A-6AEA-84FA-32C8-CE62CBB85519}"/>
              </a:ext>
            </a:extLst>
          </p:cNvPr>
          <p:cNvSpPr/>
          <p:nvPr/>
        </p:nvSpPr>
        <p:spPr>
          <a:xfrm>
            <a:off x="1757010" y="3497688"/>
            <a:ext cx="2739490" cy="276999"/>
          </a:xfrm>
          <a:prstGeom prst="rect">
            <a:avLst/>
          </a:prstGeom>
        </p:spPr>
        <p:txBody>
          <a:bodyPr wrap="square" lIns="0" tIns="0" rIns="0" bIns="0">
            <a:spAutoFit/>
          </a:bodyPr>
          <a:lstStyle/>
          <a:p>
            <a:r>
              <a:rPr lang="en-GB" dirty="0"/>
              <a:t>a friend’s parent or carer;</a:t>
            </a:r>
          </a:p>
        </p:txBody>
      </p:sp>
      <p:sp>
        <p:nvSpPr>
          <p:cNvPr id="42" name="Text">
            <a:extLst>
              <a:ext uri="{FF2B5EF4-FFF2-40B4-BE49-F238E27FC236}">
                <a16:creationId xmlns:a16="http://schemas.microsoft.com/office/drawing/2014/main" id="{53028838-6CB4-8F4D-24D4-755D9C278FED}"/>
              </a:ext>
            </a:extLst>
          </p:cNvPr>
          <p:cNvSpPr/>
          <p:nvPr/>
        </p:nvSpPr>
        <p:spPr>
          <a:xfrm>
            <a:off x="1757008" y="3958912"/>
            <a:ext cx="3846838" cy="276999"/>
          </a:xfrm>
          <a:prstGeom prst="rect">
            <a:avLst/>
          </a:prstGeom>
        </p:spPr>
        <p:txBody>
          <a:bodyPr wrap="square" lIns="0" tIns="0" rIns="0" bIns="0">
            <a:spAutoFit/>
          </a:bodyPr>
          <a:lstStyle/>
          <a:p>
            <a:r>
              <a:rPr lang="en-GB" dirty="0"/>
              <a:t>a teacher or another adult in school;</a:t>
            </a:r>
          </a:p>
        </p:txBody>
      </p:sp>
      <p:sp>
        <p:nvSpPr>
          <p:cNvPr id="46" name="Text">
            <a:extLst>
              <a:ext uri="{FF2B5EF4-FFF2-40B4-BE49-F238E27FC236}">
                <a16:creationId xmlns:a16="http://schemas.microsoft.com/office/drawing/2014/main" id="{EF718C3F-234A-5F77-32B5-4AFF718009B6}"/>
              </a:ext>
            </a:extLst>
          </p:cNvPr>
          <p:cNvSpPr/>
          <p:nvPr/>
        </p:nvSpPr>
        <p:spPr>
          <a:xfrm>
            <a:off x="1757009" y="4418297"/>
            <a:ext cx="3326720" cy="276999"/>
          </a:xfrm>
          <a:prstGeom prst="rect">
            <a:avLst/>
          </a:prstGeom>
        </p:spPr>
        <p:txBody>
          <a:bodyPr wrap="square" lIns="0" tIns="0" rIns="0" bIns="0">
            <a:spAutoFit/>
          </a:bodyPr>
          <a:lstStyle/>
          <a:p>
            <a:r>
              <a:rPr lang="en-GB" dirty="0"/>
              <a:t>a doctor, nurse or police officer.</a:t>
            </a:r>
          </a:p>
        </p:txBody>
      </p:sp>
      <p:sp>
        <p:nvSpPr>
          <p:cNvPr id="50" name="Text">
            <a:extLst>
              <a:ext uri="{FF2B5EF4-FFF2-40B4-BE49-F238E27FC236}">
                <a16:creationId xmlns:a16="http://schemas.microsoft.com/office/drawing/2014/main" id="{9F9B2361-BACA-9227-C478-A4C7EDE47556}"/>
              </a:ext>
            </a:extLst>
          </p:cNvPr>
          <p:cNvSpPr/>
          <p:nvPr/>
        </p:nvSpPr>
        <p:spPr>
          <a:xfrm>
            <a:off x="1224592" y="5092734"/>
            <a:ext cx="7039408" cy="830997"/>
          </a:xfrm>
          <a:prstGeom prst="rect">
            <a:avLst/>
          </a:prstGeom>
        </p:spPr>
        <p:txBody>
          <a:bodyPr wrap="square" lIns="0" tIns="0" rIns="0" bIns="0">
            <a:spAutoFit/>
          </a:bodyPr>
          <a:lstStyle/>
          <a:p>
            <a:r>
              <a:rPr lang="en-GB" dirty="0">
                <a:solidFill>
                  <a:schemeClr val="bg1"/>
                </a:solidFill>
              </a:rPr>
              <a:t>A trusted adult is someone who should help you to feel safe. It is also helpful to think of a few trusted adults in your life in case the first person you talk to is not able to help you.</a:t>
            </a:r>
          </a:p>
        </p:txBody>
      </p:sp>
    </p:spTree>
    <p:extLst>
      <p:ext uri="{BB962C8B-B14F-4D97-AF65-F5344CB8AC3E}">
        <p14:creationId xmlns:p14="http://schemas.microsoft.com/office/powerpoint/2010/main" val="1500009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left)">
                                      <p:cBhvr>
                                        <p:cTn id="16" dur="500"/>
                                        <p:tgtEl>
                                          <p:spTgt spid="55"/>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left)">
                                      <p:cBhvr>
                                        <p:cTn id="25" dur="500"/>
                                        <p:tgtEl>
                                          <p:spTgt spid="56"/>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right)">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right)">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right)">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left)">
                                      <p:cBhvr>
                                        <p:cTn id="52" dur="500"/>
                                        <p:tgtEl>
                                          <p:spTgt spid="59"/>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right)">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left)">
                                      <p:cBhvr>
                                        <p:cTn id="61" dur="500"/>
                                        <p:tgtEl>
                                          <p:spTgt spid="60"/>
                                        </p:tgtEl>
                                      </p:cBhvr>
                                    </p:animEffect>
                                  </p:childTnLst>
                                </p:cTn>
                              </p:par>
                            </p:childTnLst>
                          </p:cTn>
                        </p:par>
                        <p:par>
                          <p:cTn id="62" fill="hold">
                            <p:stCondLst>
                              <p:cond delay="500"/>
                            </p:stCondLst>
                            <p:childTnLst>
                              <p:par>
                                <p:cTn id="63" presetID="22" presetClass="entr" presetSubtype="2"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right)">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left)">
                                      <p:cBhvr>
                                        <p:cTn id="70" dur="500"/>
                                        <p:tgtEl>
                                          <p:spTgt spid="61"/>
                                        </p:tgtEl>
                                      </p:cBhvr>
                                    </p:animEffect>
                                  </p:childTnLst>
                                </p:cTn>
                              </p:par>
                            </p:childTnLst>
                          </p:cTn>
                        </p:par>
                        <p:par>
                          <p:cTn id="71" fill="hold">
                            <p:stCondLst>
                              <p:cond delay="500"/>
                            </p:stCondLst>
                            <p:childTnLst>
                              <p:par>
                                <p:cTn id="72" presetID="22" presetClass="entr" presetSubtype="2"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right)">
                                      <p:cBhvr>
                                        <p:cTn id="74" dur="500"/>
                                        <p:tgtEl>
                                          <p:spTgt spid="50"/>
                                        </p:tgtEl>
                                      </p:cBhvr>
                                    </p:animEffect>
                                  </p:childTnLst>
                                </p:cTn>
                              </p:par>
                            </p:childTnLst>
                          </p:cTn>
                        </p:par>
                        <p:par>
                          <p:cTn id="75" fill="hold">
                            <p:stCondLst>
                              <p:cond delay="1000"/>
                            </p:stCondLst>
                            <p:childTnLst>
                              <p:par>
                                <p:cTn id="76" presetID="42" presetClass="entr" presetSubtype="0" fill="hold"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anim calcmode="lin" valueType="num">
                                      <p:cBhvr>
                                        <p:cTn id="79" dur="500" fill="hold"/>
                                        <p:tgtEl>
                                          <p:spTgt spid="54"/>
                                        </p:tgtEl>
                                        <p:attrNameLst>
                                          <p:attrName>ppt_x</p:attrName>
                                        </p:attrNameLst>
                                      </p:cBhvr>
                                      <p:tavLst>
                                        <p:tav tm="0">
                                          <p:val>
                                            <p:strVal val="#ppt_x"/>
                                          </p:val>
                                        </p:tav>
                                        <p:tav tm="100000">
                                          <p:val>
                                            <p:strVal val="#ppt_x"/>
                                          </p:val>
                                        </p:tav>
                                      </p:tavLst>
                                    </p:anim>
                                    <p:anim calcmode="lin" valueType="num">
                                      <p:cBhvr>
                                        <p:cTn id="80" dur="5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8" grpId="0"/>
      <p:bldP spid="29" grpId="0"/>
      <p:bldP spid="33" grpId="0"/>
      <p:bldP spid="38" grpId="0"/>
      <p:bldP spid="42" grpId="0"/>
      <p:bldP spid="46"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8286458-6C46-B020-DDC3-FB7EA246CD38}"/>
              </a:ext>
            </a:extLst>
          </p:cNvPr>
          <p:cNvGrpSpPr/>
          <p:nvPr/>
        </p:nvGrpSpPr>
        <p:grpSpPr>
          <a:xfrm>
            <a:off x="692174" y="1495038"/>
            <a:ext cx="7226069" cy="1290107"/>
            <a:chOff x="692174" y="1495038"/>
            <a:chExt cx="7226069" cy="1290107"/>
          </a:xfrm>
        </p:grpSpPr>
        <p:sp>
          <p:nvSpPr>
            <p:cNvPr id="49" name="Rectangle: Rounded Corners 48">
              <a:extLst>
                <a:ext uri="{FF2B5EF4-FFF2-40B4-BE49-F238E27FC236}">
                  <a16:creationId xmlns:a16="http://schemas.microsoft.com/office/drawing/2014/main" id="{110EC4C2-032B-EBA9-6A13-361D3FEFDA71}"/>
                </a:ext>
              </a:extLst>
            </p:cNvPr>
            <p:cNvSpPr/>
            <p:nvPr/>
          </p:nvSpPr>
          <p:spPr>
            <a:xfrm>
              <a:off x="880001" y="1495038"/>
              <a:ext cx="7038242" cy="1290107"/>
            </a:xfrm>
            <a:prstGeom prst="roundRect">
              <a:avLst>
                <a:gd name="adj" fmla="val 12419"/>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51" name="Oval 50">
              <a:extLst>
                <a:ext uri="{FF2B5EF4-FFF2-40B4-BE49-F238E27FC236}">
                  <a16:creationId xmlns:a16="http://schemas.microsoft.com/office/drawing/2014/main" id="{CC8628D4-9EA0-6097-EC2C-F6F964ECA8F2}"/>
                </a:ext>
              </a:extLst>
            </p:cNvPr>
            <p:cNvSpPr/>
            <p:nvPr/>
          </p:nvSpPr>
          <p:spPr>
            <a:xfrm>
              <a:off x="692174" y="1947905"/>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52" name="Oval 51">
              <a:extLst>
                <a:ext uri="{FF2B5EF4-FFF2-40B4-BE49-F238E27FC236}">
                  <a16:creationId xmlns:a16="http://schemas.microsoft.com/office/drawing/2014/main" id="{EEE6E7C0-4876-FCED-8714-C437AA7433E0}"/>
                </a:ext>
              </a:extLst>
            </p:cNvPr>
            <p:cNvSpPr/>
            <p:nvPr/>
          </p:nvSpPr>
          <p:spPr>
            <a:xfrm>
              <a:off x="812890" y="2066702"/>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16" name="Group 15">
            <a:extLst>
              <a:ext uri="{FF2B5EF4-FFF2-40B4-BE49-F238E27FC236}">
                <a16:creationId xmlns:a16="http://schemas.microsoft.com/office/drawing/2014/main" id="{5455A046-A8FE-096F-1CBF-93A9124EA5FA}"/>
              </a:ext>
            </a:extLst>
          </p:cNvPr>
          <p:cNvGrpSpPr/>
          <p:nvPr/>
        </p:nvGrpSpPr>
        <p:grpSpPr>
          <a:xfrm>
            <a:off x="692174" y="3559235"/>
            <a:ext cx="7226069" cy="1018642"/>
            <a:chOff x="692174" y="3559235"/>
            <a:chExt cx="7226069" cy="1018642"/>
          </a:xfrm>
        </p:grpSpPr>
        <p:sp>
          <p:nvSpPr>
            <p:cNvPr id="5" name="Rectangle: Rounded Corners 4">
              <a:extLst>
                <a:ext uri="{FF2B5EF4-FFF2-40B4-BE49-F238E27FC236}">
                  <a16:creationId xmlns:a16="http://schemas.microsoft.com/office/drawing/2014/main" id="{059AC570-DAD6-4F09-45CE-8F754EFA1ADD}"/>
                </a:ext>
              </a:extLst>
            </p:cNvPr>
            <p:cNvSpPr/>
            <p:nvPr/>
          </p:nvSpPr>
          <p:spPr>
            <a:xfrm>
              <a:off x="880001" y="3559235"/>
              <a:ext cx="7038242" cy="1018642"/>
            </a:xfrm>
            <a:prstGeom prst="roundRect">
              <a:avLst>
                <a:gd name="adj" fmla="val 12419"/>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 name="Oval 9">
              <a:extLst>
                <a:ext uri="{FF2B5EF4-FFF2-40B4-BE49-F238E27FC236}">
                  <a16:creationId xmlns:a16="http://schemas.microsoft.com/office/drawing/2014/main" id="{FEB393DE-AEEC-DE9D-60EC-FC21F0442A0C}"/>
                </a:ext>
              </a:extLst>
            </p:cNvPr>
            <p:cNvSpPr/>
            <p:nvPr/>
          </p:nvSpPr>
          <p:spPr>
            <a:xfrm>
              <a:off x="692174" y="3876369"/>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 name="Oval 10">
              <a:extLst>
                <a:ext uri="{FF2B5EF4-FFF2-40B4-BE49-F238E27FC236}">
                  <a16:creationId xmlns:a16="http://schemas.microsoft.com/office/drawing/2014/main" id="{6905DF05-B50F-F612-EB46-493D928CCF4E}"/>
                </a:ext>
              </a:extLst>
            </p:cNvPr>
            <p:cNvSpPr/>
            <p:nvPr/>
          </p:nvSpPr>
          <p:spPr>
            <a:xfrm>
              <a:off x="812890" y="3995166"/>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1" name="Title"/>
          <p:cNvSpPr>
            <a:spLocks noGrp="1"/>
          </p:cNvSpPr>
          <p:nvPr>
            <p:ph type="title"/>
          </p:nvPr>
        </p:nvSpPr>
        <p:spPr>
          <a:xfrm>
            <a:off x="1416599" y="671018"/>
            <a:ext cx="6301274" cy="664432"/>
          </a:xfrm>
        </p:spPr>
        <p:txBody>
          <a:bodyPr/>
          <a:lstStyle/>
          <a:p>
            <a:r>
              <a:rPr lang="en-US" sz="3200" dirty="0">
                <a:solidFill>
                  <a:srgbClr val="0070C0"/>
                </a:solidFill>
              </a:rPr>
              <a:t>Help and Support</a:t>
            </a:r>
            <a:endParaRPr lang="en-GB" sz="3200" dirty="0">
              <a:solidFill>
                <a:srgbClr val="0070C0"/>
              </a:solidFill>
            </a:endParaRPr>
          </a:p>
        </p:txBody>
      </p:sp>
      <p:pic>
        <p:nvPicPr>
          <p:cNvPr id="6" name="Twinkl Swatches">
            <a:extLst>
              <a:ext uri="{FF2B5EF4-FFF2-40B4-BE49-F238E27FC236}">
                <a16:creationId xmlns:a16="http://schemas.microsoft.com/office/drawing/2014/main" id="{37917C94-2964-4FCC-B127-12D89E9E4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04" t="-2794" r="-14111" b="-3307"/>
          <a:stretch/>
        </p:blipFill>
        <p:spPr>
          <a:xfrm>
            <a:off x="-943677" y="765175"/>
            <a:ext cx="841708" cy="3088566"/>
          </a:xfrm>
          <a:prstGeom prst="rect">
            <a:avLst/>
          </a:prstGeom>
          <a:solidFill>
            <a:schemeClr val="bg1"/>
          </a:solidFill>
          <a:ln>
            <a:solidFill>
              <a:schemeClr val="tx1"/>
            </a:solidFill>
          </a:ln>
        </p:spPr>
      </p:pic>
      <p:sp>
        <p:nvSpPr>
          <p:cNvPr id="50" name="Text">
            <a:extLst>
              <a:ext uri="{FF2B5EF4-FFF2-40B4-BE49-F238E27FC236}">
                <a16:creationId xmlns:a16="http://schemas.microsoft.com/office/drawing/2014/main" id="{9F9B2361-BACA-9227-C478-A4C7EDE47556}"/>
              </a:ext>
            </a:extLst>
          </p:cNvPr>
          <p:cNvSpPr/>
          <p:nvPr/>
        </p:nvSpPr>
        <p:spPr>
          <a:xfrm>
            <a:off x="1224592" y="1587257"/>
            <a:ext cx="6593947" cy="1107996"/>
          </a:xfrm>
          <a:prstGeom prst="rect">
            <a:avLst/>
          </a:prstGeom>
        </p:spPr>
        <p:txBody>
          <a:bodyPr wrap="square" lIns="0" tIns="0" rIns="0" bIns="0">
            <a:spAutoFit/>
          </a:bodyPr>
          <a:lstStyle/>
          <a:p>
            <a:r>
              <a:rPr lang="en-GB" dirty="0">
                <a:solidFill>
                  <a:schemeClr val="bg1"/>
                </a:solidFill>
              </a:rPr>
              <a:t>Sometimes, young people might feel that they have no one to talk to. Maybe they are worried or frightened to speak to someone they know. Perhaps they are embarrassed or think that they will not be believed.</a:t>
            </a:r>
          </a:p>
        </p:txBody>
      </p:sp>
      <p:grpSp>
        <p:nvGrpSpPr>
          <p:cNvPr id="17" name="Group 16">
            <a:extLst>
              <a:ext uri="{FF2B5EF4-FFF2-40B4-BE49-F238E27FC236}">
                <a16:creationId xmlns:a16="http://schemas.microsoft.com/office/drawing/2014/main" id="{0850F64A-9F3C-D6FD-B3E2-6875DC8DAAEE}"/>
              </a:ext>
            </a:extLst>
          </p:cNvPr>
          <p:cNvGrpSpPr/>
          <p:nvPr/>
        </p:nvGrpSpPr>
        <p:grpSpPr>
          <a:xfrm>
            <a:off x="1225757" y="2894100"/>
            <a:ext cx="6692486" cy="534900"/>
            <a:chOff x="1225757" y="2894100"/>
            <a:chExt cx="6692486" cy="534900"/>
          </a:xfrm>
        </p:grpSpPr>
        <p:sp>
          <p:nvSpPr>
            <p:cNvPr id="3" name="Rectangle: Rounded Corners 2">
              <a:extLst>
                <a:ext uri="{FF2B5EF4-FFF2-40B4-BE49-F238E27FC236}">
                  <a16:creationId xmlns:a16="http://schemas.microsoft.com/office/drawing/2014/main" id="{8346827C-BE6E-C021-5C29-93931A621DA4}"/>
                </a:ext>
              </a:extLst>
            </p:cNvPr>
            <p:cNvSpPr/>
            <p:nvPr/>
          </p:nvSpPr>
          <p:spPr>
            <a:xfrm>
              <a:off x="1225757" y="2894100"/>
              <a:ext cx="6692486" cy="5349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4" name="Text">
              <a:extLst>
                <a:ext uri="{FF2B5EF4-FFF2-40B4-BE49-F238E27FC236}">
                  <a16:creationId xmlns:a16="http://schemas.microsoft.com/office/drawing/2014/main" id="{763E33B4-820D-14A2-64FA-AEAE50E45924}"/>
                </a:ext>
              </a:extLst>
            </p:cNvPr>
            <p:cNvSpPr/>
            <p:nvPr/>
          </p:nvSpPr>
          <p:spPr>
            <a:xfrm>
              <a:off x="1659880" y="3024335"/>
              <a:ext cx="5814712" cy="276999"/>
            </a:xfrm>
            <a:prstGeom prst="rect">
              <a:avLst/>
            </a:prstGeom>
          </p:spPr>
          <p:txBody>
            <a:bodyPr wrap="square" lIns="0" tIns="0" rIns="0" bIns="0">
              <a:spAutoFit/>
            </a:bodyPr>
            <a:lstStyle/>
            <a:p>
              <a:pPr algn="ctr"/>
              <a:r>
                <a:rPr lang="en-GB" b="1" dirty="0"/>
                <a:t>This is why </a:t>
              </a:r>
              <a:r>
                <a:rPr lang="en-GB" b="1" u="sng" dirty="0"/>
                <a:t>Childline</a:t>
              </a:r>
              <a:r>
                <a:rPr lang="en-GB" b="1" dirty="0"/>
                <a:t> exists.</a:t>
              </a:r>
            </a:p>
          </p:txBody>
        </p:sp>
      </p:grpSp>
      <p:sp>
        <p:nvSpPr>
          <p:cNvPr id="7" name="Text">
            <a:extLst>
              <a:ext uri="{FF2B5EF4-FFF2-40B4-BE49-F238E27FC236}">
                <a16:creationId xmlns:a16="http://schemas.microsoft.com/office/drawing/2014/main" id="{C4BB6EA2-0546-B939-E7ED-A6D829BBABA6}"/>
              </a:ext>
            </a:extLst>
          </p:cNvPr>
          <p:cNvSpPr/>
          <p:nvPr/>
        </p:nvSpPr>
        <p:spPr>
          <a:xfrm>
            <a:off x="1224592" y="3651858"/>
            <a:ext cx="6593947" cy="830997"/>
          </a:xfrm>
          <a:prstGeom prst="rect">
            <a:avLst/>
          </a:prstGeom>
        </p:spPr>
        <p:txBody>
          <a:bodyPr wrap="square" lIns="0" tIns="0" rIns="0" bIns="0">
            <a:spAutoFit/>
          </a:bodyPr>
          <a:lstStyle/>
          <a:p>
            <a:r>
              <a:rPr lang="en-GB" b="1" dirty="0">
                <a:solidFill>
                  <a:schemeClr val="bg1"/>
                </a:solidFill>
              </a:rPr>
              <a:t>Childline</a:t>
            </a:r>
            <a:r>
              <a:rPr lang="en-GB" dirty="0">
                <a:solidFill>
                  <a:schemeClr val="bg1"/>
                </a:solidFill>
              </a:rPr>
              <a:t> is a charity that provides help for children. Children can speak to a grown-up who will listen to their worry, concern or problem and give them advice about what they can do.</a:t>
            </a:r>
            <a:endParaRPr lang="en-GB" b="1" dirty="0">
              <a:solidFill>
                <a:schemeClr val="bg1"/>
              </a:solidFill>
            </a:endParaRPr>
          </a:p>
        </p:txBody>
      </p:sp>
      <p:grpSp>
        <p:nvGrpSpPr>
          <p:cNvPr id="19" name="Group 18">
            <a:extLst>
              <a:ext uri="{FF2B5EF4-FFF2-40B4-BE49-F238E27FC236}">
                <a16:creationId xmlns:a16="http://schemas.microsoft.com/office/drawing/2014/main" id="{8C81C5E9-8805-7752-C36A-E3CB1E5C3D62}"/>
              </a:ext>
            </a:extLst>
          </p:cNvPr>
          <p:cNvGrpSpPr/>
          <p:nvPr/>
        </p:nvGrpSpPr>
        <p:grpSpPr>
          <a:xfrm>
            <a:off x="444617" y="4823670"/>
            <a:ext cx="8246378" cy="1078584"/>
            <a:chOff x="444617" y="4823670"/>
            <a:chExt cx="8246378" cy="1078584"/>
          </a:xfrm>
        </p:grpSpPr>
        <p:sp>
          <p:nvSpPr>
            <p:cNvPr id="14" name="Rectangle 13">
              <a:extLst>
                <a:ext uri="{FF2B5EF4-FFF2-40B4-BE49-F238E27FC236}">
                  <a16:creationId xmlns:a16="http://schemas.microsoft.com/office/drawing/2014/main" id="{E3916126-518B-20FD-D010-637410BE9E16}"/>
                </a:ext>
              </a:extLst>
            </p:cNvPr>
            <p:cNvSpPr/>
            <p:nvPr/>
          </p:nvSpPr>
          <p:spPr>
            <a:xfrm>
              <a:off x="444617" y="5301511"/>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Rectangle: Rounded Corners 11">
              <a:extLst>
                <a:ext uri="{FF2B5EF4-FFF2-40B4-BE49-F238E27FC236}">
                  <a16:creationId xmlns:a16="http://schemas.microsoft.com/office/drawing/2014/main" id="{9258F66A-3D7B-E6E2-4139-DDBABC296639}"/>
                </a:ext>
              </a:extLst>
            </p:cNvPr>
            <p:cNvSpPr/>
            <p:nvPr/>
          </p:nvSpPr>
          <p:spPr>
            <a:xfrm>
              <a:off x="1225757" y="4823670"/>
              <a:ext cx="6692486" cy="107858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
        <p:nvSpPr>
          <p:cNvPr id="13" name="Text">
            <a:extLst>
              <a:ext uri="{FF2B5EF4-FFF2-40B4-BE49-F238E27FC236}">
                <a16:creationId xmlns:a16="http://schemas.microsoft.com/office/drawing/2014/main" id="{D16B2150-0A17-42F6-D994-77C659A48CAD}"/>
              </a:ext>
            </a:extLst>
          </p:cNvPr>
          <p:cNvSpPr/>
          <p:nvPr/>
        </p:nvSpPr>
        <p:spPr>
          <a:xfrm>
            <a:off x="1659880" y="5147518"/>
            <a:ext cx="5814712" cy="430887"/>
          </a:xfrm>
          <a:prstGeom prst="rect">
            <a:avLst/>
          </a:prstGeom>
        </p:spPr>
        <p:txBody>
          <a:bodyPr wrap="square" lIns="0" tIns="0" rIns="0" bIns="0">
            <a:spAutoFit/>
          </a:bodyPr>
          <a:lstStyle/>
          <a:p>
            <a:pPr algn="ctr"/>
            <a:r>
              <a:rPr lang="en-GB" sz="2800" b="1" u="sng" dirty="0"/>
              <a:t>The number to call is 0800 11 11.</a:t>
            </a:r>
          </a:p>
        </p:txBody>
      </p:sp>
    </p:spTree>
    <p:extLst>
      <p:ext uri="{BB962C8B-B14F-4D97-AF65-F5344CB8AC3E}">
        <p14:creationId xmlns:p14="http://schemas.microsoft.com/office/powerpoint/2010/main" val="2953023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right)">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1" name="Title"/>
          <p:cNvSpPr>
            <a:spLocks noGrp="1"/>
          </p:cNvSpPr>
          <p:nvPr>
            <p:ph type="title"/>
          </p:nvPr>
        </p:nvSpPr>
        <p:spPr>
          <a:xfrm>
            <a:off x="1416599" y="671018"/>
            <a:ext cx="6301274" cy="664432"/>
          </a:xfrm>
        </p:spPr>
        <p:txBody>
          <a:bodyPr/>
          <a:lstStyle/>
          <a:p>
            <a:r>
              <a:rPr lang="en-US" sz="3200" dirty="0">
                <a:solidFill>
                  <a:srgbClr val="0070C0"/>
                </a:solidFill>
              </a:rPr>
              <a:t>Speak Out</a:t>
            </a:r>
            <a:endParaRPr lang="en-GB" sz="3200" dirty="0">
              <a:solidFill>
                <a:srgbClr val="0070C0"/>
              </a:solidFill>
            </a:endParaRPr>
          </a:p>
        </p:txBody>
      </p:sp>
      <p:pic>
        <p:nvPicPr>
          <p:cNvPr id="6" name="Twinkl Swatches">
            <a:extLst>
              <a:ext uri="{FF2B5EF4-FFF2-40B4-BE49-F238E27FC236}">
                <a16:creationId xmlns:a16="http://schemas.microsoft.com/office/drawing/2014/main" id="{37917C94-2964-4FCC-B127-12D89E9E4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04" t="-2794" r="-14111" b="-3307"/>
          <a:stretch/>
        </p:blipFill>
        <p:spPr>
          <a:xfrm>
            <a:off x="-943677" y="765175"/>
            <a:ext cx="841708" cy="3088566"/>
          </a:xfrm>
          <a:prstGeom prst="rect">
            <a:avLst/>
          </a:prstGeom>
          <a:solidFill>
            <a:schemeClr val="bg1"/>
          </a:solidFill>
          <a:ln>
            <a:solidFill>
              <a:schemeClr val="tx1"/>
            </a:solidFill>
          </a:ln>
        </p:spPr>
      </p:pic>
      <p:grpSp>
        <p:nvGrpSpPr>
          <p:cNvPr id="9" name="Group 8">
            <a:extLst>
              <a:ext uri="{FF2B5EF4-FFF2-40B4-BE49-F238E27FC236}">
                <a16:creationId xmlns:a16="http://schemas.microsoft.com/office/drawing/2014/main" id="{0FD65687-A215-C4AA-F9DE-01FFE41853F5}"/>
              </a:ext>
            </a:extLst>
          </p:cNvPr>
          <p:cNvGrpSpPr/>
          <p:nvPr/>
        </p:nvGrpSpPr>
        <p:grpSpPr>
          <a:xfrm>
            <a:off x="1225757" y="1579259"/>
            <a:ext cx="6692486" cy="2507058"/>
            <a:chOff x="1225757" y="1579259"/>
            <a:chExt cx="6692486" cy="2507058"/>
          </a:xfrm>
        </p:grpSpPr>
        <p:sp>
          <p:nvSpPr>
            <p:cNvPr id="3" name="Rectangle: Rounded Corners 2">
              <a:extLst>
                <a:ext uri="{FF2B5EF4-FFF2-40B4-BE49-F238E27FC236}">
                  <a16:creationId xmlns:a16="http://schemas.microsoft.com/office/drawing/2014/main" id="{8346827C-BE6E-C021-5C29-93931A621DA4}"/>
                </a:ext>
              </a:extLst>
            </p:cNvPr>
            <p:cNvSpPr/>
            <p:nvPr/>
          </p:nvSpPr>
          <p:spPr>
            <a:xfrm>
              <a:off x="1225757" y="1579259"/>
              <a:ext cx="6692486" cy="2507058"/>
            </a:xfrm>
            <a:prstGeom prst="roundRect">
              <a:avLst>
                <a:gd name="adj" fmla="val 3358"/>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4" name="Text">
              <a:extLst>
                <a:ext uri="{FF2B5EF4-FFF2-40B4-BE49-F238E27FC236}">
                  <a16:creationId xmlns:a16="http://schemas.microsoft.com/office/drawing/2014/main" id="{763E33B4-820D-14A2-64FA-AEAE50E45924}"/>
                </a:ext>
              </a:extLst>
            </p:cNvPr>
            <p:cNvSpPr/>
            <p:nvPr/>
          </p:nvSpPr>
          <p:spPr>
            <a:xfrm>
              <a:off x="1659880" y="1811835"/>
              <a:ext cx="5814712" cy="2041906"/>
            </a:xfrm>
            <a:prstGeom prst="rect">
              <a:avLst/>
            </a:prstGeom>
          </p:spPr>
          <p:txBody>
            <a:bodyPr wrap="square" lIns="0" tIns="0" rIns="0" bIns="0">
              <a:spAutoFit/>
            </a:bodyPr>
            <a:lstStyle/>
            <a:p>
              <a:pPr algn="ctr">
                <a:lnSpc>
                  <a:spcPct val="150000"/>
                </a:lnSpc>
              </a:pPr>
              <a:r>
                <a:rPr lang="en-GB" dirty="0"/>
                <a:t>Any kind of abuse is never the fault of the child.</a:t>
              </a:r>
            </a:p>
            <a:p>
              <a:pPr algn="ctr">
                <a:lnSpc>
                  <a:spcPct val="150000"/>
                </a:lnSpc>
              </a:pPr>
              <a:r>
                <a:rPr lang="en-GB" dirty="0"/>
                <a:t>No child should feel unsafe or frightened.</a:t>
              </a:r>
            </a:p>
            <a:p>
              <a:pPr algn="ctr">
                <a:lnSpc>
                  <a:spcPct val="150000"/>
                </a:lnSpc>
              </a:pPr>
              <a:r>
                <a:rPr lang="en-GB" dirty="0"/>
                <a:t>If you ever do, </a:t>
              </a:r>
              <a:r>
                <a:rPr lang="en-GB" b="1" dirty="0"/>
                <a:t>SPEAK OUT!</a:t>
              </a:r>
            </a:p>
            <a:p>
              <a:pPr algn="ctr">
                <a:lnSpc>
                  <a:spcPct val="150000"/>
                </a:lnSpc>
              </a:pPr>
              <a:r>
                <a:rPr lang="en-GB" dirty="0"/>
                <a:t>Talk to an adult you trust and get the support you need.</a:t>
              </a:r>
            </a:p>
            <a:p>
              <a:pPr algn="ctr">
                <a:lnSpc>
                  <a:spcPct val="150000"/>
                </a:lnSpc>
              </a:pPr>
              <a:r>
                <a:rPr lang="en-GB" dirty="0"/>
                <a:t>You have the right to be happy, healthy and safe.</a:t>
              </a:r>
            </a:p>
          </p:txBody>
        </p:sp>
      </p:grpSp>
      <p:pic>
        <p:nvPicPr>
          <p:cNvPr id="8" name="Picture 7">
            <a:extLst>
              <a:ext uri="{FF2B5EF4-FFF2-40B4-BE49-F238E27FC236}">
                <a16:creationId xmlns:a16="http://schemas.microsoft.com/office/drawing/2014/main" id="{676789B1-C2BF-4023-B90D-07589A894D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2591" y="4206078"/>
            <a:ext cx="3338818" cy="2844820"/>
          </a:xfrm>
          <a:prstGeom prst="rect">
            <a:avLst/>
          </a:prstGeom>
        </p:spPr>
      </p:pic>
    </p:spTree>
    <p:extLst>
      <p:ext uri="{BB962C8B-B14F-4D97-AF65-F5344CB8AC3E}">
        <p14:creationId xmlns:p14="http://schemas.microsoft.com/office/powerpoint/2010/main" val="628603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C16733F4-9E06-1506-986E-B866BED1186A}"/>
              </a:ext>
            </a:extLst>
          </p:cNvPr>
          <p:cNvSpPr/>
          <p:nvPr/>
        </p:nvSpPr>
        <p:spPr>
          <a:xfrm>
            <a:off x="192947" y="6006517"/>
            <a:ext cx="956345" cy="679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440284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4E2285F4-5EA3-803F-06BB-F4C61C1BE97B}"/>
              </a:ext>
            </a:extLst>
          </p:cNvPr>
          <p:cNvSpPr/>
          <p:nvPr/>
        </p:nvSpPr>
        <p:spPr>
          <a:xfrm>
            <a:off x="192947" y="6006517"/>
            <a:ext cx="956345" cy="679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889314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801B26DA-41E2-BF81-9235-6F24EAB129D4}"/>
              </a:ext>
            </a:extLst>
          </p:cNvPr>
          <p:cNvGrpSpPr/>
          <p:nvPr/>
        </p:nvGrpSpPr>
        <p:grpSpPr>
          <a:xfrm>
            <a:off x="600737" y="2948059"/>
            <a:ext cx="7763086" cy="627128"/>
            <a:chOff x="600737" y="2948059"/>
            <a:chExt cx="7763086" cy="627128"/>
          </a:xfrm>
        </p:grpSpPr>
        <p:sp>
          <p:nvSpPr>
            <p:cNvPr id="25" name="Rectangle: Rounded Corners 24">
              <a:extLst>
                <a:ext uri="{FF2B5EF4-FFF2-40B4-BE49-F238E27FC236}">
                  <a16:creationId xmlns:a16="http://schemas.microsoft.com/office/drawing/2014/main" id="{8A015316-57E0-E6A6-18BB-B2B21CE12A53}"/>
                </a:ext>
              </a:extLst>
            </p:cNvPr>
            <p:cNvSpPr/>
            <p:nvPr/>
          </p:nvSpPr>
          <p:spPr>
            <a:xfrm>
              <a:off x="788565" y="2948059"/>
              <a:ext cx="7575258" cy="627128"/>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DD70E23-7E5B-EF60-6AF1-472EC83F3084}"/>
                </a:ext>
              </a:extLst>
            </p:cNvPr>
            <p:cNvSpPr/>
            <p:nvPr/>
          </p:nvSpPr>
          <p:spPr>
            <a:xfrm>
              <a:off x="600737" y="3069048"/>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0A16B2B-48E9-86AD-E2A5-F73D5CA83719}"/>
                </a:ext>
              </a:extLst>
            </p:cNvPr>
            <p:cNvSpPr/>
            <p:nvPr/>
          </p:nvSpPr>
          <p:spPr>
            <a:xfrm>
              <a:off x="721453" y="3185984"/>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7F5A49DB-DD4B-D1C9-C2A9-B651CFF55199}"/>
              </a:ext>
            </a:extLst>
          </p:cNvPr>
          <p:cNvGrpSpPr/>
          <p:nvPr/>
        </p:nvGrpSpPr>
        <p:grpSpPr>
          <a:xfrm>
            <a:off x="600737" y="2170170"/>
            <a:ext cx="7763086" cy="627128"/>
            <a:chOff x="600737" y="2170170"/>
            <a:chExt cx="7763086" cy="627128"/>
          </a:xfrm>
        </p:grpSpPr>
        <p:sp>
          <p:nvSpPr>
            <p:cNvPr id="24" name="Rectangle: Rounded Corners 23">
              <a:extLst>
                <a:ext uri="{FF2B5EF4-FFF2-40B4-BE49-F238E27FC236}">
                  <a16:creationId xmlns:a16="http://schemas.microsoft.com/office/drawing/2014/main" id="{2E3A8B4E-91E4-2D14-9AFA-8F61B624AFDA}"/>
                </a:ext>
              </a:extLst>
            </p:cNvPr>
            <p:cNvSpPr/>
            <p:nvPr/>
          </p:nvSpPr>
          <p:spPr>
            <a:xfrm>
              <a:off x="788564" y="2170170"/>
              <a:ext cx="7575259" cy="627128"/>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6D0648F-D365-1CD2-24E0-21967B4E121B}"/>
                </a:ext>
              </a:extLst>
            </p:cNvPr>
            <p:cNvSpPr/>
            <p:nvPr/>
          </p:nvSpPr>
          <p:spPr>
            <a:xfrm>
              <a:off x="600737" y="2289577"/>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DD8695C5-3B2A-A04D-B55E-2802B85A0D1F}"/>
                </a:ext>
              </a:extLst>
            </p:cNvPr>
            <p:cNvSpPr/>
            <p:nvPr/>
          </p:nvSpPr>
          <p:spPr>
            <a:xfrm>
              <a:off x="721453" y="2408188"/>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2A045824-F3DE-7A42-CA4D-A829DEAC9759}"/>
              </a:ext>
            </a:extLst>
          </p:cNvPr>
          <p:cNvGrpSpPr/>
          <p:nvPr/>
        </p:nvGrpSpPr>
        <p:grpSpPr>
          <a:xfrm>
            <a:off x="600737" y="1669332"/>
            <a:ext cx="5597442" cy="388224"/>
            <a:chOff x="600737" y="1669332"/>
            <a:chExt cx="5597442" cy="388224"/>
          </a:xfrm>
        </p:grpSpPr>
        <p:sp>
          <p:nvSpPr>
            <p:cNvPr id="18" name="Rectangle: Rounded Corners 17">
              <a:extLst>
                <a:ext uri="{FF2B5EF4-FFF2-40B4-BE49-F238E27FC236}">
                  <a16:creationId xmlns:a16="http://schemas.microsoft.com/office/drawing/2014/main" id="{FCBE0D1D-6EEB-6A3D-C5E2-E3BFB0F76C35}"/>
                </a:ext>
              </a:extLst>
            </p:cNvPr>
            <p:cNvSpPr/>
            <p:nvPr/>
          </p:nvSpPr>
          <p:spPr>
            <a:xfrm>
              <a:off x="788564" y="1675331"/>
              <a:ext cx="5409615" cy="376228"/>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7C3FA4B-D17D-6A38-E9DA-082C6ADC9645}"/>
                </a:ext>
              </a:extLst>
            </p:cNvPr>
            <p:cNvSpPr/>
            <p:nvPr/>
          </p:nvSpPr>
          <p:spPr>
            <a:xfrm>
              <a:off x="600737" y="1669332"/>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8074AD5-0ACE-5241-586F-36B37FA97759}"/>
                </a:ext>
              </a:extLst>
            </p:cNvPr>
            <p:cNvSpPr/>
            <p:nvPr/>
          </p:nvSpPr>
          <p:spPr>
            <a:xfrm>
              <a:off x="721453" y="1788129"/>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Box"/>
          <p:cNvSpPr/>
          <p:nvPr/>
        </p:nvSpPr>
        <p:spPr>
          <a:xfrm>
            <a:off x="1166711" y="3860549"/>
            <a:ext cx="1526155" cy="854246"/>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A new pair of trainers</a:t>
            </a:r>
          </a:p>
        </p:txBody>
      </p:sp>
      <p:sp>
        <p:nvSpPr>
          <p:cNvPr id="21" name="Title"/>
          <p:cNvSpPr>
            <a:spLocks noGrp="1"/>
          </p:cNvSpPr>
          <p:nvPr>
            <p:ph type="title"/>
          </p:nvPr>
        </p:nvSpPr>
        <p:spPr>
          <a:xfrm>
            <a:off x="1416599" y="671018"/>
            <a:ext cx="6301274" cy="664432"/>
          </a:xfrm>
        </p:spPr>
        <p:txBody>
          <a:bodyPr/>
          <a:lstStyle/>
          <a:p>
            <a:r>
              <a:rPr lang="en-US" dirty="0">
                <a:solidFill>
                  <a:srgbClr val="0070C0"/>
                </a:solidFill>
              </a:rPr>
              <a:t>Happy, Healthy and Safe</a:t>
            </a:r>
            <a:endParaRPr lang="en-GB" dirty="0">
              <a:solidFill>
                <a:srgbClr val="0070C0"/>
              </a:solidFill>
            </a:endParaRPr>
          </a:p>
        </p:txBody>
      </p:sp>
      <p:sp>
        <p:nvSpPr>
          <p:cNvPr id="5" name="Text"/>
          <p:cNvSpPr/>
          <p:nvPr/>
        </p:nvSpPr>
        <p:spPr>
          <a:xfrm>
            <a:off x="1133155" y="1724945"/>
            <a:ext cx="4906919" cy="276999"/>
          </a:xfrm>
          <a:prstGeom prst="rect">
            <a:avLst/>
          </a:prstGeom>
        </p:spPr>
        <p:txBody>
          <a:bodyPr wrap="square" lIns="0" tIns="0" rIns="0" bIns="0">
            <a:spAutoFit/>
          </a:bodyPr>
          <a:lstStyle/>
          <a:p>
            <a:r>
              <a:rPr lang="en-GB" dirty="0">
                <a:solidFill>
                  <a:schemeClr val="bg1"/>
                </a:solidFill>
              </a:rPr>
              <a:t>All children should feel happy, healthy and safe.</a:t>
            </a:r>
          </a:p>
        </p:txBody>
      </p:sp>
      <p:sp>
        <p:nvSpPr>
          <p:cNvPr id="2" name="Text">
            <a:extLst>
              <a:ext uri="{FF2B5EF4-FFF2-40B4-BE49-F238E27FC236}">
                <a16:creationId xmlns:a16="http://schemas.microsoft.com/office/drawing/2014/main" id="{3A12A955-1BF6-C0F4-BC11-C38DB3C0FA00}"/>
              </a:ext>
            </a:extLst>
          </p:cNvPr>
          <p:cNvSpPr/>
          <p:nvPr/>
        </p:nvSpPr>
        <p:spPr>
          <a:xfrm>
            <a:off x="1133155" y="2216216"/>
            <a:ext cx="7079667" cy="553998"/>
          </a:xfrm>
          <a:prstGeom prst="rect">
            <a:avLst/>
          </a:prstGeom>
        </p:spPr>
        <p:txBody>
          <a:bodyPr wrap="square" lIns="0" tIns="0" rIns="0" bIns="0">
            <a:spAutoFit/>
          </a:bodyPr>
          <a:lstStyle/>
          <a:p>
            <a:r>
              <a:rPr lang="en-GB" dirty="0">
                <a:solidFill>
                  <a:schemeClr val="bg1"/>
                </a:solidFill>
              </a:rPr>
              <a:t>All children have basic needs and these needs should be met to ensure children and young people are nurtured.</a:t>
            </a:r>
          </a:p>
        </p:txBody>
      </p:sp>
      <p:sp>
        <p:nvSpPr>
          <p:cNvPr id="4" name="Text">
            <a:extLst>
              <a:ext uri="{FF2B5EF4-FFF2-40B4-BE49-F238E27FC236}">
                <a16:creationId xmlns:a16="http://schemas.microsoft.com/office/drawing/2014/main" id="{EE5A3869-F8C7-119B-C41C-B9EDC4908C2B}"/>
              </a:ext>
            </a:extLst>
          </p:cNvPr>
          <p:cNvSpPr/>
          <p:nvPr/>
        </p:nvSpPr>
        <p:spPr>
          <a:xfrm>
            <a:off x="1133155" y="2984486"/>
            <a:ext cx="7473950" cy="553998"/>
          </a:xfrm>
          <a:prstGeom prst="rect">
            <a:avLst/>
          </a:prstGeom>
        </p:spPr>
        <p:txBody>
          <a:bodyPr wrap="square" lIns="0" tIns="0" rIns="0" bIns="0">
            <a:spAutoFit/>
          </a:bodyPr>
          <a:lstStyle/>
          <a:p>
            <a:r>
              <a:rPr lang="en-GB" dirty="0">
                <a:solidFill>
                  <a:schemeClr val="bg1"/>
                </a:solidFill>
              </a:rPr>
              <a:t>Can you sort these things into needs and wants for a happy, healthy  and safe life?</a:t>
            </a:r>
          </a:p>
        </p:txBody>
      </p:sp>
      <p:sp>
        <p:nvSpPr>
          <p:cNvPr id="7" name="Text Box">
            <a:extLst>
              <a:ext uri="{FF2B5EF4-FFF2-40B4-BE49-F238E27FC236}">
                <a16:creationId xmlns:a16="http://schemas.microsoft.com/office/drawing/2014/main" id="{8C1415A8-84D3-460C-D3B0-17717A025D09}"/>
              </a:ext>
            </a:extLst>
          </p:cNvPr>
          <p:cNvSpPr/>
          <p:nvPr/>
        </p:nvSpPr>
        <p:spPr>
          <a:xfrm>
            <a:off x="2835478" y="3857937"/>
            <a:ext cx="1526155" cy="547779"/>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Clean water</a:t>
            </a:r>
          </a:p>
        </p:txBody>
      </p:sp>
      <p:sp>
        <p:nvSpPr>
          <p:cNvPr id="8" name="Text Box">
            <a:extLst>
              <a:ext uri="{FF2B5EF4-FFF2-40B4-BE49-F238E27FC236}">
                <a16:creationId xmlns:a16="http://schemas.microsoft.com/office/drawing/2014/main" id="{E1A4CBE1-0458-37B3-B069-B1E6CECCD2CF}"/>
              </a:ext>
            </a:extLst>
          </p:cNvPr>
          <p:cNvSpPr/>
          <p:nvPr/>
        </p:nvSpPr>
        <p:spPr>
          <a:xfrm>
            <a:off x="6299165" y="4539631"/>
            <a:ext cx="1660059" cy="854246"/>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A safe place to live</a:t>
            </a:r>
          </a:p>
        </p:txBody>
      </p:sp>
      <p:sp>
        <p:nvSpPr>
          <p:cNvPr id="9" name="Text Box">
            <a:extLst>
              <a:ext uri="{FF2B5EF4-FFF2-40B4-BE49-F238E27FC236}">
                <a16:creationId xmlns:a16="http://schemas.microsoft.com/office/drawing/2014/main" id="{C311F363-6DC9-F84B-6934-95204FE883C4}"/>
              </a:ext>
            </a:extLst>
          </p:cNvPr>
          <p:cNvSpPr/>
          <p:nvPr/>
        </p:nvSpPr>
        <p:spPr>
          <a:xfrm>
            <a:off x="4742553" y="4542863"/>
            <a:ext cx="1430459" cy="547779"/>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A holiday</a:t>
            </a:r>
          </a:p>
        </p:txBody>
      </p:sp>
      <p:sp>
        <p:nvSpPr>
          <p:cNvPr id="10" name="Text Box">
            <a:extLst>
              <a:ext uri="{FF2B5EF4-FFF2-40B4-BE49-F238E27FC236}">
                <a16:creationId xmlns:a16="http://schemas.microsoft.com/office/drawing/2014/main" id="{9BB09674-4901-892D-D629-9E45A116535F}"/>
              </a:ext>
            </a:extLst>
          </p:cNvPr>
          <p:cNvSpPr/>
          <p:nvPr/>
        </p:nvSpPr>
        <p:spPr>
          <a:xfrm>
            <a:off x="1166711" y="4846099"/>
            <a:ext cx="1668767" cy="547779"/>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An education</a:t>
            </a:r>
          </a:p>
        </p:txBody>
      </p:sp>
      <p:sp>
        <p:nvSpPr>
          <p:cNvPr id="11" name="Text Box">
            <a:extLst>
              <a:ext uri="{FF2B5EF4-FFF2-40B4-BE49-F238E27FC236}">
                <a16:creationId xmlns:a16="http://schemas.microsoft.com/office/drawing/2014/main" id="{10C1A440-36C4-9A29-C608-DF84284DD72A}"/>
              </a:ext>
            </a:extLst>
          </p:cNvPr>
          <p:cNvSpPr/>
          <p:nvPr/>
        </p:nvSpPr>
        <p:spPr>
          <a:xfrm>
            <a:off x="2957440" y="4539631"/>
            <a:ext cx="1668767" cy="1160713"/>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Being able to express your opinion</a:t>
            </a:r>
          </a:p>
        </p:txBody>
      </p:sp>
      <p:sp>
        <p:nvSpPr>
          <p:cNvPr id="12" name="Text Box">
            <a:extLst>
              <a:ext uri="{FF2B5EF4-FFF2-40B4-BE49-F238E27FC236}">
                <a16:creationId xmlns:a16="http://schemas.microsoft.com/office/drawing/2014/main" id="{4CDE3EAF-C81D-377C-CB74-CDD37E13EC4D}"/>
              </a:ext>
            </a:extLst>
          </p:cNvPr>
          <p:cNvSpPr/>
          <p:nvPr/>
        </p:nvSpPr>
        <p:spPr>
          <a:xfrm>
            <a:off x="4504245" y="3857937"/>
            <a:ext cx="1668767" cy="547779"/>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Health care</a:t>
            </a:r>
          </a:p>
        </p:txBody>
      </p:sp>
      <p:sp>
        <p:nvSpPr>
          <p:cNvPr id="13" name="Text Box">
            <a:extLst>
              <a:ext uri="{FF2B5EF4-FFF2-40B4-BE49-F238E27FC236}">
                <a16:creationId xmlns:a16="http://schemas.microsoft.com/office/drawing/2014/main" id="{37799C43-DCB9-49FE-F557-F6AB7C47C375}"/>
              </a:ext>
            </a:extLst>
          </p:cNvPr>
          <p:cNvSpPr/>
          <p:nvPr/>
        </p:nvSpPr>
        <p:spPr>
          <a:xfrm>
            <a:off x="6290457" y="3857936"/>
            <a:ext cx="1668767" cy="547779"/>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A television</a:t>
            </a:r>
          </a:p>
        </p:txBody>
      </p:sp>
      <p:sp>
        <p:nvSpPr>
          <p:cNvPr id="14" name="Text Box">
            <a:extLst>
              <a:ext uri="{FF2B5EF4-FFF2-40B4-BE49-F238E27FC236}">
                <a16:creationId xmlns:a16="http://schemas.microsoft.com/office/drawing/2014/main" id="{15626C10-AFC4-392C-50EF-778B7C52A426}"/>
              </a:ext>
            </a:extLst>
          </p:cNvPr>
          <p:cNvSpPr/>
          <p:nvPr/>
        </p:nvSpPr>
        <p:spPr>
          <a:xfrm>
            <a:off x="4737004" y="5190102"/>
            <a:ext cx="1436008" cy="854246"/>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A games console</a:t>
            </a:r>
          </a:p>
        </p:txBody>
      </p:sp>
    </p:spTree>
    <p:extLst>
      <p:ext uri="{BB962C8B-B14F-4D97-AF65-F5344CB8AC3E}">
        <p14:creationId xmlns:p14="http://schemas.microsoft.com/office/powerpoint/2010/main" val="1286237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0-#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0-#ppt_h/2"/>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2" presetClass="entr" presetSubtype="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1+#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 grpId="0"/>
      <p:bldP spid="4" grpId="0"/>
      <p:bldP spid="7" grpId="0" animBg="1"/>
      <p:bldP spid="8" grpId="0" animBg="1"/>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7">
            <a:extLst>
              <a:ext uri="{FF2B5EF4-FFF2-40B4-BE49-F238E27FC236}">
                <a16:creationId xmlns:a16="http://schemas.microsoft.com/office/drawing/2014/main" id="{19446F67-4542-0933-B14E-57DC2A81F0A9}"/>
              </a:ext>
            </a:extLst>
          </p:cNvPr>
          <p:cNvGraphicFramePr>
            <a:graphicFrameLocks noGrp="1"/>
          </p:cNvGraphicFramePr>
          <p:nvPr>
            <p:extLst>
              <p:ext uri="{D42A27DB-BD31-4B8C-83A1-F6EECF244321}">
                <p14:modId xmlns:p14="http://schemas.microsoft.com/office/powerpoint/2010/main" val="3246712842"/>
              </p:ext>
            </p:extLst>
          </p:nvPr>
        </p:nvGraphicFramePr>
        <p:xfrm>
          <a:off x="1519236" y="1763717"/>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272683796"/>
                    </a:ext>
                  </a:extLst>
                </a:gridCol>
                <a:gridCol w="3048000">
                  <a:extLst>
                    <a:ext uri="{9D8B030D-6E8A-4147-A177-3AD203B41FA5}">
                      <a16:colId xmlns:a16="http://schemas.microsoft.com/office/drawing/2014/main" val="1576581323"/>
                    </a:ext>
                  </a:extLst>
                </a:gridCol>
              </a:tblGrid>
              <a:tr h="370840">
                <a:tc>
                  <a:txBody>
                    <a:bodyPr/>
                    <a:lstStyle/>
                    <a:p>
                      <a:pPr algn="ctr"/>
                      <a:r>
                        <a:rPr lang="en-GB" dirty="0">
                          <a:solidFill>
                            <a:schemeClr val="bg1"/>
                          </a:solidFill>
                        </a:rPr>
                        <a:t>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GB" dirty="0">
                          <a:solidFill>
                            <a:schemeClr val="bg1"/>
                          </a:solidFill>
                        </a:rPr>
                        <a:t>Wants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28047381"/>
                  </a:ext>
                </a:extLst>
              </a:tr>
              <a:tr h="370840">
                <a:tc>
                  <a:txBody>
                    <a:bodyPr/>
                    <a:lstStyle/>
                    <a:p>
                      <a:pPr algn="ctr"/>
                      <a:r>
                        <a:rPr lang="en-GB" sz="1400" dirty="0">
                          <a:solidFill>
                            <a:schemeClr val="tx1"/>
                          </a:solidFill>
                        </a:rPr>
                        <a:t>Clean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DDFC"/>
                    </a:solidFill>
                  </a:tcPr>
                </a:tc>
                <a:tc>
                  <a:txBody>
                    <a:bodyPr/>
                    <a:lstStyle/>
                    <a:p>
                      <a:pPr algn="ctr"/>
                      <a:r>
                        <a:rPr lang="en-GB" sz="1400" dirty="0">
                          <a:solidFill>
                            <a:schemeClr val="tx1"/>
                          </a:solidFill>
                        </a:rPr>
                        <a:t>A new pair of trainers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DDFC"/>
                    </a:solidFill>
                  </a:tcPr>
                </a:tc>
                <a:extLst>
                  <a:ext uri="{0D108BD9-81ED-4DB2-BD59-A6C34878D82A}">
                    <a16:rowId xmlns:a16="http://schemas.microsoft.com/office/drawing/2014/main" val="4181770940"/>
                  </a:ext>
                </a:extLst>
              </a:tr>
              <a:tr h="370840">
                <a:tc>
                  <a:txBody>
                    <a:bodyPr/>
                    <a:lstStyle/>
                    <a:p>
                      <a:pPr algn="ctr"/>
                      <a:r>
                        <a:rPr lang="en-GB" sz="1400" dirty="0">
                          <a:solidFill>
                            <a:schemeClr val="tx1"/>
                          </a:solidFill>
                        </a:rPr>
                        <a:t>A safe place to live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DDFC"/>
                    </a:solidFill>
                  </a:tcPr>
                </a:tc>
                <a:tc>
                  <a:txBody>
                    <a:bodyPr/>
                    <a:lstStyle/>
                    <a:p>
                      <a:pPr algn="ctr"/>
                      <a:r>
                        <a:rPr lang="en-GB" sz="1400" dirty="0">
                          <a:solidFill>
                            <a:schemeClr val="tx1"/>
                          </a:solidFill>
                        </a:rPr>
                        <a:t>A holiday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DDFC"/>
                    </a:solidFill>
                  </a:tcPr>
                </a:tc>
                <a:extLst>
                  <a:ext uri="{0D108BD9-81ED-4DB2-BD59-A6C34878D82A}">
                    <a16:rowId xmlns:a16="http://schemas.microsoft.com/office/drawing/2014/main" val="3635753239"/>
                  </a:ext>
                </a:extLst>
              </a:tr>
              <a:tr h="370840">
                <a:tc>
                  <a:txBody>
                    <a:bodyPr/>
                    <a:lstStyle/>
                    <a:p>
                      <a:pPr algn="ctr"/>
                      <a:r>
                        <a:rPr lang="en-GB" sz="1400" dirty="0">
                          <a:solidFill>
                            <a:schemeClr val="tx1"/>
                          </a:solidFill>
                        </a:rPr>
                        <a:t>An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DDFC"/>
                    </a:solidFill>
                  </a:tcPr>
                </a:tc>
                <a:tc>
                  <a:txBody>
                    <a:bodyPr/>
                    <a:lstStyle/>
                    <a:p>
                      <a:pPr algn="ctr"/>
                      <a:r>
                        <a:rPr lang="en-GB" sz="1400" dirty="0">
                          <a:solidFill>
                            <a:schemeClr val="tx1"/>
                          </a:solidFill>
                        </a:rPr>
                        <a:t>A television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DDFC"/>
                    </a:solidFill>
                  </a:tcPr>
                </a:tc>
                <a:extLst>
                  <a:ext uri="{0D108BD9-81ED-4DB2-BD59-A6C34878D82A}">
                    <a16:rowId xmlns:a16="http://schemas.microsoft.com/office/drawing/2014/main" val="850373611"/>
                  </a:ext>
                </a:extLst>
              </a:tr>
              <a:tr h="370840">
                <a:tc>
                  <a:txBody>
                    <a:bodyPr/>
                    <a:lstStyle/>
                    <a:p>
                      <a:pPr algn="ctr"/>
                      <a:r>
                        <a:rPr lang="en-GB" sz="1400" dirty="0">
                          <a:solidFill>
                            <a:schemeClr val="tx1"/>
                          </a:solidFill>
                        </a:rPr>
                        <a:t>Being able to express your opinion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DDFC"/>
                    </a:solidFill>
                  </a:tcPr>
                </a:tc>
                <a:tc>
                  <a:txBody>
                    <a:bodyPr/>
                    <a:lstStyle/>
                    <a:p>
                      <a:pPr algn="ctr"/>
                      <a:r>
                        <a:rPr lang="en-GB" sz="1400" dirty="0">
                          <a:solidFill>
                            <a:schemeClr val="tx1"/>
                          </a:solidFill>
                        </a:rPr>
                        <a:t>A games console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DDFC"/>
                    </a:solidFill>
                  </a:tcPr>
                </a:tc>
                <a:extLst>
                  <a:ext uri="{0D108BD9-81ED-4DB2-BD59-A6C34878D82A}">
                    <a16:rowId xmlns:a16="http://schemas.microsoft.com/office/drawing/2014/main" val="3464738627"/>
                  </a:ext>
                </a:extLst>
              </a:tr>
              <a:tr h="370840">
                <a:tc>
                  <a:txBody>
                    <a:bodyPr/>
                    <a:lstStyle/>
                    <a:p>
                      <a:pPr algn="ctr"/>
                      <a:r>
                        <a:rPr lang="en-GB" sz="1400" dirty="0">
                          <a:solidFill>
                            <a:schemeClr val="tx1"/>
                          </a:solidFill>
                        </a:rPr>
                        <a:t>Health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DDFC"/>
                    </a:solidFill>
                  </a:tcPr>
                </a:tc>
                <a:tc>
                  <a:txBody>
                    <a:bodyPr/>
                    <a:lstStyle/>
                    <a:p>
                      <a:pPr algn="ct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DDFC"/>
                    </a:solidFill>
                  </a:tcPr>
                </a:tc>
                <a:extLst>
                  <a:ext uri="{0D108BD9-81ED-4DB2-BD59-A6C34878D82A}">
                    <a16:rowId xmlns:a16="http://schemas.microsoft.com/office/drawing/2014/main" val="229146203"/>
                  </a:ext>
                </a:extLst>
              </a:tr>
            </a:tbl>
          </a:graphicData>
        </a:graphic>
      </p:graphicFrame>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p:cNvSpPr>
            <a:spLocks noGrp="1"/>
          </p:cNvSpPr>
          <p:nvPr>
            <p:ph type="title"/>
          </p:nvPr>
        </p:nvSpPr>
        <p:spPr>
          <a:xfrm>
            <a:off x="1416599" y="671018"/>
            <a:ext cx="6301274" cy="664432"/>
          </a:xfrm>
        </p:spPr>
        <p:txBody>
          <a:bodyPr/>
          <a:lstStyle/>
          <a:p>
            <a:r>
              <a:rPr lang="en-US" dirty="0">
                <a:solidFill>
                  <a:srgbClr val="0070C0"/>
                </a:solidFill>
              </a:rPr>
              <a:t>Needs and Wants</a:t>
            </a:r>
            <a:endParaRPr lang="en-GB" dirty="0">
              <a:solidFill>
                <a:srgbClr val="0070C0"/>
              </a:solidFill>
            </a:endParaRPr>
          </a:p>
        </p:txBody>
      </p:sp>
      <p:pic>
        <p:nvPicPr>
          <p:cNvPr id="34" name="Picture 33">
            <a:extLst>
              <a:ext uri="{FF2B5EF4-FFF2-40B4-BE49-F238E27FC236}">
                <a16:creationId xmlns:a16="http://schemas.microsoft.com/office/drawing/2014/main" id="{1740D602-8698-63A3-B3BA-D047525479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0171" y="4366391"/>
            <a:ext cx="3087149" cy="1736521"/>
          </a:xfrm>
          <a:prstGeom prst="rect">
            <a:avLst/>
          </a:prstGeom>
        </p:spPr>
      </p:pic>
      <p:pic>
        <p:nvPicPr>
          <p:cNvPr id="36" name="Picture 35">
            <a:extLst>
              <a:ext uri="{FF2B5EF4-FFF2-40B4-BE49-F238E27FC236}">
                <a16:creationId xmlns:a16="http://schemas.microsoft.com/office/drawing/2014/main" id="{8B840367-FC1F-3B07-9DF6-CDC3911F1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96424"/>
            <a:ext cx="3011648" cy="2584474"/>
          </a:xfrm>
          <a:prstGeom prst="rect">
            <a:avLst/>
          </a:prstGeom>
        </p:spPr>
      </p:pic>
    </p:spTree>
    <p:extLst>
      <p:ext uri="{BB962C8B-B14F-4D97-AF65-F5344CB8AC3E}">
        <p14:creationId xmlns:p14="http://schemas.microsoft.com/office/powerpoint/2010/main" val="992099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370FF352-E65D-41A3-F5AE-6DF5B26D1C89}"/>
              </a:ext>
            </a:extLst>
          </p:cNvPr>
          <p:cNvGrpSpPr/>
          <p:nvPr/>
        </p:nvGrpSpPr>
        <p:grpSpPr>
          <a:xfrm>
            <a:off x="2543253" y="1610754"/>
            <a:ext cx="3781868" cy="388224"/>
            <a:chOff x="2543253" y="1610754"/>
            <a:chExt cx="3781868" cy="388224"/>
          </a:xfrm>
        </p:grpSpPr>
        <p:sp>
          <p:nvSpPr>
            <p:cNvPr id="28" name="Rectangle: Rounded Corners 27">
              <a:extLst>
                <a:ext uri="{FF2B5EF4-FFF2-40B4-BE49-F238E27FC236}">
                  <a16:creationId xmlns:a16="http://schemas.microsoft.com/office/drawing/2014/main" id="{DF16956D-5497-FF0B-C0DA-F673C9F3EB2A}"/>
                </a:ext>
              </a:extLst>
            </p:cNvPr>
            <p:cNvSpPr/>
            <p:nvPr/>
          </p:nvSpPr>
          <p:spPr>
            <a:xfrm>
              <a:off x="2731080" y="1616753"/>
              <a:ext cx="3594041" cy="376228"/>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4AE1A504-DCAD-CCFC-C08B-DB2C63A24771}"/>
                </a:ext>
              </a:extLst>
            </p:cNvPr>
            <p:cNvSpPr/>
            <p:nvPr/>
          </p:nvSpPr>
          <p:spPr>
            <a:xfrm>
              <a:off x="2543253" y="1610754"/>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DF227587-4666-30A2-324B-6AD044E45AFA}"/>
                </a:ext>
              </a:extLst>
            </p:cNvPr>
            <p:cNvSpPr/>
            <p:nvPr/>
          </p:nvSpPr>
          <p:spPr>
            <a:xfrm>
              <a:off x="2663969" y="1729551"/>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p:cNvSpPr>
            <a:spLocks noGrp="1"/>
          </p:cNvSpPr>
          <p:nvPr>
            <p:ph type="title"/>
          </p:nvPr>
        </p:nvSpPr>
        <p:spPr>
          <a:xfrm>
            <a:off x="1416599" y="671018"/>
            <a:ext cx="6301274" cy="664432"/>
          </a:xfrm>
        </p:spPr>
        <p:txBody>
          <a:bodyPr/>
          <a:lstStyle/>
          <a:p>
            <a:r>
              <a:rPr lang="en-US" dirty="0">
                <a:solidFill>
                  <a:srgbClr val="0070C0"/>
                </a:solidFill>
              </a:rPr>
              <a:t>Feelings</a:t>
            </a:r>
            <a:endParaRPr lang="en-GB" dirty="0">
              <a:solidFill>
                <a:srgbClr val="0070C0"/>
              </a:solidFill>
            </a:endParaRPr>
          </a:p>
        </p:txBody>
      </p:sp>
      <p:pic>
        <p:nvPicPr>
          <p:cNvPr id="4" name="Picture 3">
            <a:extLst>
              <a:ext uri="{FF2B5EF4-FFF2-40B4-BE49-F238E27FC236}">
                <a16:creationId xmlns:a16="http://schemas.microsoft.com/office/drawing/2014/main" id="{D815A5E2-2E0C-9C64-4D6F-941A4A9B00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02" y="2365711"/>
            <a:ext cx="1423807" cy="1415626"/>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FB5BA121-B273-B584-9F72-9A81CCEBC8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0941"/>
          <a:stretch/>
        </p:blipFill>
        <p:spPr>
          <a:xfrm>
            <a:off x="656557" y="4051898"/>
            <a:ext cx="1719495" cy="1970640"/>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45AAA930-E2C3-11DC-554A-0FFFA0737E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4463" y="2508264"/>
            <a:ext cx="1040234" cy="1130520"/>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757847B2-CC40-C968-2034-734AB3B572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3253" y="4199628"/>
            <a:ext cx="1120355" cy="1390728"/>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20F667F3-4A63-46DD-A473-94C0BEC9DF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7539" y="2648847"/>
            <a:ext cx="810854" cy="2806102"/>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D12CA6B5-1AA0-19B5-7418-BE17C9CCB4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5629" y="4706224"/>
            <a:ext cx="1033400" cy="1589714"/>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4425D8A7-BFFF-8D9F-0786-FAC2C823A67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3296"/>
          <a:stretch/>
        </p:blipFill>
        <p:spPr>
          <a:xfrm>
            <a:off x="6884786" y="2223670"/>
            <a:ext cx="1666173" cy="2158902"/>
          </a:xfrm>
          <a:prstGeom prst="rect">
            <a:avLst/>
          </a:prstGeom>
          <a:ln>
            <a:noFill/>
          </a:ln>
          <a:effectLst>
            <a:outerShdw blurRad="190500" algn="tl" rotWithShape="0">
              <a:srgbClr val="000000">
                <a:alpha val="70000"/>
              </a:srgbClr>
            </a:outerShdw>
          </a:effectLst>
        </p:spPr>
      </p:pic>
      <p:pic>
        <p:nvPicPr>
          <p:cNvPr id="19" name="Picture 18">
            <a:extLst>
              <a:ext uri="{FF2B5EF4-FFF2-40B4-BE49-F238E27FC236}">
                <a16:creationId xmlns:a16="http://schemas.microsoft.com/office/drawing/2014/main" id="{550FF97A-8B8B-5C5D-DC11-B5CFAA7EF7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16857" y="2749788"/>
            <a:ext cx="901393" cy="2806103"/>
          </a:xfrm>
          <a:prstGeom prst="rect">
            <a:avLst/>
          </a:prstGeom>
          <a:ln>
            <a:noFill/>
          </a:ln>
          <a:effectLst>
            <a:outerShdw blurRad="190500" algn="tl" rotWithShape="0">
              <a:srgbClr val="000000">
                <a:alpha val="70000"/>
              </a:srgbClr>
            </a:outerShdw>
          </a:effectLst>
        </p:spPr>
      </p:pic>
      <p:sp>
        <p:nvSpPr>
          <p:cNvPr id="29" name="Text">
            <a:extLst>
              <a:ext uri="{FF2B5EF4-FFF2-40B4-BE49-F238E27FC236}">
                <a16:creationId xmlns:a16="http://schemas.microsoft.com/office/drawing/2014/main" id="{7F2EB9C4-25DB-EEE1-7B1A-BBCFC443E607}"/>
              </a:ext>
            </a:extLst>
          </p:cNvPr>
          <p:cNvSpPr/>
          <p:nvPr/>
        </p:nvSpPr>
        <p:spPr>
          <a:xfrm>
            <a:off x="3075671" y="1666367"/>
            <a:ext cx="3090059" cy="276999"/>
          </a:xfrm>
          <a:prstGeom prst="rect">
            <a:avLst/>
          </a:prstGeom>
        </p:spPr>
        <p:txBody>
          <a:bodyPr wrap="square" lIns="0" tIns="0" rIns="0" bIns="0">
            <a:spAutoFit/>
          </a:bodyPr>
          <a:lstStyle/>
          <a:p>
            <a:r>
              <a:rPr lang="en-GB" dirty="0">
                <a:solidFill>
                  <a:schemeClr val="bg1"/>
                </a:solidFill>
              </a:rPr>
              <a:t>How are these people feeling?</a:t>
            </a:r>
          </a:p>
        </p:txBody>
      </p:sp>
    </p:spTree>
    <p:extLst>
      <p:ext uri="{BB962C8B-B14F-4D97-AF65-F5344CB8AC3E}">
        <p14:creationId xmlns:p14="http://schemas.microsoft.com/office/powerpoint/2010/main" val="1392227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righ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4C9810D4-82AF-08D3-0CD8-9A890E4A491D}"/>
              </a:ext>
            </a:extLst>
          </p:cNvPr>
          <p:cNvGrpSpPr/>
          <p:nvPr/>
        </p:nvGrpSpPr>
        <p:grpSpPr>
          <a:xfrm>
            <a:off x="622175" y="5527089"/>
            <a:ext cx="7095697" cy="708430"/>
            <a:chOff x="622175" y="5527089"/>
            <a:chExt cx="7095697" cy="708430"/>
          </a:xfrm>
        </p:grpSpPr>
        <p:sp>
          <p:nvSpPr>
            <p:cNvPr id="43" name="Rectangle: Rounded Corners 42">
              <a:extLst>
                <a:ext uri="{FF2B5EF4-FFF2-40B4-BE49-F238E27FC236}">
                  <a16:creationId xmlns:a16="http://schemas.microsoft.com/office/drawing/2014/main" id="{6B76892A-F512-E1B2-6420-81FA36212014}"/>
                </a:ext>
              </a:extLst>
            </p:cNvPr>
            <p:cNvSpPr/>
            <p:nvPr/>
          </p:nvSpPr>
          <p:spPr>
            <a:xfrm>
              <a:off x="810001" y="5527089"/>
              <a:ext cx="6907871" cy="708430"/>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AF33B1B7-493B-3889-2510-F945B9CA6720}"/>
                </a:ext>
              </a:extLst>
            </p:cNvPr>
            <p:cNvSpPr/>
            <p:nvPr/>
          </p:nvSpPr>
          <p:spPr>
            <a:xfrm>
              <a:off x="622175" y="5701812"/>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11C750A6-A56C-6116-F7E8-5D2B6441CD7B}"/>
                </a:ext>
              </a:extLst>
            </p:cNvPr>
            <p:cNvSpPr/>
            <p:nvPr/>
          </p:nvSpPr>
          <p:spPr>
            <a:xfrm>
              <a:off x="742891" y="5820609"/>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B0BD488B-7268-7630-0162-8809156D8BF0}"/>
              </a:ext>
            </a:extLst>
          </p:cNvPr>
          <p:cNvGrpSpPr/>
          <p:nvPr/>
        </p:nvGrpSpPr>
        <p:grpSpPr>
          <a:xfrm>
            <a:off x="1154593" y="4956598"/>
            <a:ext cx="3822629" cy="388224"/>
            <a:chOff x="1154593" y="4956598"/>
            <a:chExt cx="3822629" cy="388224"/>
          </a:xfrm>
        </p:grpSpPr>
        <p:sp>
          <p:nvSpPr>
            <p:cNvPr id="39" name="Rectangle: Rounded Corners 38">
              <a:extLst>
                <a:ext uri="{FF2B5EF4-FFF2-40B4-BE49-F238E27FC236}">
                  <a16:creationId xmlns:a16="http://schemas.microsoft.com/office/drawing/2014/main" id="{E9DEFD5F-D2F9-0C03-F5C1-BBB984791043}"/>
                </a:ext>
              </a:extLst>
            </p:cNvPr>
            <p:cNvSpPr/>
            <p:nvPr/>
          </p:nvSpPr>
          <p:spPr>
            <a:xfrm>
              <a:off x="1342420" y="4960914"/>
              <a:ext cx="3634802" cy="383908"/>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D9741871-8C6C-8EA9-46D4-1743A927FA60}"/>
                </a:ext>
              </a:extLst>
            </p:cNvPr>
            <p:cNvSpPr/>
            <p:nvPr/>
          </p:nvSpPr>
          <p:spPr>
            <a:xfrm>
              <a:off x="1154593" y="4956598"/>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6AFEDEA7-9805-5C1A-D358-0843A01B669E}"/>
                </a:ext>
              </a:extLst>
            </p:cNvPr>
            <p:cNvSpPr/>
            <p:nvPr/>
          </p:nvSpPr>
          <p:spPr>
            <a:xfrm>
              <a:off x="1275309" y="5075395"/>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F944FCEE-4D34-19DC-A849-8EF7938AE307}"/>
              </a:ext>
            </a:extLst>
          </p:cNvPr>
          <p:cNvGrpSpPr/>
          <p:nvPr/>
        </p:nvGrpSpPr>
        <p:grpSpPr>
          <a:xfrm>
            <a:off x="1154593" y="4495273"/>
            <a:ext cx="2693507" cy="396420"/>
            <a:chOff x="1154593" y="4495273"/>
            <a:chExt cx="2693507" cy="396420"/>
          </a:xfrm>
        </p:grpSpPr>
        <p:sp>
          <p:nvSpPr>
            <p:cNvPr id="35" name="Rectangle: Rounded Corners 34">
              <a:extLst>
                <a:ext uri="{FF2B5EF4-FFF2-40B4-BE49-F238E27FC236}">
                  <a16:creationId xmlns:a16="http://schemas.microsoft.com/office/drawing/2014/main" id="{1BF31C28-DA54-E6A2-4F57-D4D1277668B6}"/>
                </a:ext>
              </a:extLst>
            </p:cNvPr>
            <p:cNvSpPr/>
            <p:nvPr/>
          </p:nvSpPr>
          <p:spPr>
            <a:xfrm>
              <a:off x="1342420" y="4495273"/>
              <a:ext cx="2505680"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DEF3FD64-AC2B-6C5F-B614-5AFBC138AA7F}"/>
                </a:ext>
              </a:extLst>
            </p:cNvPr>
            <p:cNvSpPr/>
            <p:nvPr/>
          </p:nvSpPr>
          <p:spPr>
            <a:xfrm>
              <a:off x="1154593" y="4497213"/>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42BB6C8A-A778-8FA1-80CB-25AB53A548FF}"/>
                </a:ext>
              </a:extLst>
            </p:cNvPr>
            <p:cNvSpPr/>
            <p:nvPr/>
          </p:nvSpPr>
          <p:spPr>
            <a:xfrm>
              <a:off x="1275309" y="4616010"/>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BCF006D2-41ED-28A0-6F1D-00DEAE832C4A}"/>
              </a:ext>
            </a:extLst>
          </p:cNvPr>
          <p:cNvGrpSpPr/>
          <p:nvPr/>
        </p:nvGrpSpPr>
        <p:grpSpPr>
          <a:xfrm>
            <a:off x="1146047" y="4034049"/>
            <a:ext cx="3822629" cy="396420"/>
            <a:chOff x="1154593" y="4034049"/>
            <a:chExt cx="3822629" cy="396420"/>
          </a:xfrm>
        </p:grpSpPr>
        <p:sp>
          <p:nvSpPr>
            <p:cNvPr id="31" name="Rectangle: Rounded Corners 30">
              <a:extLst>
                <a:ext uri="{FF2B5EF4-FFF2-40B4-BE49-F238E27FC236}">
                  <a16:creationId xmlns:a16="http://schemas.microsoft.com/office/drawing/2014/main" id="{4EC2B861-316A-92F6-854A-892C14447D93}"/>
                </a:ext>
              </a:extLst>
            </p:cNvPr>
            <p:cNvSpPr/>
            <p:nvPr/>
          </p:nvSpPr>
          <p:spPr>
            <a:xfrm>
              <a:off x="1342420" y="4034049"/>
              <a:ext cx="3634802"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2C8D668-3C2F-9795-ADCA-1B6360C2310F}"/>
                </a:ext>
              </a:extLst>
            </p:cNvPr>
            <p:cNvSpPr/>
            <p:nvPr/>
          </p:nvSpPr>
          <p:spPr>
            <a:xfrm>
              <a:off x="1154593" y="4035989"/>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9B554823-F46C-C49A-ED38-8EF3B0268F93}"/>
                </a:ext>
              </a:extLst>
            </p:cNvPr>
            <p:cNvSpPr/>
            <p:nvPr/>
          </p:nvSpPr>
          <p:spPr>
            <a:xfrm>
              <a:off x="1275309" y="4154786"/>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A3B4C7CE-90AE-9595-09BF-61FFECC5C55C}"/>
              </a:ext>
            </a:extLst>
          </p:cNvPr>
          <p:cNvGrpSpPr/>
          <p:nvPr/>
        </p:nvGrpSpPr>
        <p:grpSpPr>
          <a:xfrm>
            <a:off x="1154593" y="3584798"/>
            <a:ext cx="1887057" cy="396420"/>
            <a:chOff x="1154593" y="3584798"/>
            <a:chExt cx="1887057" cy="396420"/>
          </a:xfrm>
        </p:grpSpPr>
        <p:sp>
          <p:nvSpPr>
            <p:cNvPr id="25" name="Rectangle: Rounded Corners 24">
              <a:extLst>
                <a:ext uri="{FF2B5EF4-FFF2-40B4-BE49-F238E27FC236}">
                  <a16:creationId xmlns:a16="http://schemas.microsoft.com/office/drawing/2014/main" id="{F7DF98FC-C8D4-3122-8F44-766BC7F2E07D}"/>
                </a:ext>
              </a:extLst>
            </p:cNvPr>
            <p:cNvSpPr/>
            <p:nvPr/>
          </p:nvSpPr>
          <p:spPr>
            <a:xfrm>
              <a:off x="1342420" y="3584798"/>
              <a:ext cx="1699230"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10484B7B-7C5B-2B8F-2CE1-ACE7B9E36820}"/>
                </a:ext>
              </a:extLst>
            </p:cNvPr>
            <p:cNvSpPr/>
            <p:nvPr/>
          </p:nvSpPr>
          <p:spPr>
            <a:xfrm>
              <a:off x="1154593" y="3586738"/>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0D9ABEAB-0C4B-F3D1-6197-650290EE95C0}"/>
                </a:ext>
              </a:extLst>
            </p:cNvPr>
            <p:cNvSpPr/>
            <p:nvPr/>
          </p:nvSpPr>
          <p:spPr>
            <a:xfrm>
              <a:off x="1275309" y="3705535"/>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4BA03038-5EB6-9712-9126-F293AD110DCF}"/>
              </a:ext>
            </a:extLst>
          </p:cNvPr>
          <p:cNvGrpSpPr/>
          <p:nvPr/>
        </p:nvGrpSpPr>
        <p:grpSpPr>
          <a:xfrm>
            <a:off x="1154593" y="3136119"/>
            <a:ext cx="3417407" cy="396420"/>
            <a:chOff x="1154593" y="3136119"/>
            <a:chExt cx="3417407" cy="396420"/>
          </a:xfrm>
        </p:grpSpPr>
        <p:sp>
          <p:nvSpPr>
            <p:cNvPr id="20" name="Rectangle: Rounded Corners 19">
              <a:extLst>
                <a:ext uri="{FF2B5EF4-FFF2-40B4-BE49-F238E27FC236}">
                  <a16:creationId xmlns:a16="http://schemas.microsoft.com/office/drawing/2014/main" id="{2E89F49C-97C8-FE90-A98D-C27D25245212}"/>
                </a:ext>
              </a:extLst>
            </p:cNvPr>
            <p:cNvSpPr/>
            <p:nvPr/>
          </p:nvSpPr>
          <p:spPr>
            <a:xfrm>
              <a:off x="1342420" y="3136119"/>
              <a:ext cx="3229580"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8C9F1A6-17D0-3C8B-59A2-27CE3A2F74EC}"/>
                </a:ext>
              </a:extLst>
            </p:cNvPr>
            <p:cNvSpPr/>
            <p:nvPr/>
          </p:nvSpPr>
          <p:spPr>
            <a:xfrm>
              <a:off x="1154593" y="3138059"/>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452F27C-35E2-F994-A3A4-FE6179818896}"/>
                </a:ext>
              </a:extLst>
            </p:cNvPr>
            <p:cNvSpPr/>
            <p:nvPr/>
          </p:nvSpPr>
          <p:spPr>
            <a:xfrm>
              <a:off x="1275309" y="3256856"/>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4FB5A1BC-B070-D200-6357-02BDB67BB2D4}"/>
              </a:ext>
            </a:extLst>
          </p:cNvPr>
          <p:cNvGrpSpPr/>
          <p:nvPr/>
        </p:nvGrpSpPr>
        <p:grpSpPr>
          <a:xfrm>
            <a:off x="622175" y="2696309"/>
            <a:ext cx="2087468" cy="396420"/>
            <a:chOff x="622175" y="2696309"/>
            <a:chExt cx="2087468" cy="396420"/>
          </a:xfrm>
        </p:grpSpPr>
        <p:sp>
          <p:nvSpPr>
            <p:cNvPr id="12" name="Rectangle: Rounded Corners 11">
              <a:extLst>
                <a:ext uri="{FF2B5EF4-FFF2-40B4-BE49-F238E27FC236}">
                  <a16:creationId xmlns:a16="http://schemas.microsoft.com/office/drawing/2014/main" id="{5DC18714-5EC2-86D5-CBB8-E4F61B630E2E}"/>
                </a:ext>
              </a:extLst>
            </p:cNvPr>
            <p:cNvSpPr/>
            <p:nvPr/>
          </p:nvSpPr>
          <p:spPr>
            <a:xfrm>
              <a:off x="810002" y="2696309"/>
              <a:ext cx="1899641" cy="396420"/>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74041249-8725-226E-9093-9CBD54E7236C}"/>
                </a:ext>
              </a:extLst>
            </p:cNvPr>
            <p:cNvSpPr/>
            <p:nvPr/>
          </p:nvSpPr>
          <p:spPr>
            <a:xfrm>
              <a:off x="622175" y="2698249"/>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9B44D872-829A-21CC-FC17-E1CF685DF192}"/>
                </a:ext>
              </a:extLst>
            </p:cNvPr>
            <p:cNvSpPr/>
            <p:nvPr/>
          </p:nvSpPr>
          <p:spPr>
            <a:xfrm>
              <a:off x="742891" y="2817046"/>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D792C996-BDFD-9205-DB32-DC1397DDF1A8}"/>
              </a:ext>
            </a:extLst>
          </p:cNvPr>
          <p:cNvGrpSpPr/>
          <p:nvPr/>
        </p:nvGrpSpPr>
        <p:grpSpPr>
          <a:xfrm>
            <a:off x="622175" y="1566633"/>
            <a:ext cx="7778934" cy="949126"/>
            <a:chOff x="622175" y="1566633"/>
            <a:chExt cx="7778934" cy="949126"/>
          </a:xfrm>
        </p:grpSpPr>
        <p:sp>
          <p:nvSpPr>
            <p:cNvPr id="3" name="Rectangle: Rounded Corners 2">
              <a:extLst>
                <a:ext uri="{FF2B5EF4-FFF2-40B4-BE49-F238E27FC236}">
                  <a16:creationId xmlns:a16="http://schemas.microsoft.com/office/drawing/2014/main" id="{BFE3EDC9-A119-C378-478B-2AC133C415A0}"/>
                </a:ext>
              </a:extLst>
            </p:cNvPr>
            <p:cNvSpPr/>
            <p:nvPr/>
          </p:nvSpPr>
          <p:spPr>
            <a:xfrm>
              <a:off x="810002" y="1566633"/>
              <a:ext cx="7591107" cy="949126"/>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7D43F4B-B6B3-D270-482A-2CA1FC6902B8}"/>
                </a:ext>
              </a:extLst>
            </p:cNvPr>
            <p:cNvSpPr/>
            <p:nvPr/>
          </p:nvSpPr>
          <p:spPr>
            <a:xfrm>
              <a:off x="622175" y="1861704"/>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3238260-A1E0-1B53-057E-ABF2A5DC2578}"/>
                </a:ext>
              </a:extLst>
            </p:cNvPr>
            <p:cNvSpPr/>
            <p:nvPr/>
          </p:nvSpPr>
          <p:spPr>
            <a:xfrm>
              <a:off x="742891" y="1980501"/>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p:cNvSpPr>
            <a:spLocks noGrp="1"/>
          </p:cNvSpPr>
          <p:nvPr>
            <p:ph type="title"/>
          </p:nvPr>
        </p:nvSpPr>
        <p:spPr>
          <a:xfrm>
            <a:off x="1416599" y="671018"/>
            <a:ext cx="6301274" cy="664432"/>
          </a:xfrm>
        </p:spPr>
        <p:txBody>
          <a:bodyPr/>
          <a:lstStyle/>
          <a:p>
            <a:r>
              <a:rPr lang="en-US" dirty="0">
                <a:solidFill>
                  <a:srgbClr val="0070C0"/>
                </a:solidFill>
              </a:rPr>
              <a:t>Hidden Feelings</a:t>
            </a:r>
            <a:endParaRPr lang="en-GB" dirty="0">
              <a:solidFill>
                <a:srgbClr val="0070C0"/>
              </a:solidFill>
            </a:endParaRPr>
          </a:p>
        </p:txBody>
      </p:sp>
      <p:sp>
        <p:nvSpPr>
          <p:cNvPr id="5" name="Text">
            <a:extLst>
              <a:ext uri="{FF2B5EF4-FFF2-40B4-BE49-F238E27FC236}">
                <a16:creationId xmlns:a16="http://schemas.microsoft.com/office/drawing/2014/main" id="{A569E42E-D02F-2CF7-C38F-691BB955F6D8}"/>
              </a:ext>
            </a:extLst>
          </p:cNvPr>
          <p:cNvSpPr/>
          <p:nvPr/>
        </p:nvSpPr>
        <p:spPr>
          <a:xfrm>
            <a:off x="1154593" y="1637207"/>
            <a:ext cx="7116952" cy="830997"/>
          </a:xfrm>
          <a:prstGeom prst="rect">
            <a:avLst/>
          </a:prstGeom>
        </p:spPr>
        <p:txBody>
          <a:bodyPr wrap="square" lIns="0" tIns="0" rIns="0" bIns="0">
            <a:spAutoFit/>
          </a:bodyPr>
          <a:lstStyle/>
          <a:p>
            <a:r>
              <a:rPr lang="en-GB" dirty="0">
                <a:solidFill>
                  <a:schemeClr val="bg1"/>
                </a:solidFill>
              </a:rPr>
              <a:t>Our feelings can sometimes show on the outside, like crying when we feel sad, but there can be times when the inside of our body will signal that we are feeling a certain way.</a:t>
            </a:r>
          </a:p>
        </p:txBody>
      </p:sp>
      <p:sp>
        <p:nvSpPr>
          <p:cNvPr id="14" name="Text">
            <a:extLst>
              <a:ext uri="{FF2B5EF4-FFF2-40B4-BE49-F238E27FC236}">
                <a16:creationId xmlns:a16="http://schemas.microsoft.com/office/drawing/2014/main" id="{129393AB-42C2-98AE-39C0-2E0AF777EC82}"/>
              </a:ext>
            </a:extLst>
          </p:cNvPr>
          <p:cNvSpPr/>
          <p:nvPr/>
        </p:nvSpPr>
        <p:spPr>
          <a:xfrm>
            <a:off x="1154593" y="2756019"/>
            <a:ext cx="1437606" cy="276999"/>
          </a:xfrm>
          <a:prstGeom prst="rect">
            <a:avLst/>
          </a:prstGeom>
        </p:spPr>
        <p:txBody>
          <a:bodyPr wrap="square" lIns="0" tIns="0" rIns="0" bIns="0">
            <a:spAutoFit/>
          </a:bodyPr>
          <a:lstStyle/>
          <a:p>
            <a:r>
              <a:rPr lang="en-GB" dirty="0">
                <a:solidFill>
                  <a:schemeClr val="bg1"/>
                </a:solidFill>
              </a:rPr>
              <a:t>This could be:</a:t>
            </a:r>
          </a:p>
        </p:txBody>
      </p:sp>
      <p:sp>
        <p:nvSpPr>
          <p:cNvPr id="22" name="Text">
            <a:extLst>
              <a:ext uri="{FF2B5EF4-FFF2-40B4-BE49-F238E27FC236}">
                <a16:creationId xmlns:a16="http://schemas.microsoft.com/office/drawing/2014/main" id="{E3ACF179-352A-8BCE-F841-53FEBC5174AA}"/>
              </a:ext>
            </a:extLst>
          </p:cNvPr>
          <p:cNvSpPr/>
          <p:nvPr/>
        </p:nvSpPr>
        <p:spPr>
          <a:xfrm>
            <a:off x="1687010" y="3203449"/>
            <a:ext cx="2780016" cy="276999"/>
          </a:xfrm>
          <a:prstGeom prst="rect">
            <a:avLst/>
          </a:prstGeom>
        </p:spPr>
        <p:txBody>
          <a:bodyPr wrap="square" lIns="0" tIns="0" rIns="0" bIns="0">
            <a:spAutoFit/>
          </a:bodyPr>
          <a:lstStyle/>
          <a:p>
            <a:r>
              <a:rPr lang="en-GB" dirty="0"/>
              <a:t>butterflies in our stomach;</a:t>
            </a:r>
          </a:p>
        </p:txBody>
      </p:sp>
      <p:sp>
        <p:nvSpPr>
          <p:cNvPr id="28" name="Text">
            <a:extLst>
              <a:ext uri="{FF2B5EF4-FFF2-40B4-BE49-F238E27FC236}">
                <a16:creationId xmlns:a16="http://schemas.microsoft.com/office/drawing/2014/main" id="{BB3D2B24-74C6-7AA8-1A8E-B89C6856320F}"/>
              </a:ext>
            </a:extLst>
          </p:cNvPr>
          <p:cNvSpPr/>
          <p:nvPr/>
        </p:nvSpPr>
        <p:spPr>
          <a:xfrm>
            <a:off x="1687010" y="3644508"/>
            <a:ext cx="1300196" cy="276999"/>
          </a:xfrm>
          <a:prstGeom prst="rect">
            <a:avLst/>
          </a:prstGeom>
        </p:spPr>
        <p:txBody>
          <a:bodyPr wrap="square" lIns="0" tIns="0" rIns="0" bIns="0">
            <a:spAutoFit/>
          </a:bodyPr>
          <a:lstStyle/>
          <a:p>
            <a:r>
              <a:rPr lang="en-GB" dirty="0"/>
              <a:t>feeling sick;</a:t>
            </a:r>
          </a:p>
        </p:txBody>
      </p:sp>
      <p:sp>
        <p:nvSpPr>
          <p:cNvPr id="32" name="Text">
            <a:extLst>
              <a:ext uri="{FF2B5EF4-FFF2-40B4-BE49-F238E27FC236}">
                <a16:creationId xmlns:a16="http://schemas.microsoft.com/office/drawing/2014/main" id="{7F0DBE9D-884D-6803-F057-39B47D3C6EE7}"/>
              </a:ext>
            </a:extLst>
          </p:cNvPr>
          <p:cNvSpPr/>
          <p:nvPr/>
        </p:nvSpPr>
        <p:spPr>
          <a:xfrm>
            <a:off x="1687010" y="4093759"/>
            <a:ext cx="3128830" cy="276999"/>
          </a:xfrm>
          <a:prstGeom prst="rect">
            <a:avLst/>
          </a:prstGeom>
        </p:spPr>
        <p:txBody>
          <a:bodyPr wrap="square" lIns="0" tIns="0" rIns="0" bIns="0">
            <a:spAutoFit/>
          </a:bodyPr>
          <a:lstStyle/>
          <a:p>
            <a:r>
              <a:rPr lang="en-GB" dirty="0"/>
              <a:t>feeling tension in our muscles;</a:t>
            </a:r>
          </a:p>
        </p:txBody>
      </p:sp>
      <p:sp>
        <p:nvSpPr>
          <p:cNvPr id="36" name="Text">
            <a:extLst>
              <a:ext uri="{FF2B5EF4-FFF2-40B4-BE49-F238E27FC236}">
                <a16:creationId xmlns:a16="http://schemas.microsoft.com/office/drawing/2014/main" id="{C347C4C0-E65D-4BED-0638-FD85FB4B19D7}"/>
              </a:ext>
            </a:extLst>
          </p:cNvPr>
          <p:cNvSpPr/>
          <p:nvPr/>
        </p:nvSpPr>
        <p:spPr>
          <a:xfrm>
            <a:off x="1687010" y="4554983"/>
            <a:ext cx="2077270" cy="276999"/>
          </a:xfrm>
          <a:prstGeom prst="rect">
            <a:avLst/>
          </a:prstGeom>
        </p:spPr>
        <p:txBody>
          <a:bodyPr wrap="square" lIns="0" tIns="0" rIns="0" bIns="0">
            <a:spAutoFit/>
          </a:bodyPr>
          <a:lstStyle/>
          <a:p>
            <a:r>
              <a:rPr lang="en-GB" dirty="0"/>
              <a:t>losing our appetite;</a:t>
            </a:r>
          </a:p>
        </p:txBody>
      </p:sp>
      <p:sp>
        <p:nvSpPr>
          <p:cNvPr id="40" name="Text">
            <a:extLst>
              <a:ext uri="{FF2B5EF4-FFF2-40B4-BE49-F238E27FC236}">
                <a16:creationId xmlns:a16="http://schemas.microsoft.com/office/drawing/2014/main" id="{28A08F78-445F-CBE1-E012-1455966643D9}"/>
              </a:ext>
            </a:extLst>
          </p:cNvPr>
          <p:cNvSpPr/>
          <p:nvPr/>
        </p:nvSpPr>
        <p:spPr>
          <a:xfrm>
            <a:off x="1687010" y="5014368"/>
            <a:ext cx="3013340" cy="276999"/>
          </a:xfrm>
          <a:prstGeom prst="rect">
            <a:avLst/>
          </a:prstGeom>
        </p:spPr>
        <p:txBody>
          <a:bodyPr wrap="square" lIns="0" tIns="0" rIns="0" bIns="0">
            <a:spAutoFit/>
          </a:bodyPr>
          <a:lstStyle/>
          <a:p>
            <a:r>
              <a:rPr lang="en-GB" dirty="0"/>
              <a:t>feeling fidgety and agitated.</a:t>
            </a:r>
          </a:p>
        </p:txBody>
      </p:sp>
      <p:sp>
        <p:nvSpPr>
          <p:cNvPr id="44" name="Text">
            <a:extLst>
              <a:ext uri="{FF2B5EF4-FFF2-40B4-BE49-F238E27FC236}">
                <a16:creationId xmlns:a16="http://schemas.microsoft.com/office/drawing/2014/main" id="{45B52A26-C024-E455-D1E8-DBD92E84DCB0}"/>
              </a:ext>
            </a:extLst>
          </p:cNvPr>
          <p:cNvSpPr/>
          <p:nvPr/>
        </p:nvSpPr>
        <p:spPr>
          <a:xfrm>
            <a:off x="1154593" y="5618925"/>
            <a:ext cx="7116952" cy="553998"/>
          </a:xfrm>
          <a:prstGeom prst="rect">
            <a:avLst/>
          </a:prstGeom>
        </p:spPr>
        <p:txBody>
          <a:bodyPr wrap="square" lIns="0" tIns="0" rIns="0" bIns="0">
            <a:spAutoFit/>
          </a:bodyPr>
          <a:lstStyle/>
          <a:p>
            <a:r>
              <a:rPr lang="en-GB" dirty="0">
                <a:solidFill>
                  <a:schemeClr val="bg1"/>
                </a:solidFill>
              </a:rPr>
              <a:t>Everyone reacts different in different situations. Our bodies all respond differently to different situations and this is OK!</a:t>
            </a:r>
          </a:p>
        </p:txBody>
      </p:sp>
      <p:sp>
        <p:nvSpPr>
          <p:cNvPr id="47" name="Rectangle: Rounded Corners 46">
            <a:extLst>
              <a:ext uri="{FF2B5EF4-FFF2-40B4-BE49-F238E27FC236}">
                <a16:creationId xmlns:a16="http://schemas.microsoft.com/office/drawing/2014/main" id="{5FD9DBD1-6134-7578-31EC-7C84FFC2C86C}"/>
              </a:ext>
            </a:extLst>
          </p:cNvPr>
          <p:cNvSpPr/>
          <p:nvPr/>
        </p:nvSpPr>
        <p:spPr>
          <a:xfrm>
            <a:off x="5759452" y="3438375"/>
            <a:ext cx="3721226" cy="1154490"/>
          </a:xfrm>
          <a:prstGeom prst="roundRect">
            <a:avLst>
              <a:gd name="adj" fmla="val 4969"/>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
            <a:extLst>
              <a:ext uri="{FF2B5EF4-FFF2-40B4-BE49-F238E27FC236}">
                <a16:creationId xmlns:a16="http://schemas.microsoft.com/office/drawing/2014/main" id="{F6D6D483-0EA4-C65D-A210-18421FA78CAF}"/>
              </a:ext>
            </a:extLst>
          </p:cNvPr>
          <p:cNvSpPr/>
          <p:nvPr/>
        </p:nvSpPr>
        <p:spPr>
          <a:xfrm>
            <a:off x="5952807" y="3612379"/>
            <a:ext cx="3079667" cy="830997"/>
          </a:xfrm>
          <a:prstGeom prst="rect">
            <a:avLst/>
          </a:prstGeom>
        </p:spPr>
        <p:txBody>
          <a:bodyPr wrap="square" lIns="0" tIns="0" rIns="0" bIns="0">
            <a:spAutoFit/>
          </a:bodyPr>
          <a:lstStyle/>
          <a:p>
            <a:r>
              <a:rPr lang="en-GB" b="1" dirty="0"/>
              <a:t>Would you like to share a time when you have felt any of these body sensations?</a:t>
            </a:r>
          </a:p>
        </p:txBody>
      </p:sp>
    </p:spTree>
    <p:extLst>
      <p:ext uri="{BB962C8B-B14F-4D97-AF65-F5344CB8AC3E}">
        <p14:creationId xmlns:p14="http://schemas.microsoft.com/office/powerpoint/2010/main" val="2996735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500"/>
                                        <p:tgtEl>
                                          <p:spTgt spid="51"/>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wipe(right)">
                                      <p:cBhvr>
                                        <p:cTn id="29" dur="500"/>
                                        <p:tgtEl>
                                          <p:spTgt spid="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righ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righ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left)">
                                      <p:cBhvr>
                                        <p:cTn id="52" dur="500"/>
                                        <p:tgtEl>
                                          <p:spTgt spid="54"/>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right)">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left)">
                                      <p:cBhvr>
                                        <p:cTn id="61" dur="500"/>
                                        <p:tgtEl>
                                          <p:spTgt spid="55"/>
                                        </p:tgtEl>
                                      </p:cBhvr>
                                    </p:animEffect>
                                  </p:childTnLst>
                                </p:cTn>
                              </p:par>
                            </p:childTnLst>
                          </p:cTn>
                        </p:par>
                        <p:par>
                          <p:cTn id="62" fill="hold">
                            <p:stCondLst>
                              <p:cond delay="500"/>
                            </p:stCondLst>
                            <p:childTnLst>
                              <p:par>
                                <p:cTn id="63" presetID="22" presetClass="entr" presetSubtype="2"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right)">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500"/>
                            </p:stCondLst>
                            <p:childTnLst>
                              <p:par>
                                <p:cTn id="72" presetID="22" presetClass="entr" presetSubtype="2"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wipe(right)">
                                      <p:cBhvr>
                                        <p:cTn id="74" dur="500"/>
                                        <p:tgtEl>
                                          <p:spTgt spid="4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right)">
                                      <p:cBhvr>
                                        <p:cTn id="79" dur="500"/>
                                        <p:tgtEl>
                                          <p:spTgt spid="47"/>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28" grpId="0"/>
      <p:bldP spid="32" grpId="0"/>
      <p:bldP spid="36" grpId="0"/>
      <p:bldP spid="40" grpId="0"/>
      <p:bldP spid="44" grpId="0"/>
      <p:bldP spid="47" grpId="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6F3840E-ED95-8EBF-E5B4-E3B336949070}"/>
              </a:ext>
            </a:extLst>
          </p:cNvPr>
          <p:cNvGrpSpPr/>
          <p:nvPr/>
        </p:nvGrpSpPr>
        <p:grpSpPr>
          <a:xfrm>
            <a:off x="622175" y="1736643"/>
            <a:ext cx="7778934" cy="992009"/>
            <a:chOff x="622175" y="1736643"/>
            <a:chExt cx="7778934" cy="992009"/>
          </a:xfrm>
        </p:grpSpPr>
        <p:sp>
          <p:nvSpPr>
            <p:cNvPr id="3" name="Rectangle: Rounded Corners 2">
              <a:extLst>
                <a:ext uri="{FF2B5EF4-FFF2-40B4-BE49-F238E27FC236}">
                  <a16:creationId xmlns:a16="http://schemas.microsoft.com/office/drawing/2014/main" id="{BFE3EDC9-A119-C378-478B-2AC133C415A0}"/>
                </a:ext>
              </a:extLst>
            </p:cNvPr>
            <p:cNvSpPr/>
            <p:nvPr/>
          </p:nvSpPr>
          <p:spPr>
            <a:xfrm>
              <a:off x="810002" y="1736643"/>
              <a:ext cx="7591107" cy="992009"/>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7D43F4B-B6B3-D270-482A-2CA1FC6902B8}"/>
                </a:ext>
              </a:extLst>
            </p:cNvPr>
            <p:cNvSpPr/>
            <p:nvPr/>
          </p:nvSpPr>
          <p:spPr>
            <a:xfrm>
              <a:off x="622175" y="2031715"/>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3238260-A1E0-1B53-057E-ABF2A5DC2578}"/>
                </a:ext>
              </a:extLst>
            </p:cNvPr>
            <p:cNvSpPr/>
            <p:nvPr/>
          </p:nvSpPr>
          <p:spPr>
            <a:xfrm>
              <a:off x="742891" y="2150512"/>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p:cNvSpPr>
            <a:spLocks noGrp="1"/>
          </p:cNvSpPr>
          <p:nvPr>
            <p:ph type="title"/>
          </p:nvPr>
        </p:nvSpPr>
        <p:spPr>
          <a:xfrm>
            <a:off x="1416599" y="671018"/>
            <a:ext cx="6301274" cy="664432"/>
          </a:xfrm>
        </p:spPr>
        <p:txBody>
          <a:bodyPr/>
          <a:lstStyle/>
          <a:p>
            <a:r>
              <a:rPr lang="en-US" dirty="0">
                <a:solidFill>
                  <a:srgbClr val="0070C0"/>
                </a:solidFill>
              </a:rPr>
              <a:t>Feeling Safe</a:t>
            </a:r>
            <a:endParaRPr lang="en-GB" dirty="0">
              <a:solidFill>
                <a:srgbClr val="0070C0"/>
              </a:solidFill>
            </a:endParaRPr>
          </a:p>
        </p:txBody>
      </p:sp>
      <p:sp>
        <p:nvSpPr>
          <p:cNvPr id="5" name="Text">
            <a:extLst>
              <a:ext uri="{FF2B5EF4-FFF2-40B4-BE49-F238E27FC236}">
                <a16:creationId xmlns:a16="http://schemas.microsoft.com/office/drawing/2014/main" id="{A569E42E-D02F-2CF7-C38F-691BB955F6D8}"/>
              </a:ext>
            </a:extLst>
          </p:cNvPr>
          <p:cNvSpPr/>
          <p:nvPr/>
        </p:nvSpPr>
        <p:spPr>
          <a:xfrm>
            <a:off x="1154593" y="1807218"/>
            <a:ext cx="7116952" cy="553998"/>
          </a:xfrm>
          <a:prstGeom prst="rect">
            <a:avLst/>
          </a:prstGeom>
        </p:spPr>
        <p:txBody>
          <a:bodyPr wrap="square" lIns="0" tIns="0" rIns="0" bIns="0">
            <a:spAutoFit/>
          </a:bodyPr>
          <a:lstStyle/>
          <a:p>
            <a:r>
              <a:rPr lang="en-US" sz="1800" b="0" i="0" u="none" strike="noStrike" dirty="0">
                <a:solidFill>
                  <a:schemeClr val="bg1"/>
                </a:solidFill>
                <a:effectLst/>
              </a:rPr>
              <a:t>Being safe means you are protected from abuse, neglect or harm and all children under the age of 18 have the right to be safe under the</a:t>
            </a:r>
            <a:endParaRPr lang="en-GB" b="1" dirty="0">
              <a:solidFill>
                <a:schemeClr val="bg1"/>
              </a:solidFill>
            </a:endParaRPr>
          </a:p>
        </p:txBody>
      </p:sp>
      <p:sp>
        <p:nvSpPr>
          <p:cNvPr id="47" name="Rectangle: Rounded Corners 46">
            <a:extLst>
              <a:ext uri="{FF2B5EF4-FFF2-40B4-BE49-F238E27FC236}">
                <a16:creationId xmlns:a16="http://schemas.microsoft.com/office/drawing/2014/main" id="{5FD9DBD1-6134-7578-31EC-7C84FFC2C86C}"/>
              </a:ext>
            </a:extLst>
          </p:cNvPr>
          <p:cNvSpPr/>
          <p:nvPr/>
        </p:nvSpPr>
        <p:spPr>
          <a:xfrm>
            <a:off x="5209563" y="2946767"/>
            <a:ext cx="4271115" cy="2382473"/>
          </a:xfrm>
          <a:prstGeom prst="roundRect">
            <a:avLst>
              <a:gd name="adj" fmla="val 4969"/>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7982C688-8DE8-BA3A-C16B-7D7847FF7B20}"/>
              </a:ext>
            </a:extLst>
          </p:cNvPr>
          <p:cNvGrpSpPr/>
          <p:nvPr/>
        </p:nvGrpSpPr>
        <p:grpSpPr>
          <a:xfrm>
            <a:off x="5410900" y="3094493"/>
            <a:ext cx="3514986" cy="2086718"/>
            <a:chOff x="5410900" y="3094493"/>
            <a:chExt cx="3514986" cy="2086718"/>
          </a:xfrm>
        </p:grpSpPr>
        <p:sp>
          <p:nvSpPr>
            <p:cNvPr id="48" name="Text">
              <a:extLst>
                <a:ext uri="{FF2B5EF4-FFF2-40B4-BE49-F238E27FC236}">
                  <a16:creationId xmlns:a16="http://schemas.microsoft.com/office/drawing/2014/main" id="{F6D6D483-0EA4-C65D-A210-18421FA78CAF}"/>
                </a:ext>
              </a:extLst>
            </p:cNvPr>
            <p:cNvSpPr/>
            <p:nvPr/>
          </p:nvSpPr>
          <p:spPr>
            <a:xfrm>
              <a:off x="5410900" y="3094493"/>
              <a:ext cx="3514986" cy="276999"/>
            </a:xfrm>
            <a:prstGeom prst="rect">
              <a:avLst/>
            </a:prstGeom>
          </p:spPr>
          <p:txBody>
            <a:bodyPr wrap="square" lIns="0" tIns="0" rIns="0" bIns="0">
              <a:spAutoFit/>
            </a:bodyPr>
            <a:lstStyle/>
            <a:p>
              <a:r>
                <a:rPr lang="en-GB" b="1" dirty="0"/>
                <a:t>Article 19 </a:t>
              </a:r>
              <a:r>
                <a:rPr lang="en-GB" sz="1400" baseline="-25000" dirty="0"/>
                <a:t>(protection from violence, abuse and neglect)</a:t>
              </a:r>
              <a:endParaRPr lang="en-GB" b="1" dirty="0"/>
            </a:p>
          </p:txBody>
        </p:sp>
        <p:sp>
          <p:nvSpPr>
            <p:cNvPr id="2" name="Text">
              <a:extLst>
                <a:ext uri="{FF2B5EF4-FFF2-40B4-BE49-F238E27FC236}">
                  <a16:creationId xmlns:a16="http://schemas.microsoft.com/office/drawing/2014/main" id="{87C746DE-10B7-5B5A-9FF4-226DF64B63CA}"/>
                </a:ext>
              </a:extLst>
            </p:cNvPr>
            <p:cNvSpPr/>
            <p:nvPr/>
          </p:nvSpPr>
          <p:spPr>
            <a:xfrm>
              <a:off x="5410900" y="3519218"/>
              <a:ext cx="3514986" cy="1661993"/>
            </a:xfrm>
            <a:prstGeom prst="rect">
              <a:avLst/>
            </a:prstGeom>
          </p:spPr>
          <p:txBody>
            <a:bodyPr wrap="square" lIns="0" tIns="0" rIns="0" bIns="0">
              <a:spAutoFit/>
            </a:bodyPr>
            <a:lstStyle/>
            <a:p>
              <a:r>
                <a:rPr lang="en-US" sz="1800" b="0" i="0" u="none" strike="noStrike" dirty="0">
                  <a:effectLst/>
                </a:rPr>
                <a:t>Governments must do all they can to ensure that children are protected from all forms of violence, abuse, neglect and bad treatment by their parents or anyone else who looks after them.</a:t>
              </a:r>
              <a:endParaRPr lang="en-GB" b="1" dirty="0"/>
            </a:p>
          </p:txBody>
        </p:sp>
      </p:grpSp>
      <p:grpSp>
        <p:nvGrpSpPr>
          <p:cNvPr id="49" name="Group 48">
            <a:extLst>
              <a:ext uri="{FF2B5EF4-FFF2-40B4-BE49-F238E27FC236}">
                <a16:creationId xmlns:a16="http://schemas.microsoft.com/office/drawing/2014/main" id="{05FD0846-52BA-E030-C6FA-09FC1AC963FC}"/>
              </a:ext>
            </a:extLst>
          </p:cNvPr>
          <p:cNvGrpSpPr/>
          <p:nvPr/>
        </p:nvGrpSpPr>
        <p:grpSpPr>
          <a:xfrm>
            <a:off x="810002" y="3134082"/>
            <a:ext cx="4271115" cy="517631"/>
            <a:chOff x="810002" y="3134082"/>
            <a:chExt cx="4271115" cy="517631"/>
          </a:xfrm>
        </p:grpSpPr>
        <p:sp>
          <p:nvSpPr>
            <p:cNvPr id="4" name="Rectangle: Rounded Corners 3">
              <a:extLst>
                <a:ext uri="{FF2B5EF4-FFF2-40B4-BE49-F238E27FC236}">
                  <a16:creationId xmlns:a16="http://schemas.microsoft.com/office/drawing/2014/main" id="{0D4C3130-FEA8-CD52-BACF-B515B9F721EC}"/>
                </a:ext>
              </a:extLst>
            </p:cNvPr>
            <p:cNvSpPr/>
            <p:nvPr/>
          </p:nvSpPr>
          <p:spPr>
            <a:xfrm>
              <a:off x="810002" y="3134082"/>
              <a:ext cx="4271115" cy="517631"/>
            </a:xfrm>
            <a:prstGeom prst="roundRect">
              <a:avLst>
                <a:gd name="adj" fmla="val 21176"/>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a:extLst>
                <a:ext uri="{FF2B5EF4-FFF2-40B4-BE49-F238E27FC236}">
                  <a16:creationId xmlns:a16="http://schemas.microsoft.com/office/drawing/2014/main" id="{05BAA235-3BD5-3F72-701A-571CB7FEDDF0}"/>
                </a:ext>
              </a:extLst>
            </p:cNvPr>
            <p:cNvSpPr/>
            <p:nvPr/>
          </p:nvSpPr>
          <p:spPr>
            <a:xfrm>
              <a:off x="1188066" y="3253414"/>
              <a:ext cx="3514986" cy="276999"/>
            </a:xfrm>
            <a:prstGeom prst="rect">
              <a:avLst/>
            </a:prstGeom>
          </p:spPr>
          <p:txBody>
            <a:bodyPr wrap="square" lIns="0" tIns="0" rIns="0" bIns="0">
              <a:spAutoFit/>
            </a:bodyPr>
            <a:lstStyle/>
            <a:p>
              <a:pPr algn="ctr"/>
              <a:r>
                <a:rPr lang="en-US" sz="1800" b="1" i="0" u="none" strike="noStrike" dirty="0">
                  <a:effectLst/>
                </a:rPr>
                <a:t>Where</a:t>
              </a:r>
              <a:r>
                <a:rPr lang="en-US" sz="1800" i="0" u="none" strike="noStrike" dirty="0">
                  <a:effectLst/>
                </a:rPr>
                <a:t> do you feel safe?</a:t>
              </a:r>
              <a:endParaRPr lang="en-GB" b="1" dirty="0"/>
            </a:p>
          </p:txBody>
        </p:sp>
      </p:grpSp>
      <p:grpSp>
        <p:nvGrpSpPr>
          <p:cNvPr id="50" name="Group 49">
            <a:extLst>
              <a:ext uri="{FF2B5EF4-FFF2-40B4-BE49-F238E27FC236}">
                <a16:creationId xmlns:a16="http://schemas.microsoft.com/office/drawing/2014/main" id="{13B04843-84BF-6F41-A83B-19F61FA751C2}"/>
              </a:ext>
            </a:extLst>
          </p:cNvPr>
          <p:cNvGrpSpPr/>
          <p:nvPr/>
        </p:nvGrpSpPr>
        <p:grpSpPr>
          <a:xfrm>
            <a:off x="810002" y="3898831"/>
            <a:ext cx="4271115" cy="517631"/>
            <a:chOff x="810002" y="3898831"/>
            <a:chExt cx="4271115" cy="517631"/>
          </a:xfrm>
        </p:grpSpPr>
        <p:sp>
          <p:nvSpPr>
            <p:cNvPr id="11" name="Rectangle: Rounded Corners 10">
              <a:extLst>
                <a:ext uri="{FF2B5EF4-FFF2-40B4-BE49-F238E27FC236}">
                  <a16:creationId xmlns:a16="http://schemas.microsoft.com/office/drawing/2014/main" id="{8FE3E063-D820-46CE-1D44-E64657EBB8A3}"/>
                </a:ext>
              </a:extLst>
            </p:cNvPr>
            <p:cNvSpPr/>
            <p:nvPr/>
          </p:nvSpPr>
          <p:spPr>
            <a:xfrm>
              <a:off x="810002" y="3898831"/>
              <a:ext cx="4271115" cy="517631"/>
            </a:xfrm>
            <a:prstGeom prst="roundRect">
              <a:avLst>
                <a:gd name="adj" fmla="val 21176"/>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a:extLst>
                <a:ext uri="{FF2B5EF4-FFF2-40B4-BE49-F238E27FC236}">
                  <a16:creationId xmlns:a16="http://schemas.microsoft.com/office/drawing/2014/main" id="{32C95DFD-D169-5D8B-2B97-BB76B7954F20}"/>
                </a:ext>
              </a:extLst>
            </p:cNvPr>
            <p:cNvSpPr/>
            <p:nvPr/>
          </p:nvSpPr>
          <p:spPr>
            <a:xfrm>
              <a:off x="1188066" y="4018163"/>
              <a:ext cx="3514986" cy="276999"/>
            </a:xfrm>
            <a:prstGeom prst="rect">
              <a:avLst/>
            </a:prstGeom>
          </p:spPr>
          <p:txBody>
            <a:bodyPr wrap="square" lIns="0" tIns="0" rIns="0" bIns="0">
              <a:spAutoFit/>
            </a:bodyPr>
            <a:lstStyle/>
            <a:p>
              <a:pPr algn="ctr"/>
              <a:r>
                <a:rPr lang="en-US" sz="1800" b="1" i="0" u="none" strike="noStrike" dirty="0">
                  <a:effectLst/>
                </a:rPr>
                <a:t>Who</a:t>
              </a:r>
              <a:r>
                <a:rPr lang="en-US" sz="1800" i="0" u="none" strike="noStrike" dirty="0">
                  <a:effectLst/>
                </a:rPr>
                <a:t> helps you to feel safe?</a:t>
              </a:r>
              <a:endParaRPr lang="en-GB" b="1" dirty="0"/>
            </a:p>
          </p:txBody>
        </p:sp>
      </p:grpSp>
      <p:grpSp>
        <p:nvGrpSpPr>
          <p:cNvPr id="51" name="Group 50">
            <a:extLst>
              <a:ext uri="{FF2B5EF4-FFF2-40B4-BE49-F238E27FC236}">
                <a16:creationId xmlns:a16="http://schemas.microsoft.com/office/drawing/2014/main" id="{89354BF0-5196-2A11-1756-258DBF63B916}"/>
              </a:ext>
            </a:extLst>
          </p:cNvPr>
          <p:cNvGrpSpPr/>
          <p:nvPr/>
        </p:nvGrpSpPr>
        <p:grpSpPr>
          <a:xfrm>
            <a:off x="810002" y="4663580"/>
            <a:ext cx="4271115" cy="517631"/>
            <a:chOff x="810002" y="4663580"/>
            <a:chExt cx="4271115" cy="517631"/>
          </a:xfrm>
        </p:grpSpPr>
        <p:sp>
          <p:nvSpPr>
            <p:cNvPr id="15" name="Rectangle: Rounded Corners 14">
              <a:extLst>
                <a:ext uri="{FF2B5EF4-FFF2-40B4-BE49-F238E27FC236}">
                  <a16:creationId xmlns:a16="http://schemas.microsoft.com/office/drawing/2014/main" id="{A7797F0C-C6B8-80BC-3147-6946C96E0115}"/>
                </a:ext>
              </a:extLst>
            </p:cNvPr>
            <p:cNvSpPr/>
            <p:nvPr/>
          </p:nvSpPr>
          <p:spPr>
            <a:xfrm>
              <a:off x="810002" y="4663580"/>
              <a:ext cx="4271115" cy="517631"/>
            </a:xfrm>
            <a:prstGeom prst="roundRect">
              <a:avLst>
                <a:gd name="adj" fmla="val 21176"/>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a:extLst>
                <a:ext uri="{FF2B5EF4-FFF2-40B4-BE49-F238E27FC236}">
                  <a16:creationId xmlns:a16="http://schemas.microsoft.com/office/drawing/2014/main" id="{7A20B878-4E6A-FB6B-D467-89065B2C40EE}"/>
                </a:ext>
              </a:extLst>
            </p:cNvPr>
            <p:cNvSpPr/>
            <p:nvPr/>
          </p:nvSpPr>
          <p:spPr>
            <a:xfrm>
              <a:off x="1188066" y="4782912"/>
              <a:ext cx="3514986" cy="276999"/>
            </a:xfrm>
            <a:prstGeom prst="rect">
              <a:avLst/>
            </a:prstGeom>
          </p:spPr>
          <p:txBody>
            <a:bodyPr wrap="square" lIns="0" tIns="0" rIns="0" bIns="0">
              <a:spAutoFit/>
            </a:bodyPr>
            <a:lstStyle/>
            <a:p>
              <a:pPr algn="ctr"/>
              <a:r>
                <a:rPr lang="en-US" sz="1800" b="1" i="0" u="none" strike="noStrike" dirty="0">
                  <a:effectLst/>
                </a:rPr>
                <a:t>What</a:t>
              </a:r>
              <a:r>
                <a:rPr lang="en-US" sz="1800" i="0" u="none" strike="noStrike" dirty="0">
                  <a:effectLst/>
                </a:rPr>
                <a:t> helps to make you feel safe?</a:t>
              </a:r>
              <a:endParaRPr lang="en-GB" b="1" dirty="0"/>
            </a:p>
          </p:txBody>
        </p:sp>
      </p:grpSp>
      <p:sp>
        <p:nvSpPr>
          <p:cNvPr id="53" name="UNCRC">
            <a:extLst>
              <a:ext uri="{FF2B5EF4-FFF2-40B4-BE49-F238E27FC236}">
                <a16:creationId xmlns:a16="http://schemas.microsoft.com/office/drawing/2014/main" id="{CF5FA388-38A1-6695-B9F5-2B1A9C1A95F7}"/>
              </a:ext>
            </a:extLst>
          </p:cNvPr>
          <p:cNvSpPr/>
          <p:nvPr/>
        </p:nvSpPr>
        <p:spPr>
          <a:xfrm>
            <a:off x="1154593" y="2355883"/>
            <a:ext cx="7116952" cy="276999"/>
          </a:xfrm>
          <a:prstGeom prst="rect">
            <a:avLst/>
          </a:prstGeom>
        </p:spPr>
        <p:txBody>
          <a:bodyPr wrap="square" lIns="0" tIns="0" rIns="0" bIns="0">
            <a:spAutoFit/>
          </a:bodyPr>
          <a:lstStyle/>
          <a:p>
            <a:r>
              <a:rPr lang="en-US" b="1" u="sng" dirty="0">
                <a:solidFill>
                  <a:schemeClr val="bg1"/>
                </a:solidFill>
              </a:rPr>
              <a:t>United Nations Convention on the Rights of the Child.</a:t>
            </a:r>
            <a:endParaRPr lang="en-GB" b="1" dirty="0">
              <a:solidFill>
                <a:schemeClr val="bg1"/>
              </a:solidFill>
            </a:endParaRPr>
          </a:p>
        </p:txBody>
      </p:sp>
    </p:spTree>
    <p:extLst>
      <p:ext uri="{BB962C8B-B14F-4D97-AF65-F5344CB8AC3E}">
        <p14:creationId xmlns:p14="http://schemas.microsoft.com/office/powerpoint/2010/main" val="1665250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right)">
                                      <p:cBhvr>
                                        <p:cTn id="11" dur="500"/>
                                        <p:tgtEl>
                                          <p:spTgt spid="5">
                                            <p:txEl>
                                              <p:pRg st="0" end="0"/>
                                            </p:txEl>
                                          </p:spTgt>
                                        </p:tgtEl>
                                      </p:cBhvr>
                                    </p:animEffect>
                                  </p:childTnLst>
                                </p:cTn>
                              </p:par>
                              <p:par>
                                <p:cTn id="12" presetID="22" presetClass="entr" presetSubtype="2" fill="hold" nodeType="withEffect">
                                  <p:stCondLst>
                                    <p:cond delay="0"/>
                                  </p:stCondLst>
                                  <p:childTnLst>
                                    <p:set>
                                      <p:cBhvr>
                                        <p:cTn id="13" dur="1" fill="hold">
                                          <p:stCondLst>
                                            <p:cond delay="0"/>
                                          </p:stCondLst>
                                        </p:cTn>
                                        <p:tgtEl>
                                          <p:spTgt spid="53">
                                            <p:txEl>
                                              <p:pRg st="0" end="0"/>
                                            </p:txEl>
                                          </p:spTgt>
                                        </p:tgtEl>
                                        <p:attrNameLst>
                                          <p:attrName>style.visibility</p:attrName>
                                        </p:attrNameLst>
                                      </p:cBhvr>
                                      <p:to>
                                        <p:strVal val="visible"/>
                                      </p:to>
                                    </p:set>
                                    <p:animEffect transition="in" filter="wipe(right)">
                                      <p:cBhvr>
                                        <p:cTn id="14" dur="500"/>
                                        <p:tgtEl>
                                          <p:spTgt spid="5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right)">
                                      <p:cBhvr>
                                        <p:cTn id="35" dur="500"/>
                                        <p:tgtEl>
                                          <p:spTgt spid="47"/>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childTnLst>
                    </p:cTn>
                  </p:par>
                </p:childTnLst>
              </p:cTn>
              <p:nextCondLst>
                <p:cond evt="onClick" delay="0">
                  <p:tgtEl>
                    <p:spTgt spid="53"/>
                  </p:tgtEl>
                </p:cond>
              </p:nextCondLst>
            </p:seq>
          </p:childTnLst>
        </p:cTn>
      </p:par>
    </p:tnLst>
    <p:bldLst>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9398CCB8-9136-ADC7-B193-9050B858560F}"/>
              </a:ext>
            </a:extLst>
          </p:cNvPr>
          <p:cNvGrpSpPr/>
          <p:nvPr/>
        </p:nvGrpSpPr>
        <p:grpSpPr>
          <a:xfrm>
            <a:off x="2227360" y="1704132"/>
            <a:ext cx="4763557" cy="388224"/>
            <a:chOff x="2227360" y="1704132"/>
            <a:chExt cx="4763557" cy="388224"/>
          </a:xfrm>
        </p:grpSpPr>
        <p:sp>
          <p:nvSpPr>
            <p:cNvPr id="7" name="Rectangle: Rounded Corners 6">
              <a:extLst>
                <a:ext uri="{FF2B5EF4-FFF2-40B4-BE49-F238E27FC236}">
                  <a16:creationId xmlns:a16="http://schemas.microsoft.com/office/drawing/2014/main" id="{86337E5C-096B-9F54-6EAB-F084016ECC3B}"/>
                </a:ext>
              </a:extLst>
            </p:cNvPr>
            <p:cNvSpPr/>
            <p:nvPr/>
          </p:nvSpPr>
          <p:spPr>
            <a:xfrm>
              <a:off x="2415186" y="1710131"/>
              <a:ext cx="4575731" cy="376228"/>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A84B899-06E9-8B26-90EE-74971D22771A}"/>
                </a:ext>
              </a:extLst>
            </p:cNvPr>
            <p:cNvSpPr/>
            <p:nvPr/>
          </p:nvSpPr>
          <p:spPr>
            <a:xfrm>
              <a:off x="2227360" y="1704132"/>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417D735D-768E-9CC0-F54F-751DA48C0119}"/>
                </a:ext>
              </a:extLst>
            </p:cNvPr>
            <p:cNvSpPr/>
            <p:nvPr/>
          </p:nvSpPr>
          <p:spPr>
            <a:xfrm>
              <a:off x="2348076" y="1822929"/>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p:cNvSpPr>
            <a:spLocks noGrp="1"/>
          </p:cNvSpPr>
          <p:nvPr>
            <p:ph type="title"/>
          </p:nvPr>
        </p:nvSpPr>
        <p:spPr>
          <a:xfrm>
            <a:off x="1416599" y="671018"/>
            <a:ext cx="6301274" cy="664432"/>
          </a:xfrm>
        </p:spPr>
        <p:txBody>
          <a:bodyPr/>
          <a:lstStyle/>
          <a:p>
            <a:r>
              <a:rPr lang="en-US" dirty="0">
                <a:solidFill>
                  <a:srgbClr val="0070C0"/>
                </a:solidFill>
              </a:rPr>
              <a:t>Safe or Not Safe?</a:t>
            </a:r>
            <a:endParaRPr lang="en-GB" dirty="0">
              <a:solidFill>
                <a:srgbClr val="0070C0"/>
              </a:solidFill>
            </a:endParaRPr>
          </a:p>
        </p:txBody>
      </p:sp>
      <p:grpSp>
        <p:nvGrpSpPr>
          <p:cNvPr id="45" name="Group 44">
            <a:extLst>
              <a:ext uri="{FF2B5EF4-FFF2-40B4-BE49-F238E27FC236}">
                <a16:creationId xmlns:a16="http://schemas.microsoft.com/office/drawing/2014/main" id="{4A5D66AD-A8CD-26E7-8A95-4F5AECFD6AF1}"/>
              </a:ext>
            </a:extLst>
          </p:cNvPr>
          <p:cNvGrpSpPr/>
          <p:nvPr/>
        </p:nvGrpSpPr>
        <p:grpSpPr>
          <a:xfrm>
            <a:off x="583500" y="2441763"/>
            <a:ext cx="2973432" cy="550219"/>
            <a:chOff x="583500" y="2441763"/>
            <a:chExt cx="2973432" cy="550219"/>
          </a:xfrm>
        </p:grpSpPr>
        <p:sp>
          <p:nvSpPr>
            <p:cNvPr id="15" name="Rectangle: Rounded Corners 14">
              <a:extLst>
                <a:ext uri="{FF2B5EF4-FFF2-40B4-BE49-F238E27FC236}">
                  <a16:creationId xmlns:a16="http://schemas.microsoft.com/office/drawing/2014/main" id="{A7797F0C-C6B8-80BC-3147-6946C96E0115}"/>
                </a:ext>
              </a:extLst>
            </p:cNvPr>
            <p:cNvSpPr/>
            <p:nvPr/>
          </p:nvSpPr>
          <p:spPr>
            <a:xfrm>
              <a:off x="583500" y="2441763"/>
              <a:ext cx="2973432" cy="550219"/>
            </a:xfrm>
            <a:prstGeom prst="roundRect">
              <a:avLst>
                <a:gd name="adj" fmla="val 9001"/>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a:extLst>
                <a:ext uri="{FF2B5EF4-FFF2-40B4-BE49-F238E27FC236}">
                  <a16:creationId xmlns:a16="http://schemas.microsoft.com/office/drawing/2014/main" id="{7A20B878-4E6A-FB6B-D467-89065B2C40EE}"/>
                </a:ext>
              </a:extLst>
            </p:cNvPr>
            <p:cNvSpPr/>
            <p:nvPr/>
          </p:nvSpPr>
          <p:spPr>
            <a:xfrm>
              <a:off x="725780" y="2501081"/>
              <a:ext cx="2688872" cy="430887"/>
            </a:xfrm>
            <a:prstGeom prst="rect">
              <a:avLst/>
            </a:prstGeom>
          </p:spPr>
          <p:txBody>
            <a:bodyPr wrap="square" lIns="0" tIns="0" rIns="0" bIns="0">
              <a:spAutoFit/>
            </a:bodyPr>
            <a:lstStyle/>
            <a:p>
              <a:r>
                <a:rPr lang="en-US" sz="1400" i="0" u="none" strike="noStrike" dirty="0">
                  <a:effectLst/>
                </a:rPr>
                <a:t>Walking home by yourself when it is dark outside.</a:t>
              </a:r>
              <a:endParaRPr lang="en-GB" sz="1400" dirty="0"/>
            </a:p>
          </p:txBody>
        </p:sp>
      </p:grpSp>
      <p:sp>
        <p:nvSpPr>
          <p:cNvPr id="12" name="Text">
            <a:extLst>
              <a:ext uri="{FF2B5EF4-FFF2-40B4-BE49-F238E27FC236}">
                <a16:creationId xmlns:a16="http://schemas.microsoft.com/office/drawing/2014/main" id="{3712F4CB-8210-304F-D9A4-87F4F619CC64}"/>
              </a:ext>
            </a:extLst>
          </p:cNvPr>
          <p:cNvSpPr/>
          <p:nvPr/>
        </p:nvSpPr>
        <p:spPr>
          <a:xfrm>
            <a:off x="2759777" y="1759745"/>
            <a:ext cx="4038193" cy="276999"/>
          </a:xfrm>
          <a:prstGeom prst="rect">
            <a:avLst/>
          </a:prstGeom>
        </p:spPr>
        <p:txBody>
          <a:bodyPr wrap="square" lIns="0" tIns="0" rIns="0" bIns="0">
            <a:spAutoFit/>
          </a:bodyPr>
          <a:lstStyle/>
          <a:p>
            <a:r>
              <a:rPr lang="en-GB" dirty="0">
                <a:solidFill>
                  <a:schemeClr val="bg1"/>
                </a:solidFill>
              </a:rPr>
              <a:t>Would you feel safe in these situations? </a:t>
            </a:r>
          </a:p>
        </p:txBody>
      </p:sp>
      <p:grpSp>
        <p:nvGrpSpPr>
          <p:cNvPr id="52" name="Group 51">
            <a:extLst>
              <a:ext uri="{FF2B5EF4-FFF2-40B4-BE49-F238E27FC236}">
                <a16:creationId xmlns:a16="http://schemas.microsoft.com/office/drawing/2014/main" id="{EA9675DE-0BBC-E2A8-035B-184F45560571}"/>
              </a:ext>
            </a:extLst>
          </p:cNvPr>
          <p:cNvGrpSpPr/>
          <p:nvPr/>
        </p:nvGrpSpPr>
        <p:grpSpPr>
          <a:xfrm>
            <a:off x="3699212" y="2441763"/>
            <a:ext cx="2973432" cy="824021"/>
            <a:chOff x="3699212" y="2441763"/>
            <a:chExt cx="2973432" cy="824021"/>
          </a:xfrm>
        </p:grpSpPr>
        <p:sp>
          <p:nvSpPr>
            <p:cNvPr id="18" name="Rectangle: Rounded Corners 17">
              <a:extLst>
                <a:ext uri="{FF2B5EF4-FFF2-40B4-BE49-F238E27FC236}">
                  <a16:creationId xmlns:a16="http://schemas.microsoft.com/office/drawing/2014/main" id="{E375B0A4-3FC8-B7ED-0232-E6CB79349060}"/>
                </a:ext>
              </a:extLst>
            </p:cNvPr>
            <p:cNvSpPr/>
            <p:nvPr/>
          </p:nvSpPr>
          <p:spPr>
            <a:xfrm>
              <a:off x="3699212" y="2441763"/>
              <a:ext cx="2973432" cy="824021"/>
            </a:xfrm>
            <a:prstGeom prst="roundRect">
              <a:avLst>
                <a:gd name="adj" fmla="val 9001"/>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a:extLst>
                <a:ext uri="{FF2B5EF4-FFF2-40B4-BE49-F238E27FC236}">
                  <a16:creationId xmlns:a16="http://schemas.microsoft.com/office/drawing/2014/main" id="{A1ABB370-7303-E42B-A995-C386C014E41F}"/>
                </a:ext>
              </a:extLst>
            </p:cNvPr>
            <p:cNvSpPr/>
            <p:nvPr/>
          </p:nvSpPr>
          <p:spPr>
            <a:xfrm>
              <a:off x="3841492" y="2527539"/>
              <a:ext cx="2688872" cy="646331"/>
            </a:xfrm>
            <a:prstGeom prst="rect">
              <a:avLst/>
            </a:prstGeom>
          </p:spPr>
          <p:txBody>
            <a:bodyPr wrap="square" lIns="0" tIns="0" rIns="0" bIns="0">
              <a:spAutoFit/>
            </a:bodyPr>
            <a:lstStyle/>
            <a:p>
              <a:r>
                <a:rPr lang="en-US" sz="1400" i="0" u="none" strike="noStrike" dirty="0">
                  <a:effectLst/>
                </a:rPr>
                <a:t>Your friend’s parent offers to drive you home from school on a rainy day.</a:t>
              </a:r>
              <a:endParaRPr lang="en-GB" sz="1400" dirty="0"/>
            </a:p>
          </p:txBody>
        </p:sp>
      </p:grpSp>
      <p:grpSp>
        <p:nvGrpSpPr>
          <p:cNvPr id="53" name="Group 52">
            <a:extLst>
              <a:ext uri="{FF2B5EF4-FFF2-40B4-BE49-F238E27FC236}">
                <a16:creationId xmlns:a16="http://schemas.microsoft.com/office/drawing/2014/main" id="{A61CADAC-FFB8-B82D-766C-70C28788008D}"/>
              </a:ext>
            </a:extLst>
          </p:cNvPr>
          <p:cNvGrpSpPr/>
          <p:nvPr/>
        </p:nvGrpSpPr>
        <p:grpSpPr>
          <a:xfrm>
            <a:off x="6814924" y="2441764"/>
            <a:ext cx="1196562" cy="824020"/>
            <a:chOff x="6814924" y="2441764"/>
            <a:chExt cx="1196562" cy="824020"/>
          </a:xfrm>
        </p:grpSpPr>
        <p:sp>
          <p:nvSpPr>
            <p:cNvPr id="20" name="Rectangle: Rounded Corners 19">
              <a:extLst>
                <a:ext uri="{FF2B5EF4-FFF2-40B4-BE49-F238E27FC236}">
                  <a16:creationId xmlns:a16="http://schemas.microsoft.com/office/drawing/2014/main" id="{34823F45-0D6C-2139-8FA2-AC0F28202588}"/>
                </a:ext>
              </a:extLst>
            </p:cNvPr>
            <p:cNvSpPr/>
            <p:nvPr/>
          </p:nvSpPr>
          <p:spPr>
            <a:xfrm>
              <a:off x="6814924" y="2441764"/>
              <a:ext cx="1196562" cy="824020"/>
            </a:xfrm>
            <a:prstGeom prst="roundRect">
              <a:avLst>
                <a:gd name="adj" fmla="val 9001"/>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a:extLst>
                <a:ext uri="{FF2B5EF4-FFF2-40B4-BE49-F238E27FC236}">
                  <a16:creationId xmlns:a16="http://schemas.microsoft.com/office/drawing/2014/main" id="{06737D98-28DA-4499-6C50-F68F812488E9}"/>
                </a:ext>
              </a:extLst>
            </p:cNvPr>
            <p:cNvSpPr/>
            <p:nvPr/>
          </p:nvSpPr>
          <p:spPr>
            <a:xfrm>
              <a:off x="6897115" y="2635260"/>
              <a:ext cx="1032179" cy="430887"/>
            </a:xfrm>
            <a:prstGeom prst="rect">
              <a:avLst/>
            </a:prstGeom>
          </p:spPr>
          <p:txBody>
            <a:bodyPr wrap="square" lIns="0" tIns="0" rIns="0" bIns="0">
              <a:spAutoFit/>
            </a:bodyPr>
            <a:lstStyle/>
            <a:p>
              <a:pPr algn="ctr"/>
              <a:r>
                <a:rPr lang="en-US" sz="1400" i="0" u="none" strike="noStrike" dirty="0">
                  <a:effectLst/>
                </a:rPr>
                <a:t>Watching a </a:t>
              </a:r>
            </a:p>
            <a:p>
              <a:pPr algn="ctr"/>
              <a:r>
                <a:rPr lang="en-US" sz="1400" i="0" u="none" strike="noStrike" dirty="0">
                  <a:effectLst/>
                </a:rPr>
                <a:t>scary movie.</a:t>
              </a:r>
              <a:endParaRPr lang="en-GB" sz="1400" dirty="0"/>
            </a:p>
          </p:txBody>
        </p:sp>
      </p:grpSp>
      <p:grpSp>
        <p:nvGrpSpPr>
          <p:cNvPr id="46" name="Group 45">
            <a:extLst>
              <a:ext uri="{FF2B5EF4-FFF2-40B4-BE49-F238E27FC236}">
                <a16:creationId xmlns:a16="http://schemas.microsoft.com/office/drawing/2014/main" id="{C21A8058-DF37-0291-A6D3-C3C014FFDE02}"/>
              </a:ext>
            </a:extLst>
          </p:cNvPr>
          <p:cNvGrpSpPr/>
          <p:nvPr/>
        </p:nvGrpSpPr>
        <p:grpSpPr>
          <a:xfrm>
            <a:off x="583500" y="3135119"/>
            <a:ext cx="2973432" cy="866194"/>
            <a:chOff x="583500" y="3135119"/>
            <a:chExt cx="2973432" cy="866194"/>
          </a:xfrm>
        </p:grpSpPr>
        <p:sp>
          <p:nvSpPr>
            <p:cNvPr id="23" name="Rectangle: Rounded Corners 22">
              <a:extLst>
                <a:ext uri="{FF2B5EF4-FFF2-40B4-BE49-F238E27FC236}">
                  <a16:creationId xmlns:a16="http://schemas.microsoft.com/office/drawing/2014/main" id="{A93A8B7D-94EA-E093-4DC5-F58DE91A4AA1}"/>
                </a:ext>
              </a:extLst>
            </p:cNvPr>
            <p:cNvSpPr/>
            <p:nvPr/>
          </p:nvSpPr>
          <p:spPr>
            <a:xfrm>
              <a:off x="583500" y="3135119"/>
              <a:ext cx="2973432" cy="866194"/>
            </a:xfrm>
            <a:prstGeom prst="roundRect">
              <a:avLst>
                <a:gd name="adj" fmla="val 9001"/>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
              <a:extLst>
                <a:ext uri="{FF2B5EF4-FFF2-40B4-BE49-F238E27FC236}">
                  <a16:creationId xmlns:a16="http://schemas.microsoft.com/office/drawing/2014/main" id="{D8111286-04A5-F8F4-F4CC-8C45DB95CA5D}"/>
                </a:ext>
              </a:extLst>
            </p:cNvPr>
            <p:cNvSpPr/>
            <p:nvPr/>
          </p:nvSpPr>
          <p:spPr>
            <a:xfrm>
              <a:off x="725780" y="3246061"/>
              <a:ext cx="2688872" cy="646331"/>
            </a:xfrm>
            <a:prstGeom prst="rect">
              <a:avLst/>
            </a:prstGeom>
          </p:spPr>
          <p:txBody>
            <a:bodyPr wrap="square" lIns="0" tIns="0" rIns="0" bIns="0">
              <a:spAutoFit/>
            </a:bodyPr>
            <a:lstStyle/>
            <a:p>
              <a:r>
                <a:rPr lang="en-US" sz="1400" i="0" u="none" strike="noStrike" dirty="0">
                  <a:effectLst/>
                </a:rPr>
                <a:t>You get separated from your parents at the shops, but there is a police officer nearby.</a:t>
              </a:r>
              <a:endParaRPr lang="en-GB" sz="1400" dirty="0"/>
            </a:p>
          </p:txBody>
        </p:sp>
      </p:grpSp>
      <p:grpSp>
        <p:nvGrpSpPr>
          <p:cNvPr id="55" name="Group 54">
            <a:extLst>
              <a:ext uri="{FF2B5EF4-FFF2-40B4-BE49-F238E27FC236}">
                <a16:creationId xmlns:a16="http://schemas.microsoft.com/office/drawing/2014/main" id="{C9B6CFCC-F449-53F5-282F-BB25D010B80A}"/>
              </a:ext>
            </a:extLst>
          </p:cNvPr>
          <p:cNvGrpSpPr/>
          <p:nvPr/>
        </p:nvGrpSpPr>
        <p:grpSpPr>
          <a:xfrm>
            <a:off x="3699213" y="3451094"/>
            <a:ext cx="2013690" cy="550219"/>
            <a:chOff x="3699213" y="3451094"/>
            <a:chExt cx="2013690" cy="550219"/>
          </a:xfrm>
        </p:grpSpPr>
        <p:sp>
          <p:nvSpPr>
            <p:cNvPr id="25" name="Rectangle: Rounded Corners 24">
              <a:extLst>
                <a:ext uri="{FF2B5EF4-FFF2-40B4-BE49-F238E27FC236}">
                  <a16:creationId xmlns:a16="http://schemas.microsoft.com/office/drawing/2014/main" id="{3D6A5B08-C1A0-1A0F-6FE3-06C1503BDE19}"/>
                </a:ext>
              </a:extLst>
            </p:cNvPr>
            <p:cNvSpPr/>
            <p:nvPr/>
          </p:nvSpPr>
          <p:spPr>
            <a:xfrm>
              <a:off x="3699213" y="3451094"/>
              <a:ext cx="2013690" cy="550219"/>
            </a:xfrm>
            <a:prstGeom prst="roundRect">
              <a:avLst>
                <a:gd name="adj" fmla="val 9001"/>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a:extLst>
                <a:ext uri="{FF2B5EF4-FFF2-40B4-BE49-F238E27FC236}">
                  <a16:creationId xmlns:a16="http://schemas.microsoft.com/office/drawing/2014/main" id="{608747B1-5C1F-1876-8107-5B51FD1E9ACB}"/>
                </a:ext>
              </a:extLst>
            </p:cNvPr>
            <p:cNvSpPr/>
            <p:nvPr/>
          </p:nvSpPr>
          <p:spPr>
            <a:xfrm>
              <a:off x="3807936" y="3510412"/>
              <a:ext cx="1871410" cy="430887"/>
            </a:xfrm>
            <a:prstGeom prst="rect">
              <a:avLst/>
            </a:prstGeom>
          </p:spPr>
          <p:txBody>
            <a:bodyPr wrap="square" lIns="0" tIns="0" rIns="0" bIns="0">
              <a:spAutoFit/>
            </a:bodyPr>
            <a:lstStyle/>
            <a:p>
              <a:r>
                <a:rPr lang="en-US" sz="1400" i="0" u="none" strike="noStrike" dirty="0">
                  <a:effectLst/>
                </a:rPr>
                <a:t>Someone </a:t>
              </a:r>
              <a:r>
                <a:rPr lang="en-US" sz="1400" dirty="0"/>
                <a:t>hits you in the school playground.</a:t>
              </a:r>
              <a:endParaRPr lang="en-GB" sz="1400" dirty="0"/>
            </a:p>
          </p:txBody>
        </p:sp>
      </p:grpSp>
      <p:grpSp>
        <p:nvGrpSpPr>
          <p:cNvPr id="56" name="Group 55">
            <a:extLst>
              <a:ext uri="{FF2B5EF4-FFF2-40B4-BE49-F238E27FC236}">
                <a16:creationId xmlns:a16="http://schemas.microsoft.com/office/drawing/2014/main" id="{4CE0905F-F665-360F-4FB1-4DED528E4640}"/>
              </a:ext>
            </a:extLst>
          </p:cNvPr>
          <p:cNvGrpSpPr/>
          <p:nvPr/>
        </p:nvGrpSpPr>
        <p:grpSpPr>
          <a:xfrm>
            <a:off x="3699212" y="4130882"/>
            <a:ext cx="2013690" cy="1001770"/>
            <a:chOff x="3699212" y="4130882"/>
            <a:chExt cx="2013690" cy="1001770"/>
          </a:xfrm>
        </p:grpSpPr>
        <p:sp>
          <p:nvSpPr>
            <p:cNvPr id="29" name="Rectangle: Rounded Corners 28">
              <a:extLst>
                <a:ext uri="{FF2B5EF4-FFF2-40B4-BE49-F238E27FC236}">
                  <a16:creationId xmlns:a16="http://schemas.microsoft.com/office/drawing/2014/main" id="{74F610A3-3A04-6557-4D25-85D27D2FFCA5}"/>
                </a:ext>
              </a:extLst>
            </p:cNvPr>
            <p:cNvSpPr/>
            <p:nvPr/>
          </p:nvSpPr>
          <p:spPr>
            <a:xfrm>
              <a:off x="3699212" y="4130882"/>
              <a:ext cx="2013690" cy="1001770"/>
            </a:xfrm>
            <a:prstGeom prst="roundRect">
              <a:avLst>
                <a:gd name="adj" fmla="val 9001"/>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
              <a:extLst>
                <a:ext uri="{FF2B5EF4-FFF2-40B4-BE49-F238E27FC236}">
                  <a16:creationId xmlns:a16="http://schemas.microsoft.com/office/drawing/2014/main" id="{D37A254A-3017-083F-0699-24C9F090E604}"/>
                </a:ext>
              </a:extLst>
            </p:cNvPr>
            <p:cNvSpPr/>
            <p:nvPr/>
          </p:nvSpPr>
          <p:spPr>
            <a:xfrm>
              <a:off x="3807936" y="4208269"/>
              <a:ext cx="1820978" cy="861774"/>
            </a:xfrm>
            <a:prstGeom prst="rect">
              <a:avLst/>
            </a:prstGeom>
          </p:spPr>
          <p:txBody>
            <a:bodyPr wrap="square" lIns="0" tIns="0" rIns="0" bIns="0">
              <a:spAutoFit/>
            </a:bodyPr>
            <a:lstStyle/>
            <a:p>
              <a:r>
                <a:rPr lang="en-US" sz="1400" i="0" u="none" strike="noStrike" dirty="0">
                  <a:effectLst/>
                </a:rPr>
                <a:t>When a grown up tries to show you a video that makes you feel uncomfortable.</a:t>
              </a:r>
              <a:endParaRPr lang="en-GB" sz="1400" dirty="0"/>
            </a:p>
          </p:txBody>
        </p:sp>
      </p:grpSp>
      <p:grpSp>
        <p:nvGrpSpPr>
          <p:cNvPr id="49" name="Group 48">
            <a:extLst>
              <a:ext uri="{FF2B5EF4-FFF2-40B4-BE49-F238E27FC236}">
                <a16:creationId xmlns:a16="http://schemas.microsoft.com/office/drawing/2014/main" id="{2D986EB6-6EEB-E6F3-83AE-89ED4B99A6E8}"/>
              </a:ext>
            </a:extLst>
          </p:cNvPr>
          <p:cNvGrpSpPr/>
          <p:nvPr/>
        </p:nvGrpSpPr>
        <p:grpSpPr>
          <a:xfrm>
            <a:off x="583500" y="4141562"/>
            <a:ext cx="2973432" cy="550219"/>
            <a:chOff x="583500" y="4141562"/>
            <a:chExt cx="2973432" cy="550219"/>
          </a:xfrm>
        </p:grpSpPr>
        <p:sp>
          <p:nvSpPr>
            <p:cNvPr id="31" name="Rectangle: Rounded Corners 30">
              <a:extLst>
                <a:ext uri="{FF2B5EF4-FFF2-40B4-BE49-F238E27FC236}">
                  <a16:creationId xmlns:a16="http://schemas.microsoft.com/office/drawing/2014/main" id="{2C673990-24AE-44DB-C639-8E17FB9C4D51}"/>
                </a:ext>
              </a:extLst>
            </p:cNvPr>
            <p:cNvSpPr/>
            <p:nvPr/>
          </p:nvSpPr>
          <p:spPr>
            <a:xfrm>
              <a:off x="583500" y="4141562"/>
              <a:ext cx="2973432" cy="550219"/>
            </a:xfrm>
            <a:prstGeom prst="roundRect">
              <a:avLst>
                <a:gd name="adj" fmla="val 9001"/>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a:extLst>
                <a:ext uri="{FF2B5EF4-FFF2-40B4-BE49-F238E27FC236}">
                  <a16:creationId xmlns:a16="http://schemas.microsoft.com/office/drawing/2014/main" id="{5EA11E2D-B242-9067-ECD5-BF162769DAD8}"/>
                </a:ext>
              </a:extLst>
            </p:cNvPr>
            <p:cNvSpPr/>
            <p:nvPr/>
          </p:nvSpPr>
          <p:spPr>
            <a:xfrm>
              <a:off x="725780" y="4200880"/>
              <a:ext cx="2688872" cy="430887"/>
            </a:xfrm>
            <a:prstGeom prst="rect">
              <a:avLst/>
            </a:prstGeom>
          </p:spPr>
          <p:txBody>
            <a:bodyPr wrap="square" lIns="0" tIns="0" rIns="0" bIns="0">
              <a:spAutoFit/>
            </a:bodyPr>
            <a:lstStyle/>
            <a:p>
              <a:r>
                <a:rPr lang="en-US" sz="1400" i="0" u="none" strike="noStrike" dirty="0">
                  <a:effectLst/>
                </a:rPr>
                <a:t>A stranger offers you a lift home on a rainy day.</a:t>
              </a:r>
              <a:endParaRPr lang="en-GB" sz="1400" dirty="0"/>
            </a:p>
          </p:txBody>
        </p:sp>
      </p:grpSp>
      <p:grpSp>
        <p:nvGrpSpPr>
          <p:cNvPr id="50" name="Group 49">
            <a:extLst>
              <a:ext uri="{FF2B5EF4-FFF2-40B4-BE49-F238E27FC236}">
                <a16:creationId xmlns:a16="http://schemas.microsoft.com/office/drawing/2014/main" id="{4978B589-7ED0-1CD2-912D-6CF12760188F}"/>
              </a:ext>
            </a:extLst>
          </p:cNvPr>
          <p:cNvGrpSpPr/>
          <p:nvPr/>
        </p:nvGrpSpPr>
        <p:grpSpPr>
          <a:xfrm>
            <a:off x="583500" y="4832030"/>
            <a:ext cx="2831152" cy="550219"/>
            <a:chOff x="583500" y="4832030"/>
            <a:chExt cx="2831152" cy="550219"/>
          </a:xfrm>
        </p:grpSpPr>
        <p:sp>
          <p:nvSpPr>
            <p:cNvPr id="33" name="Rectangle: Rounded Corners 32">
              <a:extLst>
                <a:ext uri="{FF2B5EF4-FFF2-40B4-BE49-F238E27FC236}">
                  <a16:creationId xmlns:a16="http://schemas.microsoft.com/office/drawing/2014/main" id="{056716B2-30EE-7C4A-99EB-74D15B338709}"/>
                </a:ext>
              </a:extLst>
            </p:cNvPr>
            <p:cNvSpPr/>
            <p:nvPr/>
          </p:nvSpPr>
          <p:spPr>
            <a:xfrm>
              <a:off x="583500" y="4832030"/>
              <a:ext cx="2728787" cy="550219"/>
            </a:xfrm>
            <a:prstGeom prst="roundRect">
              <a:avLst>
                <a:gd name="adj" fmla="val 9001"/>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a:extLst>
                <a:ext uri="{FF2B5EF4-FFF2-40B4-BE49-F238E27FC236}">
                  <a16:creationId xmlns:a16="http://schemas.microsoft.com/office/drawing/2014/main" id="{FC490A81-17F1-4ACE-326B-36954FFD3DC7}"/>
                </a:ext>
              </a:extLst>
            </p:cNvPr>
            <p:cNvSpPr/>
            <p:nvPr/>
          </p:nvSpPr>
          <p:spPr>
            <a:xfrm>
              <a:off x="685865" y="4891348"/>
              <a:ext cx="2728787" cy="430887"/>
            </a:xfrm>
            <a:prstGeom prst="rect">
              <a:avLst/>
            </a:prstGeom>
          </p:spPr>
          <p:txBody>
            <a:bodyPr wrap="square" lIns="0" tIns="0" rIns="0" bIns="0">
              <a:spAutoFit/>
            </a:bodyPr>
            <a:lstStyle/>
            <a:p>
              <a:r>
                <a:rPr lang="en-US" sz="1400" i="0" u="none" strike="noStrike" dirty="0">
                  <a:effectLst/>
                </a:rPr>
                <a:t>When an online friend offers to meet up in person.</a:t>
              </a:r>
              <a:endParaRPr lang="en-GB" sz="1400" dirty="0"/>
            </a:p>
          </p:txBody>
        </p:sp>
      </p:grpSp>
      <p:grpSp>
        <p:nvGrpSpPr>
          <p:cNvPr id="54" name="Group 53">
            <a:extLst>
              <a:ext uri="{FF2B5EF4-FFF2-40B4-BE49-F238E27FC236}">
                <a16:creationId xmlns:a16="http://schemas.microsoft.com/office/drawing/2014/main" id="{AFAF48E3-16D3-22DF-105F-4EF542FB3E00}"/>
              </a:ext>
            </a:extLst>
          </p:cNvPr>
          <p:cNvGrpSpPr/>
          <p:nvPr/>
        </p:nvGrpSpPr>
        <p:grpSpPr>
          <a:xfrm>
            <a:off x="5855182" y="3451094"/>
            <a:ext cx="2705318" cy="866194"/>
            <a:chOff x="5855182" y="3451094"/>
            <a:chExt cx="2705318" cy="866194"/>
          </a:xfrm>
        </p:grpSpPr>
        <p:sp>
          <p:nvSpPr>
            <p:cNvPr id="35" name="Rectangle: Rounded Corners 34">
              <a:extLst>
                <a:ext uri="{FF2B5EF4-FFF2-40B4-BE49-F238E27FC236}">
                  <a16:creationId xmlns:a16="http://schemas.microsoft.com/office/drawing/2014/main" id="{09A67014-1266-A357-DB11-BF99CCF70E84}"/>
                </a:ext>
              </a:extLst>
            </p:cNvPr>
            <p:cNvSpPr/>
            <p:nvPr/>
          </p:nvSpPr>
          <p:spPr>
            <a:xfrm>
              <a:off x="5855182" y="3451094"/>
              <a:ext cx="2705318" cy="866194"/>
            </a:xfrm>
            <a:prstGeom prst="roundRect">
              <a:avLst>
                <a:gd name="adj" fmla="val 9001"/>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a:extLst>
                <a:ext uri="{FF2B5EF4-FFF2-40B4-BE49-F238E27FC236}">
                  <a16:creationId xmlns:a16="http://schemas.microsoft.com/office/drawing/2014/main" id="{E7113EDB-5D68-A04E-7759-875BFF19E108}"/>
                </a:ext>
              </a:extLst>
            </p:cNvPr>
            <p:cNvSpPr/>
            <p:nvPr/>
          </p:nvSpPr>
          <p:spPr>
            <a:xfrm>
              <a:off x="5997462" y="3562037"/>
              <a:ext cx="2446417" cy="646331"/>
            </a:xfrm>
            <a:prstGeom prst="rect">
              <a:avLst/>
            </a:prstGeom>
          </p:spPr>
          <p:txBody>
            <a:bodyPr wrap="square" lIns="0" tIns="0" rIns="0" bIns="0">
              <a:spAutoFit/>
            </a:bodyPr>
            <a:lstStyle/>
            <a:p>
              <a:r>
                <a:rPr lang="en-US" sz="1400" i="0" u="none" strike="noStrike" dirty="0">
                  <a:effectLst/>
                </a:rPr>
                <a:t>When some older youths you don’t know ask to join your friendship group at the park.</a:t>
              </a:r>
              <a:endParaRPr lang="en-GB" sz="1400" dirty="0"/>
            </a:p>
          </p:txBody>
        </p:sp>
      </p:grpSp>
      <p:grpSp>
        <p:nvGrpSpPr>
          <p:cNvPr id="58" name="Group 57">
            <a:extLst>
              <a:ext uri="{FF2B5EF4-FFF2-40B4-BE49-F238E27FC236}">
                <a16:creationId xmlns:a16="http://schemas.microsoft.com/office/drawing/2014/main" id="{AAFBD55E-4222-D143-5B78-603004F06B53}"/>
              </a:ext>
            </a:extLst>
          </p:cNvPr>
          <p:cNvGrpSpPr/>
          <p:nvPr/>
        </p:nvGrpSpPr>
        <p:grpSpPr>
          <a:xfrm>
            <a:off x="5855182" y="4502598"/>
            <a:ext cx="2705318" cy="866194"/>
            <a:chOff x="5855182" y="4502598"/>
            <a:chExt cx="2705318" cy="866194"/>
          </a:xfrm>
        </p:grpSpPr>
        <p:sp>
          <p:nvSpPr>
            <p:cNvPr id="37" name="Rectangle: Rounded Corners 36">
              <a:extLst>
                <a:ext uri="{FF2B5EF4-FFF2-40B4-BE49-F238E27FC236}">
                  <a16:creationId xmlns:a16="http://schemas.microsoft.com/office/drawing/2014/main" id="{1B10238D-948C-81EF-3B72-01E138058B91}"/>
                </a:ext>
              </a:extLst>
            </p:cNvPr>
            <p:cNvSpPr/>
            <p:nvPr/>
          </p:nvSpPr>
          <p:spPr>
            <a:xfrm>
              <a:off x="5855182" y="4502598"/>
              <a:ext cx="2705318" cy="866194"/>
            </a:xfrm>
            <a:prstGeom prst="roundRect">
              <a:avLst>
                <a:gd name="adj" fmla="val 9001"/>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a:extLst>
                <a:ext uri="{FF2B5EF4-FFF2-40B4-BE49-F238E27FC236}">
                  <a16:creationId xmlns:a16="http://schemas.microsoft.com/office/drawing/2014/main" id="{6DF97080-C095-8920-E1C5-72DCE364BF99}"/>
                </a:ext>
              </a:extLst>
            </p:cNvPr>
            <p:cNvSpPr/>
            <p:nvPr/>
          </p:nvSpPr>
          <p:spPr>
            <a:xfrm>
              <a:off x="5997462" y="4613541"/>
              <a:ext cx="2446417" cy="646331"/>
            </a:xfrm>
            <a:prstGeom prst="rect">
              <a:avLst/>
            </a:prstGeom>
          </p:spPr>
          <p:txBody>
            <a:bodyPr wrap="square" lIns="0" tIns="0" rIns="0" bIns="0">
              <a:spAutoFit/>
            </a:bodyPr>
            <a:lstStyle/>
            <a:p>
              <a:r>
                <a:rPr lang="en-US" sz="1400" i="0" u="none" strike="noStrike" dirty="0">
                  <a:effectLst/>
                </a:rPr>
                <a:t>When someone tries to touch your private parts when you don’t want them to.</a:t>
              </a:r>
              <a:endParaRPr lang="en-GB" sz="1400" dirty="0"/>
            </a:p>
          </p:txBody>
        </p:sp>
      </p:grpSp>
      <p:grpSp>
        <p:nvGrpSpPr>
          <p:cNvPr id="51" name="Group 50">
            <a:extLst>
              <a:ext uri="{FF2B5EF4-FFF2-40B4-BE49-F238E27FC236}">
                <a16:creationId xmlns:a16="http://schemas.microsoft.com/office/drawing/2014/main" id="{889B37C0-D29E-46D3-3186-93884B4A7FB2}"/>
              </a:ext>
            </a:extLst>
          </p:cNvPr>
          <p:cNvGrpSpPr/>
          <p:nvPr/>
        </p:nvGrpSpPr>
        <p:grpSpPr>
          <a:xfrm>
            <a:off x="583501" y="5522498"/>
            <a:ext cx="2562372" cy="550219"/>
            <a:chOff x="583501" y="5522498"/>
            <a:chExt cx="2562372" cy="550219"/>
          </a:xfrm>
        </p:grpSpPr>
        <p:sp>
          <p:nvSpPr>
            <p:cNvPr id="39" name="Rectangle: Rounded Corners 38">
              <a:extLst>
                <a:ext uri="{FF2B5EF4-FFF2-40B4-BE49-F238E27FC236}">
                  <a16:creationId xmlns:a16="http://schemas.microsoft.com/office/drawing/2014/main" id="{650B2938-EBDA-1F97-67C4-F55D91C77F98}"/>
                </a:ext>
              </a:extLst>
            </p:cNvPr>
            <p:cNvSpPr/>
            <p:nvPr/>
          </p:nvSpPr>
          <p:spPr>
            <a:xfrm>
              <a:off x="583501" y="5522498"/>
              <a:ext cx="2562372" cy="550219"/>
            </a:xfrm>
            <a:prstGeom prst="roundRect">
              <a:avLst>
                <a:gd name="adj" fmla="val 9001"/>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
              <a:extLst>
                <a:ext uri="{FF2B5EF4-FFF2-40B4-BE49-F238E27FC236}">
                  <a16:creationId xmlns:a16="http://schemas.microsoft.com/office/drawing/2014/main" id="{B39D3535-C396-6C39-266C-B2B1E2EA0B6C}"/>
                </a:ext>
              </a:extLst>
            </p:cNvPr>
            <p:cNvSpPr/>
            <p:nvPr/>
          </p:nvSpPr>
          <p:spPr>
            <a:xfrm>
              <a:off x="685865" y="5581816"/>
              <a:ext cx="2309005" cy="430887"/>
            </a:xfrm>
            <a:prstGeom prst="rect">
              <a:avLst/>
            </a:prstGeom>
          </p:spPr>
          <p:txBody>
            <a:bodyPr wrap="square" lIns="0" tIns="0" rIns="0" bIns="0">
              <a:spAutoFit/>
            </a:bodyPr>
            <a:lstStyle/>
            <a:p>
              <a:r>
                <a:rPr lang="en-US" sz="1400" i="0" u="none" strike="noStrike" dirty="0">
                  <a:effectLst/>
                </a:rPr>
                <a:t>Going out to play with your friends at the park.</a:t>
              </a:r>
              <a:endParaRPr lang="en-GB" sz="1400" dirty="0"/>
            </a:p>
          </p:txBody>
        </p:sp>
      </p:grpSp>
      <p:grpSp>
        <p:nvGrpSpPr>
          <p:cNvPr id="57" name="Group 56">
            <a:extLst>
              <a:ext uri="{FF2B5EF4-FFF2-40B4-BE49-F238E27FC236}">
                <a16:creationId xmlns:a16="http://schemas.microsoft.com/office/drawing/2014/main" id="{98895595-C1C2-CD6B-86A1-CEF46737ED75}"/>
              </a:ext>
            </a:extLst>
          </p:cNvPr>
          <p:cNvGrpSpPr/>
          <p:nvPr/>
        </p:nvGrpSpPr>
        <p:grpSpPr>
          <a:xfrm>
            <a:off x="3403897" y="5321659"/>
            <a:ext cx="2309005" cy="400286"/>
            <a:chOff x="3403897" y="5321659"/>
            <a:chExt cx="2309005" cy="400286"/>
          </a:xfrm>
        </p:grpSpPr>
        <p:sp>
          <p:nvSpPr>
            <p:cNvPr id="42" name="Rectangle: Rounded Corners 41">
              <a:extLst>
                <a:ext uri="{FF2B5EF4-FFF2-40B4-BE49-F238E27FC236}">
                  <a16:creationId xmlns:a16="http://schemas.microsoft.com/office/drawing/2014/main" id="{5B7B08B5-8FD1-E7D9-3206-65526DC14B7C}"/>
                </a:ext>
              </a:extLst>
            </p:cNvPr>
            <p:cNvSpPr/>
            <p:nvPr/>
          </p:nvSpPr>
          <p:spPr>
            <a:xfrm>
              <a:off x="3411374" y="5321659"/>
              <a:ext cx="2301528" cy="400286"/>
            </a:xfrm>
            <a:prstGeom prst="roundRect">
              <a:avLst>
                <a:gd name="adj" fmla="val 9001"/>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
              <a:extLst>
                <a:ext uri="{FF2B5EF4-FFF2-40B4-BE49-F238E27FC236}">
                  <a16:creationId xmlns:a16="http://schemas.microsoft.com/office/drawing/2014/main" id="{7173AAE5-29FF-0388-17F1-3980CB1F8BDA}"/>
                </a:ext>
              </a:extLst>
            </p:cNvPr>
            <p:cNvSpPr/>
            <p:nvPr/>
          </p:nvSpPr>
          <p:spPr>
            <a:xfrm>
              <a:off x="3403897" y="5409510"/>
              <a:ext cx="2309005" cy="215444"/>
            </a:xfrm>
            <a:prstGeom prst="rect">
              <a:avLst/>
            </a:prstGeom>
          </p:spPr>
          <p:txBody>
            <a:bodyPr wrap="square" lIns="0" tIns="0" rIns="0" bIns="0">
              <a:spAutoFit/>
            </a:bodyPr>
            <a:lstStyle/>
            <a:p>
              <a:pPr algn="ctr"/>
              <a:r>
                <a:rPr lang="en-US" sz="1400" i="0" u="none" strike="noStrike" dirty="0">
                  <a:effectLst/>
                </a:rPr>
                <a:t>Going on a rollercoaster.</a:t>
              </a:r>
              <a:endParaRPr lang="en-GB" sz="1400" dirty="0"/>
            </a:p>
          </p:txBody>
        </p:sp>
      </p:grpSp>
    </p:spTree>
    <p:extLst>
      <p:ext uri="{BB962C8B-B14F-4D97-AF65-F5344CB8AC3E}">
        <p14:creationId xmlns:p14="http://schemas.microsoft.com/office/powerpoint/2010/main" val="1825591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500"/>
                                        <p:tgtEl>
                                          <p:spTgt spid="5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AE8CB5FA-6B5F-14E6-569A-35D194675A9A}"/>
              </a:ext>
            </a:extLst>
          </p:cNvPr>
          <p:cNvGrpSpPr/>
          <p:nvPr/>
        </p:nvGrpSpPr>
        <p:grpSpPr>
          <a:xfrm>
            <a:off x="692175" y="3863126"/>
            <a:ext cx="7352869" cy="686006"/>
            <a:chOff x="692175" y="3863126"/>
            <a:chExt cx="7352869" cy="686006"/>
          </a:xfrm>
        </p:grpSpPr>
        <p:sp>
          <p:nvSpPr>
            <p:cNvPr id="4" name="Rectangle: Rounded Corners 3">
              <a:extLst>
                <a:ext uri="{FF2B5EF4-FFF2-40B4-BE49-F238E27FC236}">
                  <a16:creationId xmlns:a16="http://schemas.microsoft.com/office/drawing/2014/main" id="{E8F1A2AC-E54A-F267-0AA1-F81F147E63AD}"/>
                </a:ext>
              </a:extLst>
            </p:cNvPr>
            <p:cNvSpPr/>
            <p:nvPr/>
          </p:nvSpPr>
          <p:spPr>
            <a:xfrm>
              <a:off x="880002" y="3863126"/>
              <a:ext cx="7165042" cy="686006"/>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D54D40D-0361-D580-EED3-74C2E3D2F75F}"/>
                </a:ext>
              </a:extLst>
            </p:cNvPr>
            <p:cNvSpPr/>
            <p:nvPr/>
          </p:nvSpPr>
          <p:spPr>
            <a:xfrm>
              <a:off x="692175" y="4012016"/>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E72B95A-4552-F093-A06F-3F22FB125CDB}"/>
                </a:ext>
              </a:extLst>
            </p:cNvPr>
            <p:cNvSpPr/>
            <p:nvPr/>
          </p:nvSpPr>
          <p:spPr>
            <a:xfrm>
              <a:off x="812891" y="4130813"/>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9" name="Group 68">
            <a:extLst>
              <a:ext uri="{FF2B5EF4-FFF2-40B4-BE49-F238E27FC236}">
                <a16:creationId xmlns:a16="http://schemas.microsoft.com/office/drawing/2014/main" id="{815058EE-DF68-B3D5-8FB9-0C2C196402E8}"/>
              </a:ext>
            </a:extLst>
          </p:cNvPr>
          <p:cNvGrpSpPr/>
          <p:nvPr/>
        </p:nvGrpSpPr>
        <p:grpSpPr>
          <a:xfrm>
            <a:off x="692175" y="2730432"/>
            <a:ext cx="7352869" cy="946204"/>
            <a:chOff x="692175" y="2730432"/>
            <a:chExt cx="7352869" cy="946204"/>
          </a:xfrm>
        </p:grpSpPr>
        <p:sp>
          <p:nvSpPr>
            <p:cNvPr id="7" name="Rectangle: Rounded Corners 6">
              <a:extLst>
                <a:ext uri="{FF2B5EF4-FFF2-40B4-BE49-F238E27FC236}">
                  <a16:creationId xmlns:a16="http://schemas.microsoft.com/office/drawing/2014/main" id="{86337E5C-096B-9F54-6EAB-F084016ECC3B}"/>
                </a:ext>
              </a:extLst>
            </p:cNvPr>
            <p:cNvSpPr/>
            <p:nvPr/>
          </p:nvSpPr>
          <p:spPr>
            <a:xfrm>
              <a:off x="880002" y="2730432"/>
              <a:ext cx="7165042" cy="946204"/>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A84B899-06E9-8B26-90EE-74971D22771A}"/>
                </a:ext>
              </a:extLst>
            </p:cNvPr>
            <p:cNvSpPr/>
            <p:nvPr/>
          </p:nvSpPr>
          <p:spPr>
            <a:xfrm>
              <a:off x="692175" y="3009421"/>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417D735D-768E-9CC0-F54F-751DA48C0119}"/>
                </a:ext>
              </a:extLst>
            </p:cNvPr>
            <p:cNvSpPr/>
            <p:nvPr/>
          </p:nvSpPr>
          <p:spPr>
            <a:xfrm>
              <a:off x="812891" y="3128218"/>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Rounded Corners 1">
            <a:extLst>
              <a:ext uri="{FF2B5EF4-FFF2-40B4-BE49-F238E27FC236}">
                <a16:creationId xmlns:a16="http://schemas.microsoft.com/office/drawing/2014/main" id="{0490A75B-D2B2-DF74-0DE6-89FB3C003664}"/>
              </a:ext>
            </a:extLst>
          </p:cNvPr>
          <p:cNvSpPr/>
          <p:nvPr/>
        </p:nvSpPr>
        <p:spPr>
          <a:xfrm>
            <a:off x="2852257" y="1224793"/>
            <a:ext cx="3439486" cy="66443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201DE2A-4E35-CD17-2572-022E34628A43}"/>
              </a:ext>
            </a:extLst>
          </p:cNvPr>
          <p:cNvSpPr/>
          <p:nvPr/>
        </p:nvSpPr>
        <p:spPr>
          <a:xfrm>
            <a:off x="444617" y="912622"/>
            <a:ext cx="8246378" cy="122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FDE636F-D7E0-408B-80D9-A1972618B65D}"/>
              </a:ext>
            </a:extLst>
          </p:cNvPr>
          <p:cNvSpPr/>
          <p:nvPr/>
        </p:nvSpPr>
        <p:spPr>
          <a:xfrm>
            <a:off x="1225757" y="562062"/>
            <a:ext cx="6692486" cy="82402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p:cNvSpPr>
            <a:spLocks noGrp="1"/>
          </p:cNvSpPr>
          <p:nvPr>
            <p:ph type="title"/>
          </p:nvPr>
        </p:nvSpPr>
        <p:spPr>
          <a:xfrm>
            <a:off x="1416599" y="671018"/>
            <a:ext cx="6301274" cy="664432"/>
          </a:xfrm>
        </p:spPr>
        <p:txBody>
          <a:bodyPr/>
          <a:lstStyle/>
          <a:p>
            <a:r>
              <a:rPr lang="en-US" dirty="0">
                <a:solidFill>
                  <a:srgbClr val="0070C0"/>
                </a:solidFill>
              </a:rPr>
              <a:t>Bullying</a:t>
            </a:r>
            <a:endParaRPr lang="en-GB" dirty="0">
              <a:solidFill>
                <a:srgbClr val="0070C0"/>
              </a:solidFill>
            </a:endParaRPr>
          </a:p>
        </p:txBody>
      </p:sp>
      <p:sp>
        <p:nvSpPr>
          <p:cNvPr id="12" name="Text">
            <a:extLst>
              <a:ext uri="{FF2B5EF4-FFF2-40B4-BE49-F238E27FC236}">
                <a16:creationId xmlns:a16="http://schemas.microsoft.com/office/drawing/2014/main" id="{3712F4CB-8210-304F-D9A4-87F4F619CC64}"/>
              </a:ext>
            </a:extLst>
          </p:cNvPr>
          <p:cNvSpPr/>
          <p:nvPr/>
        </p:nvSpPr>
        <p:spPr>
          <a:xfrm>
            <a:off x="1224593" y="2794434"/>
            <a:ext cx="6820450" cy="830997"/>
          </a:xfrm>
          <a:prstGeom prst="rect">
            <a:avLst/>
          </a:prstGeom>
        </p:spPr>
        <p:txBody>
          <a:bodyPr wrap="square" lIns="0" tIns="0" rIns="0" bIns="0">
            <a:spAutoFit/>
          </a:bodyPr>
          <a:lstStyle/>
          <a:p>
            <a:r>
              <a:rPr lang="en-GB" dirty="0">
                <a:solidFill>
                  <a:schemeClr val="bg1"/>
                </a:solidFill>
              </a:rPr>
              <a:t>Bullying is repeatedly hurting someone on purpose. Bullying is a form of abuse and all types of abuse are wrong and can make people feel unsafe.</a:t>
            </a:r>
          </a:p>
        </p:txBody>
      </p:sp>
      <p:sp>
        <p:nvSpPr>
          <p:cNvPr id="3" name="Text">
            <a:extLst>
              <a:ext uri="{FF2B5EF4-FFF2-40B4-BE49-F238E27FC236}">
                <a16:creationId xmlns:a16="http://schemas.microsoft.com/office/drawing/2014/main" id="{CFB73994-CCDE-5AF5-1839-32C7287CF81E}"/>
              </a:ext>
            </a:extLst>
          </p:cNvPr>
          <p:cNvSpPr/>
          <p:nvPr/>
        </p:nvSpPr>
        <p:spPr>
          <a:xfrm>
            <a:off x="3459888" y="1489187"/>
            <a:ext cx="2224224" cy="276999"/>
          </a:xfrm>
          <a:prstGeom prst="rect">
            <a:avLst/>
          </a:prstGeom>
        </p:spPr>
        <p:txBody>
          <a:bodyPr wrap="square" lIns="0" tIns="0" rIns="0" bIns="0">
            <a:spAutoFit/>
          </a:bodyPr>
          <a:lstStyle/>
          <a:p>
            <a:pPr algn="ctr"/>
            <a:r>
              <a:rPr lang="en-GB" b="1" dirty="0">
                <a:solidFill>
                  <a:schemeClr val="bg1"/>
                </a:solidFill>
              </a:rPr>
              <a:t>What is bullying?</a:t>
            </a:r>
          </a:p>
        </p:txBody>
      </p:sp>
      <p:sp>
        <p:nvSpPr>
          <p:cNvPr id="5" name="Text">
            <a:extLst>
              <a:ext uri="{FF2B5EF4-FFF2-40B4-BE49-F238E27FC236}">
                <a16:creationId xmlns:a16="http://schemas.microsoft.com/office/drawing/2014/main" id="{60766597-8812-F0DE-4534-007C0F4181AF}"/>
              </a:ext>
            </a:extLst>
          </p:cNvPr>
          <p:cNvSpPr/>
          <p:nvPr/>
        </p:nvSpPr>
        <p:spPr>
          <a:xfrm>
            <a:off x="1224593" y="3929129"/>
            <a:ext cx="6820450" cy="553998"/>
          </a:xfrm>
          <a:prstGeom prst="rect">
            <a:avLst/>
          </a:prstGeom>
        </p:spPr>
        <p:txBody>
          <a:bodyPr wrap="square" lIns="0" tIns="0" rIns="0" bIns="0">
            <a:spAutoFit/>
          </a:bodyPr>
          <a:lstStyle/>
          <a:p>
            <a:r>
              <a:rPr lang="en-GB" dirty="0">
                <a:solidFill>
                  <a:schemeClr val="bg1"/>
                </a:solidFill>
              </a:rPr>
              <a:t>Bullying is </a:t>
            </a:r>
            <a:r>
              <a:rPr lang="en-GB" b="1" dirty="0">
                <a:solidFill>
                  <a:schemeClr val="bg1"/>
                </a:solidFill>
              </a:rPr>
              <a:t>not</a:t>
            </a:r>
            <a:r>
              <a:rPr lang="en-GB" dirty="0">
                <a:solidFill>
                  <a:schemeClr val="bg1"/>
                </a:solidFill>
              </a:rPr>
              <a:t> when you hurt someone once. This is also unkind and not OK, but bullying behaviour is a repeated act.</a:t>
            </a:r>
            <a:endParaRPr lang="en-GB" b="1" dirty="0">
              <a:solidFill>
                <a:schemeClr val="bg1"/>
              </a:solidFill>
            </a:endParaRPr>
          </a:p>
        </p:txBody>
      </p:sp>
      <p:sp>
        <p:nvSpPr>
          <p:cNvPr id="64" name="Blank Space">
            <a:extLst>
              <a:ext uri="{FF2B5EF4-FFF2-40B4-BE49-F238E27FC236}">
                <a16:creationId xmlns:a16="http://schemas.microsoft.com/office/drawing/2014/main" id="{C3A29E53-0F95-3448-948B-CBC6A3279DCD}"/>
              </a:ext>
            </a:extLst>
          </p:cNvPr>
          <p:cNvSpPr/>
          <p:nvPr/>
        </p:nvSpPr>
        <p:spPr>
          <a:xfrm>
            <a:off x="538385" y="1992330"/>
            <a:ext cx="8033047" cy="4301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8" name="Picture 67">
            <a:extLst>
              <a:ext uri="{FF2B5EF4-FFF2-40B4-BE49-F238E27FC236}">
                <a16:creationId xmlns:a16="http://schemas.microsoft.com/office/drawing/2014/main" id="{FD999ABB-6C1E-13AF-7831-AE9FC31EED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9859" y="3585441"/>
            <a:ext cx="2792576" cy="1525202"/>
          </a:xfrm>
          <a:prstGeom prst="rect">
            <a:avLst/>
          </a:prstGeom>
        </p:spPr>
      </p:pic>
      <p:grpSp>
        <p:nvGrpSpPr>
          <p:cNvPr id="71" name="Group 70">
            <a:extLst>
              <a:ext uri="{FF2B5EF4-FFF2-40B4-BE49-F238E27FC236}">
                <a16:creationId xmlns:a16="http://schemas.microsoft.com/office/drawing/2014/main" id="{9894AAD4-63D8-7764-1FD9-8D597A5BEAA4}"/>
              </a:ext>
            </a:extLst>
          </p:cNvPr>
          <p:cNvGrpSpPr/>
          <p:nvPr/>
        </p:nvGrpSpPr>
        <p:grpSpPr>
          <a:xfrm>
            <a:off x="692174" y="2100238"/>
            <a:ext cx="2419475" cy="396420"/>
            <a:chOff x="692174" y="2100238"/>
            <a:chExt cx="2419475" cy="396420"/>
          </a:xfrm>
        </p:grpSpPr>
        <p:sp>
          <p:nvSpPr>
            <p:cNvPr id="10" name="Rectangle: Rounded Corners 9">
              <a:extLst>
                <a:ext uri="{FF2B5EF4-FFF2-40B4-BE49-F238E27FC236}">
                  <a16:creationId xmlns:a16="http://schemas.microsoft.com/office/drawing/2014/main" id="{BA6DC031-479F-9B03-DDAF-29A9BABC3BD4}"/>
                </a:ext>
              </a:extLst>
            </p:cNvPr>
            <p:cNvSpPr/>
            <p:nvPr/>
          </p:nvSpPr>
          <p:spPr>
            <a:xfrm>
              <a:off x="880001" y="2100238"/>
              <a:ext cx="2231648" cy="396420"/>
            </a:xfrm>
            <a:prstGeom prst="roundRect">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8A9CFDF-7C05-D463-A0A7-99D7D476E3D1}"/>
                </a:ext>
              </a:extLst>
            </p:cNvPr>
            <p:cNvSpPr/>
            <p:nvPr/>
          </p:nvSpPr>
          <p:spPr>
            <a:xfrm>
              <a:off x="692174" y="2102178"/>
              <a:ext cx="388224" cy="388224"/>
            </a:xfrm>
            <a:prstGeom prst="ellipse">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6594AF1C-E43C-0094-064E-C309381489DD}"/>
                </a:ext>
              </a:extLst>
            </p:cNvPr>
            <p:cNvSpPr/>
            <p:nvPr/>
          </p:nvSpPr>
          <p:spPr>
            <a:xfrm>
              <a:off x="812890" y="2220975"/>
              <a:ext cx="151002" cy="15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
            <a:extLst>
              <a:ext uri="{FF2B5EF4-FFF2-40B4-BE49-F238E27FC236}">
                <a16:creationId xmlns:a16="http://schemas.microsoft.com/office/drawing/2014/main" id="{72B75EB0-8D3F-42DF-EA63-148D8FF5DEE4}"/>
              </a:ext>
            </a:extLst>
          </p:cNvPr>
          <p:cNvSpPr/>
          <p:nvPr/>
        </p:nvSpPr>
        <p:spPr>
          <a:xfrm>
            <a:off x="1224592" y="2159948"/>
            <a:ext cx="1832614" cy="276999"/>
          </a:xfrm>
          <a:prstGeom prst="rect">
            <a:avLst/>
          </a:prstGeom>
        </p:spPr>
        <p:txBody>
          <a:bodyPr wrap="square" lIns="0" tIns="0" rIns="0" bIns="0">
            <a:spAutoFit/>
          </a:bodyPr>
          <a:lstStyle/>
          <a:p>
            <a:r>
              <a:rPr lang="en-GB" dirty="0">
                <a:solidFill>
                  <a:schemeClr val="bg1"/>
                </a:solidFill>
              </a:rPr>
              <a:t>Bullying can be:</a:t>
            </a:r>
          </a:p>
        </p:txBody>
      </p:sp>
      <p:grpSp>
        <p:nvGrpSpPr>
          <p:cNvPr id="72" name="Group 71">
            <a:extLst>
              <a:ext uri="{FF2B5EF4-FFF2-40B4-BE49-F238E27FC236}">
                <a16:creationId xmlns:a16="http://schemas.microsoft.com/office/drawing/2014/main" id="{2CD006EB-18FA-1D0B-1076-739C2F8159B5}"/>
              </a:ext>
            </a:extLst>
          </p:cNvPr>
          <p:cNvGrpSpPr/>
          <p:nvPr/>
        </p:nvGrpSpPr>
        <p:grpSpPr>
          <a:xfrm>
            <a:off x="1224592" y="2540048"/>
            <a:ext cx="2902791" cy="396420"/>
            <a:chOff x="1224592" y="2540048"/>
            <a:chExt cx="2902791" cy="396420"/>
          </a:xfrm>
        </p:grpSpPr>
        <p:sp>
          <p:nvSpPr>
            <p:cNvPr id="44" name="Rectangle: Rounded Corners 43">
              <a:extLst>
                <a:ext uri="{FF2B5EF4-FFF2-40B4-BE49-F238E27FC236}">
                  <a16:creationId xmlns:a16="http://schemas.microsoft.com/office/drawing/2014/main" id="{B5A10548-650C-B85A-FFF4-C7F570CDAFC6}"/>
                </a:ext>
              </a:extLst>
            </p:cNvPr>
            <p:cNvSpPr/>
            <p:nvPr/>
          </p:nvSpPr>
          <p:spPr>
            <a:xfrm>
              <a:off x="1412419" y="2540048"/>
              <a:ext cx="2714964"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1D3F134D-F421-6AB6-098B-EE85C3F9ED33}"/>
                </a:ext>
              </a:extLst>
            </p:cNvPr>
            <p:cNvSpPr/>
            <p:nvPr/>
          </p:nvSpPr>
          <p:spPr>
            <a:xfrm>
              <a:off x="1224592" y="2541988"/>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36B6CD3B-E54E-7F5A-D47C-4D84FFE406C6}"/>
                </a:ext>
              </a:extLst>
            </p:cNvPr>
            <p:cNvSpPr/>
            <p:nvPr/>
          </p:nvSpPr>
          <p:spPr>
            <a:xfrm>
              <a:off x="1345308" y="2660785"/>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
            <a:extLst>
              <a:ext uri="{FF2B5EF4-FFF2-40B4-BE49-F238E27FC236}">
                <a16:creationId xmlns:a16="http://schemas.microsoft.com/office/drawing/2014/main" id="{51CC30E7-7FB3-947C-6DA6-0B77D0D33571}"/>
              </a:ext>
            </a:extLst>
          </p:cNvPr>
          <p:cNvSpPr/>
          <p:nvPr/>
        </p:nvSpPr>
        <p:spPr>
          <a:xfrm>
            <a:off x="1757009" y="2607378"/>
            <a:ext cx="2286485" cy="276999"/>
          </a:xfrm>
          <a:prstGeom prst="rect">
            <a:avLst/>
          </a:prstGeom>
        </p:spPr>
        <p:txBody>
          <a:bodyPr wrap="square" lIns="0" tIns="0" rIns="0" bIns="0">
            <a:spAutoFit/>
          </a:bodyPr>
          <a:lstStyle/>
          <a:p>
            <a:r>
              <a:rPr lang="en-GB" dirty="0"/>
              <a:t>saying unkind things;</a:t>
            </a:r>
          </a:p>
        </p:txBody>
      </p:sp>
      <p:grpSp>
        <p:nvGrpSpPr>
          <p:cNvPr id="73" name="Group 72">
            <a:extLst>
              <a:ext uri="{FF2B5EF4-FFF2-40B4-BE49-F238E27FC236}">
                <a16:creationId xmlns:a16="http://schemas.microsoft.com/office/drawing/2014/main" id="{16F0AB91-13C8-145F-35BA-9A274770749B}"/>
              </a:ext>
            </a:extLst>
          </p:cNvPr>
          <p:cNvGrpSpPr/>
          <p:nvPr/>
        </p:nvGrpSpPr>
        <p:grpSpPr>
          <a:xfrm>
            <a:off x="1224592" y="2988727"/>
            <a:ext cx="5394322" cy="396420"/>
            <a:chOff x="1224592" y="2988727"/>
            <a:chExt cx="5394322" cy="396420"/>
          </a:xfrm>
        </p:grpSpPr>
        <p:sp>
          <p:nvSpPr>
            <p:cNvPr id="48" name="Rectangle: Rounded Corners 47">
              <a:extLst>
                <a:ext uri="{FF2B5EF4-FFF2-40B4-BE49-F238E27FC236}">
                  <a16:creationId xmlns:a16="http://schemas.microsoft.com/office/drawing/2014/main" id="{33BCEEC2-E09B-504E-16FB-59DF9EEEA089}"/>
                </a:ext>
              </a:extLst>
            </p:cNvPr>
            <p:cNvSpPr/>
            <p:nvPr/>
          </p:nvSpPr>
          <p:spPr>
            <a:xfrm>
              <a:off x="1412419" y="2988727"/>
              <a:ext cx="5206495"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5119FDAA-7C9A-D1D5-A0EF-94DE7401E530}"/>
                </a:ext>
              </a:extLst>
            </p:cNvPr>
            <p:cNvSpPr/>
            <p:nvPr/>
          </p:nvSpPr>
          <p:spPr>
            <a:xfrm>
              <a:off x="1224592" y="2990667"/>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E7EF076-50CB-A48B-6DFE-1EC39E109B5D}"/>
                </a:ext>
              </a:extLst>
            </p:cNvPr>
            <p:cNvSpPr/>
            <p:nvPr/>
          </p:nvSpPr>
          <p:spPr>
            <a:xfrm>
              <a:off x="1345308" y="3109464"/>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Text">
            <a:extLst>
              <a:ext uri="{FF2B5EF4-FFF2-40B4-BE49-F238E27FC236}">
                <a16:creationId xmlns:a16="http://schemas.microsoft.com/office/drawing/2014/main" id="{08A54FF2-01D0-19DB-24F1-A33007C7FC3E}"/>
              </a:ext>
            </a:extLst>
          </p:cNvPr>
          <p:cNvSpPr/>
          <p:nvPr/>
        </p:nvSpPr>
        <p:spPr>
          <a:xfrm>
            <a:off x="1757009" y="3048437"/>
            <a:ext cx="4861905" cy="276999"/>
          </a:xfrm>
          <a:prstGeom prst="rect">
            <a:avLst/>
          </a:prstGeom>
        </p:spPr>
        <p:txBody>
          <a:bodyPr wrap="square" lIns="0" tIns="0" rIns="0" bIns="0">
            <a:spAutoFit/>
          </a:bodyPr>
          <a:lstStyle/>
          <a:p>
            <a:r>
              <a:rPr lang="en-GB" dirty="0"/>
              <a:t>saying unkind things to others about someone;</a:t>
            </a:r>
          </a:p>
        </p:txBody>
      </p:sp>
      <p:grpSp>
        <p:nvGrpSpPr>
          <p:cNvPr id="74" name="Group 73">
            <a:extLst>
              <a:ext uri="{FF2B5EF4-FFF2-40B4-BE49-F238E27FC236}">
                <a16:creationId xmlns:a16="http://schemas.microsoft.com/office/drawing/2014/main" id="{FA101CB2-2BD8-F75C-26C2-15D096E918EF}"/>
              </a:ext>
            </a:extLst>
          </p:cNvPr>
          <p:cNvGrpSpPr/>
          <p:nvPr/>
        </p:nvGrpSpPr>
        <p:grpSpPr>
          <a:xfrm>
            <a:off x="1224592" y="3437978"/>
            <a:ext cx="3545757" cy="396420"/>
            <a:chOff x="1224592" y="3437978"/>
            <a:chExt cx="3545757" cy="396420"/>
          </a:xfrm>
        </p:grpSpPr>
        <p:sp>
          <p:nvSpPr>
            <p:cNvPr id="52" name="Rectangle: Rounded Corners 51">
              <a:extLst>
                <a:ext uri="{FF2B5EF4-FFF2-40B4-BE49-F238E27FC236}">
                  <a16:creationId xmlns:a16="http://schemas.microsoft.com/office/drawing/2014/main" id="{516AFBCA-DC52-618C-11FA-240B27F173FA}"/>
                </a:ext>
              </a:extLst>
            </p:cNvPr>
            <p:cNvSpPr/>
            <p:nvPr/>
          </p:nvSpPr>
          <p:spPr>
            <a:xfrm>
              <a:off x="1412419" y="3437978"/>
              <a:ext cx="3357930"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F6FDFE6E-9E72-305D-A168-CA8E106BFCA8}"/>
                </a:ext>
              </a:extLst>
            </p:cNvPr>
            <p:cNvSpPr/>
            <p:nvPr/>
          </p:nvSpPr>
          <p:spPr>
            <a:xfrm>
              <a:off x="1224592" y="3439918"/>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C4CAA6C8-BFA7-9F18-575E-1F6B75424F55}"/>
                </a:ext>
              </a:extLst>
            </p:cNvPr>
            <p:cNvSpPr/>
            <p:nvPr/>
          </p:nvSpPr>
          <p:spPr>
            <a:xfrm>
              <a:off x="1345308" y="3558715"/>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Text">
            <a:extLst>
              <a:ext uri="{FF2B5EF4-FFF2-40B4-BE49-F238E27FC236}">
                <a16:creationId xmlns:a16="http://schemas.microsoft.com/office/drawing/2014/main" id="{88DA4E08-27FF-308B-864D-262EECA6431D}"/>
              </a:ext>
            </a:extLst>
          </p:cNvPr>
          <p:cNvSpPr/>
          <p:nvPr/>
        </p:nvSpPr>
        <p:spPr>
          <a:xfrm>
            <a:off x="1757009" y="3497688"/>
            <a:ext cx="2949215" cy="276999"/>
          </a:xfrm>
          <a:prstGeom prst="rect">
            <a:avLst/>
          </a:prstGeom>
        </p:spPr>
        <p:txBody>
          <a:bodyPr wrap="square" lIns="0" tIns="0" rIns="0" bIns="0">
            <a:spAutoFit/>
          </a:bodyPr>
          <a:lstStyle/>
          <a:p>
            <a:r>
              <a:rPr lang="en-GB" dirty="0"/>
              <a:t>physically hurting someone;</a:t>
            </a:r>
          </a:p>
        </p:txBody>
      </p:sp>
      <p:grpSp>
        <p:nvGrpSpPr>
          <p:cNvPr id="75" name="Group 74">
            <a:extLst>
              <a:ext uri="{FF2B5EF4-FFF2-40B4-BE49-F238E27FC236}">
                <a16:creationId xmlns:a16="http://schemas.microsoft.com/office/drawing/2014/main" id="{A7A2FC69-3228-B7E0-7EAB-62A074E1D280}"/>
              </a:ext>
            </a:extLst>
          </p:cNvPr>
          <p:cNvGrpSpPr/>
          <p:nvPr/>
        </p:nvGrpSpPr>
        <p:grpSpPr>
          <a:xfrm>
            <a:off x="1224592" y="3899202"/>
            <a:ext cx="4110806" cy="396420"/>
            <a:chOff x="1224592" y="3899202"/>
            <a:chExt cx="4110806" cy="396420"/>
          </a:xfrm>
        </p:grpSpPr>
        <p:sp>
          <p:nvSpPr>
            <p:cNvPr id="56" name="Rectangle: Rounded Corners 55">
              <a:extLst>
                <a:ext uri="{FF2B5EF4-FFF2-40B4-BE49-F238E27FC236}">
                  <a16:creationId xmlns:a16="http://schemas.microsoft.com/office/drawing/2014/main" id="{FA8440C2-11E5-F687-6856-656160EB41C4}"/>
                </a:ext>
              </a:extLst>
            </p:cNvPr>
            <p:cNvSpPr/>
            <p:nvPr/>
          </p:nvSpPr>
          <p:spPr>
            <a:xfrm>
              <a:off x="1412418" y="3899202"/>
              <a:ext cx="3922980" cy="396420"/>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0C335CB6-324D-9F15-CB7C-A02C81F87219}"/>
                </a:ext>
              </a:extLst>
            </p:cNvPr>
            <p:cNvSpPr/>
            <p:nvPr/>
          </p:nvSpPr>
          <p:spPr>
            <a:xfrm>
              <a:off x="1224592" y="3901142"/>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A388E29A-F87E-7037-446E-59C059C160CC}"/>
                </a:ext>
              </a:extLst>
            </p:cNvPr>
            <p:cNvSpPr/>
            <p:nvPr/>
          </p:nvSpPr>
          <p:spPr>
            <a:xfrm>
              <a:off x="1345308" y="4019939"/>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Text">
            <a:extLst>
              <a:ext uri="{FF2B5EF4-FFF2-40B4-BE49-F238E27FC236}">
                <a16:creationId xmlns:a16="http://schemas.microsoft.com/office/drawing/2014/main" id="{FD17624A-7DB4-A3A9-56D0-A424F434C521}"/>
              </a:ext>
            </a:extLst>
          </p:cNvPr>
          <p:cNvSpPr/>
          <p:nvPr/>
        </p:nvSpPr>
        <p:spPr>
          <a:xfrm>
            <a:off x="1757008" y="3958912"/>
            <a:ext cx="3478035" cy="276999"/>
          </a:xfrm>
          <a:prstGeom prst="rect">
            <a:avLst/>
          </a:prstGeom>
        </p:spPr>
        <p:txBody>
          <a:bodyPr wrap="square" lIns="0" tIns="0" rIns="0" bIns="0">
            <a:spAutoFit/>
          </a:bodyPr>
          <a:lstStyle/>
          <a:p>
            <a:r>
              <a:rPr lang="en-GB" dirty="0"/>
              <a:t>purposefully leaving someone out;</a:t>
            </a:r>
          </a:p>
        </p:txBody>
      </p:sp>
      <p:grpSp>
        <p:nvGrpSpPr>
          <p:cNvPr id="76" name="Group 75">
            <a:extLst>
              <a:ext uri="{FF2B5EF4-FFF2-40B4-BE49-F238E27FC236}">
                <a16:creationId xmlns:a16="http://schemas.microsoft.com/office/drawing/2014/main" id="{00DD39A7-BDD8-7668-B786-87AD0B7E4045}"/>
              </a:ext>
            </a:extLst>
          </p:cNvPr>
          <p:cNvGrpSpPr/>
          <p:nvPr/>
        </p:nvGrpSpPr>
        <p:grpSpPr>
          <a:xfrm>
            <a:off x="1224592" y="4360527"/>
            <a:ext cx="3822629" cy="388224"/>
            <a:chOff x="1224592" y="4360527"/>
            <a:chExt cx="3822629" cy="388224"/>
          </a:xfrm>
        </p:grpSpPr>
        <p:sp>
          <p:nvSpPr>
            <p:cNvPr id="60" name="Rectangle: Rounded Corners 59">
              <a:extLst>
                <a:ext uri="{FF2B5EF4-FFF2-40B4-BE49-F238E27FC236}">
                  <a16:creationId xmlns:a16="http://schemas.microsoft.com/office/drawing/2014/main" id="{8D1C01C9-D0F3-BD62-CB96-3F9E867419AB}"/>
                </a:ext>
              </a:extLst>
            </p:cNvPr>
            <p:cNvSpPr/>
            <p:nvPr/>
          </p:nvSpPr>
          <p:spPr>
            <a:xfrm>
              <a:off x="1412419" y="4364843"/>
              <a:ext cx="3634802" cy="383908"/>
            </a:xfrm>
            <a:prstGeom prst="roundRect">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A379A2AB-CD0E-341C-4822-BF94164C998F}"/>
                </a:ext>
              </a:extLst>
            </p:cNvPr>
            <p:cNvSpPr/>
            <p:nvPr/>
          </p:nvSpPr>
          <p:spPr>
            <a:xfrm>
              <a:off x="1224592" y="4360527"/>
              <a:ext cx="388224" cy="388224"/>
            </a:xfrm>
            <a:prstGeom prst="ellipse">
              <a:avLst/>
            </a:prstGeom>
            <a:solidFill>
              <a:srgbClr val="ACDDF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75B52E36-C693-B597-7B72-4044264AF14C}"/>
                </a:ext>
              </a:extLst>
            </p:cNvPr>
            <p:cNvSpPr/>
            <p:nvPr/>
          </p:nvSpPr>
          <p:spPr>
            <a:xfrm>
              <a:off x="1345308" y="4479324"/>
              <a:ext cx="151002" cy="151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Text">
            <a:extLst>
              <a:ext uri="{FF2B5EF4-FFF2-40B4-BE49-F238E27FC236}">
                <a16:creationId xmlns:a16="http://schemas.microsoft.com/office/drawing/2014/main" id="{2E8E24A6-F069-16F5-3A95-5290998857B4}"/>
              </a:ext>
            </a:extLst>
          </p:cNvPr>
          <p:cNvSpPr/>
          <p:nvPr/>
        </p:nvSpPr>
        <p:spPr>
          <a:xfrm>
            <a:off x="1757009" y="4418297"/>
            <a:ext cx="3192496" cy="276999"/>
          </a:xfrm>
          <a:prstGeom prst="rect">
            <a:avLst/>
          </a:prstGeom>
        </p:spPr>
        <p:txBody>
          <a:bodyPr wrap="square" lIns="0" tIns="0" rIns="0" bIns="0">
            <a:spAutoFit/>
          </a:bodyPr>
          <a:lstStyle/>
          <a:p>
            <a:r>
              <a:rPr lang="en-GB" dirty="0"/>
              <a:t>destroying someone’s property.</a:t>
            </a:r>
          </a:p>
        </p:txBody>
      </p:sp>
      <p:sp>
        <p:nvSpPr>
          <p:cNvPr id="65" name="Rectangle: Rounded Corners 64">
            <a:extLst>
              <a:ext uri="{FF2B5EF4-FFF2-40B4-BE49-F238E27FC236}">
                <a16:creationId xmlns:a16="http://schemas.microsoft.com/office/drawing/2014/main" id="{17EF0172-8865-0F18-4965-8AA048495C85}"/>
              </a:ext>
            </a:extLst>
          </p:cNvPr>
          <p:cNvSpPr/>
          <p:nvPr/>
        </p:nvSpPr>
        <p:spPr>
          <a:xfrm>
            <a:off x="692173" y="5094348"/>
            <a:ext cx="7747151" cy="1050628"/>
          </a:xfrm>
          <a:prstGeom prst="roundRect">
            <a:avLst>
              <a:gd name="adj" fmla="val 6968"/>
            </a:avLst>
          </a:prstGeom>
          <a:solidFill>
            <a:srgbClr val="0070C0"/>
          </a:solidFill>
          <a:ln>
            <a:solidFill>
              <a:srgbClr val="80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
            <a:extLst>
              <a:ext uri="{FF2B5EF4-FFF2-40B4-BE49-F238E27FC236}">
                <a16:creationId xmlns:a16="http://schemas.microsoft.com/office/drawing/2014/main" id="{A42CA807-9208-965D-7C2D-D6AA21899486}"/>
              </a:ext>
            </a:extLst>
          </p:cNvPr>
          <p:cNvSpPr/>
          <p:nvPr/>
        </p:nvSpPr>
        <p:spPr>
          <a:xfrm>
            <a:off x="899847" y="5194117"/>
            <a:ext cx="7338141" cy="830997"/>
          </a:xfrm>
          <a:prstGeom prst="rect">
            <a:avLst/>
          </a:prstGeom>
        </p:spPr>
        <p:txBody>
          <a:bodyPr wrap="square" lIns="0" tIns="0" rIns="0" bIns="0">
            <a:spAutoFit/>
          </a:bodyPr>
          <a:lstStyle/>
          <a:p>
            <a:r>
              <a:rPr lang="en-GB" dirty="0">
                <a:solidFill>
                  <a:schemeClr val="bg1"/>
                </a:solidFill>
              </a:rPr>
              <a:t>Bullying affects many people. It can make us feel hopeless and sad. But we don’t have to suffer in silence. If we can reach out to each other to talk about what’s happening, we can help to stop bullying.</a:t>
            </a:r>
          </a:p>
        </p:txBody>
      </p:sp>
    </p:spTree>
    <p:extLst>
      <p:ext uri="{BB962C8B-B14F-4D97-AF65-F5344CB8AC3E}">
        <p14:creationId xmlns:p14="http://schemas.microsoft.com/office/powerpoint/2010/main" val="3177113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500"/>
                                        <p:tgtEl>
                                          <p:spTgt spid="70"/>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1" nodeType="clickEffect">
                                  <p:stCondLst>
                                    <p:cond delay="0"/>
                                  </p:stCondLst>
                                  <p:childTnLst>
                                    <p:animEffect transition="out" filter="wipe(down)">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
                                            <p:txEl>
                                              <p:pRg st="0" end="0"/>
                                            </p:txEl>
                                          </p:spTgt>
                                        </p:tgtEl>
                                      </p:cBhvr>
                                    </p:animEffect>
                                    <p:set>
                                      <p:cBhvr>
                                        <p:cTn id="37" dur="1" fill="hold">
                                          <p:stCondLst>
                                            <p:cond delay="499"/>
                                          </p:stCondLst>
                                        </p:cTn>
                                        <p:tgtEl>
                                          <p:spTgt spid="3">
                                            <p:txEl>
                                              <p:pRg st="0" end="0"/>
                                            </p:txEl>
                                          </p:spTgt>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500"/>
                                        <p:tgtEl>
                                          <p:spTgt spid="71"/>
                                        </p:tgtEl>
                                      </p:cBhvr>
                                    </p:animEffect>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500"/>
                                        <p:tgtEl>
                                          <p:spTgt spid="72"/>
                                        </p:tgtEl>
                                      </p:cBhvr>
                                    </p:animEffect>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right)">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wipe(left)">
                                      <p:cBhvr>
                                        <p:cTn id="62" dur="500"/>
                                        <p:tgtEl>
                                          <p:spTgt spid="73"/>
                                        </p:tgtEl>
                                      </p:cBhvr>
                                    </p:animEffect>
                                  </p:childTnLst>
                                </p:cTn>
                              </p:par>
                            </p:childTnLst>
                          </p:cTn>
                        </p:par>
                        <p:par>
                          <p:cTn id="63" fill="hold">
                            <p:stCondLst>
                              <p:cond delay="500"/>
                            </p:stCondLst>
                            <p:childTnLst>
                              <p:par>
                                <p:cTn id="64" presetID="22" presetClass="entr" presetSubtype="2" fill="hold" grpId="0"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right)">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500"/>
                            </p:stCondLst>
                            <p:childTnLst>
                              <p:par>
                                <p:cTn id="73" presetID="22" presetClass="entr" presetSubtype="2" fill="hold" grpId="0"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right)">
                                      <p:cBhvr>
                                        <p:cTn id="75" dur="500"/>
                                        <p:tgtEl>
                                          <p:spTgt spid="5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wipe(left)">
                                      <p:cBhvr>
                                        <p:cTn id="80" dur="500"/>
                                        <p:tgtEl>
                                          <p:spTgt spid="75"/>
                                        </p:tgtEl>
                                      </p:cBhvr>
                                    </p:animEffect>
                                  </p:childTnLst>
                                </p:cTn>
                              </p:par>
                            </p:childTnLst>
                          </p:cTn>
                        </p:par>
                        <p:par>
                          <p:cTn id="81" fill="hold">
                            <p:stCondLst>
                              <p:cond delay="500"/>
                            </p:stCondLst>
                            <p:childTnLst>
                              <p:par>
                                <p:cTn id="82" presetID="22" presetClass="entr" presetSubtype="2"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right)">
                                      <p:cBhvr>
                                        <p:cTn id="84" dur="500"/>
                                        <p:tgtEl>
                                          <p:spTgt spid="5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wipe(left)">
                                      <p:cBhvr>
                                        <p:cTn id="89" dur="500"/>
                                        <p:tgtEl>
                                          <p:spTgt spid="76"/>
                                        </p:tgtEl>
                                      </p:cBhvr>
                                    </p:animEffect>
                                  </p:childTnLst>
                                </p:cTn>
                              </p:par>
                            </p:childTnLst>
                          </p:cTn>
                        </p:par>
                        <p:par>
                          <p:cTn id="90" fill="hold">
                            <p:stCondLst>
                              <p:cond delay="500"/>
                            </p:stCondLst>
                            <p:childTnLst>
                              <p:par>
                                <p:cTn id="91" presetID="22" presetClass="entr" presetSubtype="2"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wipe(right)">
                                      <p:cBhvr>
                                        <p:cTn id="93" dur="500"/>
                                        <p:tgtEl>
                                          <p:spTgt spid="6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fade">
                                      <p:cBhvr>
                                        <p:cTn id="98" dur="500"/>
                                        <p:tgtEl>
                                          <p:spTgt spid="65"/>
                                        </p:tgtEl>
                                      </p:cBhvr>
                                    </p:animEffect>
                                  </p:childTnLst>
                                </p:cTn>
                              </p:par>
                            </p:childTnLst>
                          </p:cTn>
                        </p:par>
                        <p:par>
                          <p:cTn id="99" fill="hold">
                            <p:stCondLst>
                              <p:cond delay="500"/>
                            </p:stCondLst>
                            <p:childTnLst>
                              <p:par>
                                <p:cTn id="100" presetID="42" presetClass="entr" presetSubtype="0" fill="hold"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500"/>
                                        <p:tgtEl>
                                          <p:spTgt spid="68"/>
                                        </p:tgtEl>
                                      </p:cBhvr>
                                    </p:animEffect>
                                    <p:anim calcmode="lin" valueType="num">
                                      <p:cBhvr>
                                        <p:cTn id="103" dur="500" fill="hold"/>
                                        <p:tgtEl>
                                          <p:spTgt spid="68"/>
                                        </p:tgtEl>
                                        <p:attrNameLst>
                                          <p:attrName>ppt_x</p:attrName>
                                        </p:attrNameLst>
                                      </p:cBhvr>
                                      <p:tavLst>
                                        <p:tav tm="0">
                                          <p:val>
                                            <p:strVal val="#ppt_x"/>
                                          </p:val>
                                        </p:tav>
                                        <p:tav tm="100000">
                                          <p:val>
                                            <p:strVal val="#ppt_x"/>
                                          </p:val>
                                        </p:tav>
                                      </p:tavLst>
                                    </p:anim>
                                    <p:anim calcmode="lin" valueType="num">
                                      <p:cBhvr>
                                        <p:cTn id="104"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2" grpId="0"/>
      <p:bldP spid="3" grpId="0" build="allAtOnce"/>
      <p:bldP spid="5" grpId="0"/>
      <p:bldP spid="64" grpId="0" animBg="1"/>
      <p:bldP spid="11" grpId="0"/>
      <p:bldP spid="45" grpId="0"/>
      <p:bldP spid="49" grpId="0"/>
      <p:bldP spid="53" grpId="0"/>
      <p:bldP spid="57" grpId="0"/>
      <p:bldP spid="61" grpId="0"/>
      <p:bldP spid="65"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3498</TotalTime>
  <Words>1927</Words>
  <Application>Microsoft Office PowerPoint</Application>
  <PresentationFormat>On-screen Show (4:3)</PresentationFormat>
  <Paragraphs>155</Paragraphs>
  <Slides>20</Slides>
  <Notes>1</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Twinkl</vt:lpstr>
      <vt:lpstr>Roboto</vt:lpstr>
      <vt:lpstr>Arial</vt:lpstr>
      <vt:lpstr>Calibri</vt:lpstr>
      <vt:lpstr>Slide Layouts</vt:lpstr>
      <vt:lpstr>Disclaimers/Guidance</vt:lpstr>
      <vt:lpstr>PowerPoint Presentation</vt:lpstr>
      <vt:lpstr>PowerPoint Presentation</vt:lpstr>
      <vt:lpstr>Happy, Healthy and Safe</vt:lpstr>
      <vt:lpstr>Needs and Wants</vt:lpstr>
      <vt:lpstr>Feelings</vt:lpstr>
      <vt:lpstr>Hidden Feelings</vt:lpstr>
      <vt:lpstr>Feeling Safe</vt:lpstr>
      <vt:lpstr>Safe or Not Safe?</vt:lpstr>
      <vt:lpstr>Bullying</vt:lpstr>
      <vt:lpstr>Human Dignity</vt:lpstr>
      <vt:lpstr>Kindness, Trust and Empathy</vt:lpstr>
      <vt:lpstr>Neglect</vt:lpstr>
      <vt:lpstr>Physical Abuse</vt:lpstr>
      <vt:lpstr>Private Parts</vt:lpstr>
      <vt:lpstr>Sexual Abuse</vt:lpstr>
      <vt:lpstr>Support</vt:lpstr>
      <vt:lpstr>Who Can You Trust?</vt:lpstr>
      <vt:lpstr>Help and Support</vt:lpstr>
      <vt:lpstr>Speak Out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Matthew Ridsdale</dc:creator>
  <cp:lastModifiedBy>Niall Martin</cp:lastModifiedBy>
  <cp:revision>44</cp:revision>
  <dcterms:created xsi:type="dcterms:W3CDTF">2019-06-05T08:15:39Z</dcterms:created>
  <dcterms:modified xsi:type="dcterms:W3CDTF">2023-05-25T14:45:22Z</dcterms:modified>
</cp:coreProperties>
</file>