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79" r:id="rId2"/>
    <p:sldId id="280" r:id="rId3"/>
    <p:sldId id="263" r:id="rId4"/>
    <p:sldId id="264" r:id="rId5"/>
    <p:sldId id="268" r:id="rId6"/>
    <p:sldId id="269" r:id="rId7"/>
    <p:sldId id="270" r:id="rId8"/>
    <p:sldId id="271" r:id="rId9"/>
    <p:sldId id="272" r:id="rId10"/>
    <p:sldId id="277" r:id="rId11"/>
    <p:sldId id="273" r:id="rId12"/>
    <p:sldId id="275" r:id="rId13"/>
    <p:sldId id="276" r:id="rId14"/>
    <p:sldId id="278" r:id="rId15"/>
    <p:sldId id="267" r:id="rId16"/>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Roboto" panose="02000000000000000000" pitchFamily="2" charset="0"/>
      <p:regular r:id="rId23"/>
      <p:bold r:id="rId24"/>
      <p:italic r:id="rId25"/>
      <p:boldItalic r:id="rId26"/>
    </p:embeddedFont>
    <p:embeddedFont>
      <p:font typeface="Twinkl" panose="02000000000000000000" pitchFamily="2" charset="0"/>
      <p:regular r:id="rId27"/>
      <p:bold r:id="rId28"/>
    </p:embeddedFont>
    <p:embeddedFont>
      <p:font typeface="Twinkl SemiBold" panose="02000000000000000000" pitchFamily="2" charset="0"/>
      <p:regular r:id="rId29"/>
      <p:bold r:id="rId30"/>
    </p:embeddedFont>
  </p:embeddedFontLst>
  <p:defaultTextStyle>
    <a:defPPr>
      <a:defRPr lang="en-US"/>
    </a:defPPr>
    <a:lvl1pPr algn="l" rtl="0" eaLnBrk="0" fontAlgn="base" hangingPunct="0">
      <a:spcBef>
        <a:spcPct val="0"/>
      </a:spcBef>
      <a:spcAft>
        <a:spcPct val="0"/>
      </a:spcAft>
      <a:defRPr kern="1200">
        <a:solidFill>
          <a:schemeClr val="tx1"/>
        </a:solidFill>
        <a:latin typeface="Twinkl"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Twinkl" panose="02000000000000000000" pitchFamily="2" charset="0"/>
        <a:ea typeface="+mn-ea"/>
        <a:cs typeface="+mn-cs"/>
      </a:defRPr>
    </a:lvl2pPr>
    <a:lvl3pPr marL="914400" algn="l" rtl="0" eaLnBrk="0" fontAlgn="base" hangingPunct="0">
      <a:spcBef>
        <a:spcPct val="0"/>
      </a:spcBef>
      <a:spcAft>
        <a:spcPct val="0"/>
      </a:spcAft>
      <a:defRPr kern="1200">
        <a:solidFill>
          <a:schemeClr val="tx1"/>
        </a:solidFill>
        <a:latin typeface="Twinkl" panose="02000000000000000000"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anose="02000000000000000000"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anose="02000000000000000000" pitchFamily="2" charset="0"/>
        <a:ea typeface="+mn-ea"/>
        <a:cs typeface="+mn-cs"/>
      </a:defRPr>
    </a:lvl5pPr>
    <a:lvl6pPr marL="2286000" algn="l" defTabSz="914400" rtl="0" eaLnBrk="1" latinLnBrk="0" hangingPunct="1">
      <a:defRPr kern="1200">
        <a:solidFill>
          <a:schemeClr val="tx1"/>
        </a:solidFill>
        <a:latin typeface="Twinkl" panose="02000000000000000000" pitchFamily="2" charset="0"/>
        <a:ea typeface="+mn-ea"/>
        <a:cs typeface="+mn-cs"/>
      </a:defRPr>
    </a:lvl6pPr>
    <a:lvl7pPr marL="2743200" algn="l" defTabSz="914400" rtl="0" eaLnBrk="1" latinLnBrk="0" hangingPunct="1">
      <a:defRPr kern="1200">
        <a:solidFill>
          <a:schemeClr val="tx1"/>
        </a:solidFill>
        <a:latin typeface="Twinkl" panose="02000000000000000000" pitchFamily="2" charset="0"/>
        <a:ea typeface="+mn-ea"/>
        <a:cs typeface="+mn-cs"/>
      </a:defRPr>
    </a:lvl7pPr>
    <a:lvl8pPr marL="3200400" algn="l" defTabSz="914400" rtl="0" eaLnBrk="1" latinLnBrk="0" hangingPunct="1">
      <a:defRPr kern="1200">
        <a:solidFill>
          <a:schemeClr val="tx1"/>
        </a:solidFill>
        <a:latin typeface="Twinkl" panose="02000000000000000000" pitchFamily="2" charset="0"/>
        <a:ea typeface="+mn-ea"/>
        <a:cs typeface="+mn-cs"/>
      </a:defRPr>
    </a:lvl8pPr>
    <a:lvl9pPr marL="3657600" algn="l" defTabSz="914400" rtl="0" eaLnBrk="1" latinLnBrk="0" hangingPunct="1">
      <a:defRPr kern="1200">
        <a:solidFill>
          <a:schemeClr val="tx1"/>
        </a:solidFill>
        <a:latin typeface="Twinkl" panose="02000000000000000000" pitchFamily="2" charset="0"/>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18" autoAdjust="0"/>
    <p:restoredTop sz="94660"/>
  </p:normalViewPr>
  <p:slideViewPr>
    <p:cSldViewPr snapToGrid="0" showGuides="1">
      <p:cViewPr varScale="1">
        <p:scale>
          <a:sx n="106" d="100"/>
          <a:sy n="106" d="100"/>
        </p:scale>
        <p:origin x="1542" y="78"/>
      </p:cViewPr>
      <p:guideLst>
        <p:guide orient="horz" pos="2137"/>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BCEEF3-324D-4FFB-A61A-0C16092539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3F1A6A27-CF59-418B-8BC7-9A25F20721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4C28D79-08B0-4E87-A5CC-52A3B0573E56}" type="datetimeFigureOut">
              <a:rPr lang="en-GB"/>
              <a:pPr>
                <a:defRPr/>
              </a:pPr>
              <a:t>06/02/2022</a:t>
            </a:fld>
            <a:endParaRPr lang="en-GB"/>
          </a:p>
        </p:txBody>
      </p:sp>
      <p:sp>
        <p:nvSpPr>
          <p:cNvPr id="4" name="Footer Placeholder 3">
            <a:extLst>
              <a:ext uri="{FF2B5EF4-FFF2-40B4-BE49-F238E27FC236}">
                <a16:creationId xmlns:a16="http://schemas.microsoft.com/office/drawing/2014/main" id="{5DBD6184-7BFC-459B-890C-2708EB2AE6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2CC16C40-F0DB-45DA-B312-950A4002A7CA}"/>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C2DD9C9-D984-4C51-80AA-DF16EC2BB41D}"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CF9E32-45C4-4AA7-961D-E6D892FBAD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F8AC2000-2E38-489F-A25C-32BE123D131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65BB380-39AE-4EEE-BB85-A8B0050EA4D3}" type="datetimeFigureOut">
              <a:rPr lang="en-GB"/>
              <a:pPr>
                <a:defRPr/>
              </a:pPr>
              <a:t>06/02/2022</a:t>
            </a:fld>
            <a:endParaRPr lang="en-GB"/>
          </a:p>
        </p:txBody>
      </p:sp>
      <p:sp>
        <p:nvSpPr>
          <p:cNvPr id="4" name="Slide Image Placeholder 3">
            <a:extLst>
              <a:ext uri="{FF2B5EF4-FFF2-40B4-BE49-F238E27FC236}">
                <a16:creationId xmlns:a16="http://schemas.microsoft.com/office/drawing/2014/main" id="{59D5D2BA-A42B-4E8D-8AF0-95322B9D8637}"/>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646A68C9-679C-47E0-9709-4BC8A63414A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700644ED-6941-43F4-86F3-607421735ED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F3A8FA8D-8F06-48C3-91B3-459038FEA96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F99C6E3-FD5C-4B44-9D7F-1D9BDDA1B26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twinkl.com.au/resources/australian-resources-f-2-science/national-science-week-science-f-2-australia/food-different-by-design-national-science-week-science-f-2-australia"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twinkl.com.au/resources/australian-resources-f-2-science/national-science-week-science-f-2-australia/food-different-by-design-national-science-week-science-f-2-australia"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twinkl.com.au/resources/australian-resources-f-2-science/national-science-week-science-f-2-australia/food-different-by-design-national-science-week-science-f-2-australi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twinkl.com.au/resources/australian-resources-f-2-science/national-science-week-science-f-2-australia/food-different-by-design-national-science-week-science-f-2-australi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m.au/resources/australian-resources-f-2-science/national-science-week-science-f-2-australia/food-different-by-design-national-science-week-science-f-2-australia"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D90A100A-AA54-4CC1-935C-FE9B2821B4F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hlinkClick r:id="rId4"/>
            <a:extLst>
              <a:ext uri="{FF2B5EF4-FFF2-40B4-BE49-F238E27FC236}">
                <a16:creationId xmlns:a16="http://schemas.microsoft.com/office/drawing/2014/main" id="{1263E79D-E6B7-4803-AAE8-7B0B8C61894F}"/>
              </a:ext>
            </a:extLst>
          </p:cNvPr>
          <p:cNvSpPr/>
          <p:nvPr userDrawn="1"/>
        </p:nvSpPr>
        <p:spPr>
          <a:xfrm>
            <a:off x="0" y="5913438"/>
            <a:ext cx="1330325" cy="944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hlinkClick r:id="rId4"/>
            <a:extLst>
              <a:ext uri="{FF2B5EF4-FFF2-40B4-BE49-F238E27FC236}">
                <a16:creationId xmlns:a16="http://schemas.microsoft.com/office/drawing/2014/main" id="{D6F65BAC-F7D3-4B7C-955F-DE89F31DCB68}"/>
              </a:ext>
            </a:extLst>
          </p:cNvPr>
          <p:cNvSpPr/>
          <p:nvPr userDrawn="1"/>
        </p:nvSpPr>
        <p:spPr>
          <a:xfrm>
            <a:off x="8388350" y="5913438"/>
            <a:ext cx="800100" cy="944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70559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6">
            <a:extLst>
              <a:ext uri="{FF2B5EF4-FFF2-40B4-BE49-F238E27FC236}">
                <a16:creationId xmlns:a16="http://schemas.microsoft.com/office/drawing/2014/main" id="{17E77980-F896-4749-A8A4-5BAB1F33FA79}"/>
              </a:ext>
            </a:extLst>
          </p:cNvPr>
          <p:cNvSpPr/>
          <p:nvPr userDrawn="1"/>
        </p:nvSpPr>
        <p:spPr bwMode="auto">
          <a:xfrm>
            <a:off x="457200" y="438150"/>
            <a:ext cx="8220075" cy="5957888"/>
          </a:xfrm>
          <a:prstGeom prst="roundRect">
            <a:avLst>
              <a:gd name="adj" fmla="val 2649"/>
            </a:avLst>
          </a:prstGeom>
          <a:solidFill>
            <a:schemeClr val="bg1">
              <a:alpha val="96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61958C9B-DB06-4604-89FC-EF8106A007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hlinkClick r:id="rId3"/>
            <a:extLst>
              <a:ext uri="{FF2B5EF4-FFF2-40B4-BE49-F238E27FC236}">
                <a16:creationId xmlns:a16="http://schemas.microsoft.com/office/drawing/2014/main" id="{495C9282-6C6E-499C-82BD-2E266796EC5F}"/>
              </a:ext>
            </a:extLst>
          </p:cNvPr>
          <p:cNvSpPr/>
          <p:nvPr userDrawn="1"/>
        </p:nvSpPr>
        <p:spPr>
          <a:xfrm>
            <a:off x="8388350" y="6570663"/>
            <a:ext cx="800100"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81712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1CD1D981-1BEC-46FB-814A-0319A02C8D22}"/>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ectangle 3">
            <a:hlinkClick r:id="rId2"/>
            <a:extLst>
              <a:ext uri="{FF2B5EF4-FFF2-40B4-BE49-F238E27FC236}">
                <a16:creationId xmlns:a16="http://schemas.microsoft.com/office/drawing/2014/main" id="{B516948E-56AC-4483-BB65-4FDD9F2EDD27}"/>
              </a:ext>
            </a:extLst>
          </p:cNvPr>
          <p:cNvSpPr/>
          <p:nvPr userDrawn="1"/>
        </p:nvSpPr>
        <p:spPr>
          <a:xfrm>
            <a:off x="8388350" y="6570663"/>
            <a:ext cx="800100"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2909539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id="{C6753829-92C4-4A61-AAF3-9630EE521410}"/>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16:creationId xmlns:a16="http://schemas.microsoft.com/office/drawing/2014/main" id="{C9D72DF6-0C0C-4A17-9CF1-AFEF6845BFB9}"/>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05AEC10D-CE5A-4293-AACC-39BD7E3FB58A}"/>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C882D707-E043-4CAF-8088-E1951FA0BDCC}"/>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EBD609AE-7F55-4F44-83B7-E0FF596CCC92}"/>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8" name="Rectangle 7">
            <a:hlinkClick r:id="rId2"/>
            <a:extLst>
              <a:ext uri="{FF2B5EF4-FFF2-40B4-BE49-F238E27FC236}">
                <a16:creationId xmlns:a16="http://schemas.microsoft.com/office/drawing/2014/main" id="{9D65289C-CF17-49D0-B3C6-9EF4E4F5D852}"/>
              </a:ext>
            </a:extLst>
          </p:cNvPr>
          <p:cNvSpPr/>
          <p:nvPr userDrawn="1"/>
        </p:nvSpPr>
        <p:spPr>
          <a:xfrm>
            <a:off x="8388350" y="6570663"/>
            <a:ext cx="800100"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141169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extLst>
              <a:ext uri="{FF2B5EF4-FFF2-40B4-BE49-F238E27FC236}">
                <a16:creationId xmlns:a16="http://schemas.microsoft.com/office/drawing/2014/main" id="{A198B7EF-33CE-4FCC-BD80-D2EBBDA58803}"/>
              </a:ext>
            </a:extLst>
          </p:cNvPr>
          <p:cNvSpPr/>
          <p:nvPr userDrawn="1"/>
        </p:nvSpPr>
        <p:spPr>
          <a:xfrm>
            <a:off x="0" y="5913438"/>
            <a:ext cx="1330325" cy="944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hlinkClick r:id="rId3"/>
            <a:extLst>
              <a:ext uri="{FF2B5EF4-FFF2-40B4-BE49-F238E27FC236}">
                <a16:creationId xmlns:a16="http://schemas.microsoft.com/office/drawing/2014/main" id="{402AA36F-F88E-4942-B7E1-F25763A67C75}"/>
              </a:ext>
            </a:extLst>
          </p:cNvPr>
          <p:cNvSpPr/>
          <p:nvPr userDrawn="1"/>
        </p:nvSpPr>
        <p:spPr>
          <a:xfrm>
            <a:off x="8388350" y="5913438"/>
            <a:ext cx="800100" cy="944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6862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twinkl.com.au/resources/australian-resources-f-2-science/national-science-week-science-f-2-australia/food-different-by-design-national-science-week-science-f-2-australia" TargetMode="External"/><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2DE6EDA-4287-4C81-ADA3-34AAB3E5AAB1}"/>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3139DFD-C97E-46D0-98F2-742BCA7063AE}"/>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Rectangle 5">
            <a:hlinkClick r:id="rId8"/>
            <a:extLst>
              <a:ext uri="{FF2B5EF4-FFF2-40B4-BE49-F238E27FC236}">
                <a16:creationId xmlns:a16="http://schemas.microsoft.com/office/drawing/2014/main" id="{BB04E58D-C913-4345-8D9B-B95DFB35AECF}"/>
              </a:ext>
            </a:extLst>
          </p:cNvPr>
          <p:cNvSpPr/>
          <p:nvPr userDrawn="1"/>
        </p:nvSpPr>
        <p:spPr>
          <a:xfrm>
            <a:off x="8388350" y="6570663"/>
            <a:ext cx="800100"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2">
            <a:extLst>
              <a:ext uri="{FF2B5EF4-FFF2-40B4-BE49-F238E27FC236}">
                <a16:creationId xmlns:a16="http://schemas.microsoft.com/office/drawing/2014/main" id="{4E5CFBDC-F904-4201-9295-DF7D007B7BE1}"/>
              </a:ext>
            </a:extLst>
          </p:cNvPr>
          <p:cNvSpPr>
            <a:spLocks/>
          </p:cNvSpPr>
          <p:nvPr/>
        </p:nvSpPr>
        <p:spPr bwMode="auto">
          <a:xfrm>
            <a:off x="457200" y="608013"/>
            <a:ext cx="8220075" cy="652462"/>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a:spcBef>
                <a:spcPct val="0"/>
              </a:spcBef>
              <a:buFontTx/>
              <a:buNone/>
            </a:pPr>
            <a:r>
              <a:rPr lang="en-GB" altLang="en-US" sz="2800" b="1">
                <a:solidFill>
                  <a:schemeClr val="accent1"/>
                </a:solidFill>
                <a:latin typeface="Roboto" panose="02000000000000000000" pitchFamily="2" charset="0"/>
                <a:ea typeface="Roboto" panose="02000000000000000000" pitchFamily="2" charset="0"/>
                <a:cs typeface="Arial" panose="020B0604020202020204" pitchFamily="34" charset="0"/>
              </a:rPr>
              <a:t>Disclaimer/s</a:t>
            </a:r>
          </a:p>
        </p:txBody>
      </p:sp>
      <p:sp>
        <p:nvSpPr>
          <p:cNvPr id="9218" name="Title 2">
            <a:extLst>
              <a:ext uri="{FF2B5EF4-FFF2-40B4-BE49-F238E27FC236}">
                <a16:creationId xmlns:a16="http://schemas.microsoft.com/office/drawing/2014/main" id="{F4FB8C69-2F58-4ADC-815F-1EA63C314C4B}"/>
              </a:ext>
            </a:extLst>
          </p:cNvPr>
          <p:cNvSpPr>
            <a:spLocks/>
          </p:cNvSpPr>
          <p:nvPr/>
        </p:nvSpPr>
        <p:spPr bwMode="auto">
          <a:xfrm>
            <a:off x="457200" y="6283325"/>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spcBef>
                <a:spcPct val="0"/>
              </a:spcBef>
              <a:buFontTx/>
              <a:buNone/>
            </a:pPr>
            <a:r>
              <a:rPr lang="en-GB" altLang="en-US" sz="100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9219" name="Group 4">
            <a:extLst>
              <a:ext uri="{FF2B5EF4-FFF2-40B4-BE49-F238E27FC236}">
                <a16:creationId xmlns:a16="http://schemas.microsoft.com/office/drawing/2014/main" id="{AE281417-36DA-4E23-98F4-2E7F57D82034}"/>
              </a:ext>
            </a:extLst>
          </p:cNvPr>
          <p:cNvGrpSpPr>
            <a:grpSpLocks/>
          </p:cNvGrpSpPr>
          <p:nvPr/>
        </p:nvGrpSpPr>
        <p:grpSpPr bwMode="auto">
          <a:xfrm>
            <a:off x="744538" y="1471613"/>
            <a:ext cx="7643812" cy="2295525"/>
            <a:chOff x="743837" y="1344834"/>
            <a:chExt cx="7644513" cy="2295228"/>
          </a:xfrm>
        </p:grpSpPr>
        <p:sp>
          <p:nvSpPr>
            <p:cNvPr id="6" name="Rectangle 5">
              <a:extLst>
                <a:ext uri="{FF2B5EF4-FFF2-40B4-BE49-F238E27FC236}">
                  <a16:creationId xmlns:a16="http://schemas.microsoft.com/office/drawing/2014/main" id="{6690BDFE-2D91-4E87-A35B-1DCCB71CFA3B}"/>
                </a:ext>
              </a:extLst>
            </p:cNvPr>
            <p:cNvSpPr/>
            <p:nvPr/>
          </p:nvSpPr>
          <p:spPr>
            <a:xfrm>
              <a:off x="743837" y="1344834"/>
              <a:ext cx="1266941" cy="274601"/>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en-GB" sz="1600" b="1" dirty="0">
                  <a:latin typeface="Roboto" panose="02000000000000000000" pitchFamily="2" charset="0"/>
                  <a:ea typeface="Roboto" panose="02000000000000000000" pitchFamily="2" charset="0"/>
                </a:rPr>
                <a:t>Animations</a:t>
              </a:r>
            </a:p>
          </p:txBody>
        </p:sp>
        <p:sp>
          <p:nvSpPr>
            <p:cNvPr id="9225" name="Rectangle 6">
              <a:extLst>
                <a:ext uri="{FF2B5EF4-FFF2-40B4-BE49-F238E27FC236}">
                  <a16:creationId xmlns:a16="http://schemas.microsoft.com/office/drawing/2014/main" id="{ED170EAD-F102-4E74-B7C8-59774FFE0CE5}"/>
                </a:ext>
              </a:extLst>
            </p:cNvPr>
            <p:cNvSpPr>
              <a:spLocks noChangeArrowheads="1"/>
            </p:cNvSpPr>
            <p:nvPr/>
          </p:nvSpPr>
          <p:spPr bwMode="auto">
            <a:xfrm>
              <a:off x="755650" y="1618794"/>
              <a:ext cx="7632700" cy="2021268"/>
            </a:xfrm>
            <a:prstGeom prst="rect">
              <a:avLst/>
            </a:prstGeom>
            <a:solidFill>
              <a:schemeClr val="bg1"/>
            </a:solidFill>
            <a:ln w="19050">
              <a:solidFill>
                <a:srgbClr val="18A0DB"/>
              </a:solidFill>
              <a:miter lim="800000"/>
              <a:headEnd/>
              <a:tailEnd/>
            </a:ln>
          </p:spPr>
          <p:txBody>
            <a:bodyPr lIns="216000" tIns="216000" rIns="216000" bIns="216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spcAft>
                  <a:spcPts val="600"/>
                </a:spcAft>
                <a:buFontTx/>
                <a:buNone/>
              </a:pPr>
              <a:r>
                <a:rPr lang="en-GB" altLang="en-US" sz="1400">
                  <a:solidFill>
                    <a:schemeClr val="tx1"/>
                  </a:solidFill>
                  <a:latin typeface="Roboto" panose="02000000000000000000" pitchFamily="2" charset="0"/>
                  <a:ea typeface="Roboto" panose="02000000000000000000" pitchFamily="2" charset="0"/>
                  <a:cs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lnSpc>
                  <a:spcPct val="100000"/>
                </a:lnSpc>
                <a:spcBef>
                  <a:spcPct val="0"/>
                </a:spcBef>
                <a:spcAft>
                  <a:spcPts val="600"/>
                </a:spcAft>
                <a:buFontTx/>
                <a:buNone/>
              </a:pPr>
              <a:r>
                <a:rPr lang="en-GB" altLang="en-US" sz="1400">
                  <a:solidFill>
                    <a:schemeClr val="tx1"/>
                  </a:solidFill>
                  <a:latin typeface="Roboto" panose="02000000000000000000" pitchFamily="2" charset="0"/>
                  <a:ea typeface="Roboto" panose="02000000000000000000" pitchFamily="2" charset="0"/>
                  <a:cs typeface="Roboto" panose="02000000000000000000" pitchFamily="2" charset="0"/>
                </a:rPr>
                <a:t>To enter slide show mode, go to the </a:t>
              </a:r>
              <a:r>
                <a:rPr lang="en-GB" altLang="en-US" sz="1400" b="1">
                  <a:solidFill>
                    <a:schemeClr val="tx1"/>
                  </a:solidFill>
                  <a:latin typeface="Roboto" panose="02000000000000000000" pitchFamily="2" charset="0"/>
                  <a:ea typeface="Roboto" panose="02000000000000000000" pitchFamily="2" charset="0"/>
                  <a:cs typeface="Roboto" panose="02000000000000000000" pitchFamily="2" charset="0"/>
                </a:rPr>
                <a:t>slide show menu tab </a:t>
              </a:r>
              <a:r>
                <a:rPr lang="en-GB" altLang="en-US" sz="1400">
                  <a:solidFill>
                    <a:schemeClr val="tx1"/>
                  </a:solidFill>
                  <a:latin typeface="Roboto" panose="02000000000000000000" pitchFamily="2" charset="0"/>
                  <a:ea typeface="Roboto" panose="02000000000000000000" pitchFamily="2" charset="0"/>
                  <a:cs typeface="Roboto" panose="02000000000000000000" pitchFamily="2" charset="0"/>
                </a:rPr>
                <a:t>and select either </a:t>
              </a:r>
              <a:r>
                <a:rPr lang="en-GB" altLang="en-US" sz="1400" b="1">
                  <a:solidFill>
                    <a:schemeClr val="tx1"/>
                  </a:solidFill>
                  <a:latin typeface="Roboto" panose="02000000000000000000" pitchFamily="2" charset="0"/>
                  <a:ea typeface="Roboto" panose="02000000000000000000" pitchFamily="2" charset="0"/>
                  <a:cs typeface="Roboto" panose="02000000000000000000" pitchFamily="2" charset="0"/>
                </a:rPr>
                <a:t>from beginning</a:t>
              </a:r>
              <a:r>
                <a:rPr lang="en-GB" altLang="en-US" sz="1400">
                  <a:solidFill>
                    <a:schemeClr val="tx1"/>
                  </a:solidFill>
                  <a:latin typeface="Roboto" panose="02000000000000000000" pitchFamily="2" charset="0"/>
                  <a:ea typeface="Roboto" panose="02000000000000000000" pitchFamily="2" charset="0"/>
                  <a:cs typeface="Roboto" panose="02000000000000000000" pitchFamily="2" charset="0"/>
                </a:rPr>
                <a:t> </a:t>
              </a:r>
              <a:r>
                <a:rPr lang="en-GB" altLang="en-US" sz="1400" b="1">
                  <a:solidFill>
                    <a:schemeClr val="tx1"/>
                  </a:solidFill>
                  <a:latin typeface="Roboto" panose="02000000000000000000" pitchFamily="2" charset="0"/>
                  <a:ea typeface="Roboto" panose="02000000000000000000" pitchFamily="2" charset="0"/>
                  <a:cs typeface="Roboto" panose="02000000000000000000" pitchFamily="2" charset="0"/>
                </a:rPr>
                <a:t>or from current slide</a:t>
              </a:r>
              <a:r>
                <a:rPr lang="en-GB" altLang="en-US" sz="1400">
                  <a:solidFill>
                    <a:schemeClr val="tx1"/>
                  </a:solidFill>
                  <a:latin typeface="Roboto" panose="02000000000000000000" pitchFamily="2" charset="0"/>
                  <a:ea typeface="Roboto" panose="02000000000000000000" pitchFamily="2" charset="0"/>
                  <a:cs typeface="Roboto" panose="02000000000000000000" pitchFamily="2" charset="0"/>
                </a:rPr>
                <a:t>.</a:t>
              </a:r>
            </a:p>
          </p:txBody>
        </p:sp>
      </p:grpSp>
      <p:sp>
        <p:nvSpPr>
          <p:cNvPr id="9220" name="Rectangle 7">
            <a:extLst>
              <a:ext uri="{FF2B5EF4-FFF2-40B4-BE49-F238E27FC236}">
                <a16:creationId xmlns:a16="http://schemas.microsoft.com/office/drawing/2014/main" id="{70F78815-CAE4-4CDE-A362-7EEAC725D374}"/>
              </a:ext>
            </a:extLst>
          </p:cNvPr>
          <p:cNvSpPr>
            <a:spLocks noChangeArrowheads="1"/>
          </p:cNvSpPr>
          <p:nvPr/>
        </p:nvSpPr>
        <p:spPr bwMode="auto">
          <a:xfrm>
            <a:off x="744538" y="1163638"/>
            <a:ext cx="7643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400">
                <a:solidFill>
                  <a:schemeClr val="tx1"/>
                </a:solidFill>
                <a:latin typeface="Roboto" panose="02000000000000000000" pitchFamily="2" charset="0"/>
                <a:ea typeface="Roboto" panose="02000000000000000000" pitchFamily="2" charset="0"/>
                <a:cs typeface="Roboto" panose="02000000000000000000" pitchFamily="2" charset="0"/>
              </a:rPr>
              <a:t>We hope you find the information on our website and resources useful. </a:t>
            </a:r>
            <a:endParaRPr lang="en-GB" altLang="en-US" sz="1400">
              <a:solidFill>
                <a:schemeClr val="tx1"/>
              </a:solidFill>
              <a:ea typeface="Roboto" panose="02000000000000000000" pitchFamily="2" charset="0"/>
              <a:cs typeface="Roboto" panose="02000000000000000000" pitchFamily="2" charset="0"/>
            </a:endParaRPr>
          </a:p>
        </p:txBody>
      </p:sp>
      <p:grpSp>
        <p:nvGrpSpPr>
          <p:cNvPr id="9221" name="Group 8">
            <a:extLst>
              <a:ext uri="{FF2B5EF4-FFF2-40B4-BE49-F238E27FC236}">
                <a16:creationId xmlns:a16="http://schemas.microsoft.com/office/drawing/2014/main" id="{A3B8657F-22E6-4CB3-B7CB-C3B36FD37C27}"/>
              </a:ext>
            </a:extLst>
          </p:cNvPr>
          <p:cNvGrpSpPr>
            <a:grpSpLocks/>
          </p:cNvGrpSpPr>
          <p:nvPr/>
        </p:nvGrpSpPr>
        <p:grpSpPr bwMode="auto">
          <a:xfrm>
            <a:off x="744538" y="3981450"/>
            <a:ext cx="7643812" cy="2003425"/>
            <a:chOff x="743837" y="1344834"/>
            <a:chExt cx="7644513" cy="2002840"/>
          </a:xfrm>
        </p:grpSpPr>
        <p:sp>
          <p:nvSpPr>
            <p:cNvPr id="10" name="Rectangle 9">
              <a:extLst>
                <a:ext uri="{FF2B5EF4-FFF2-40B4-BE49-F238E27FC236}">
                  <a16:creationId xmlns:a16="http://schemas.microsoft.com/office/drawing/2014/main" id="{601613BF-8B0A-41D0-BED1-A4B907CBC01B}"/>
                </a:ext>
              </a:extLst>
            </p:cNvPr>
            <p:cNvSpPr/>
            <p:nvPr/>
          </p:nvSpPr>
          <p:spPr>
            <a:xfrm>
              <a:off x="743837" y="1344834"/>
              <a:ext cx="2703760" cy="274558"/>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en-GB" sz="1600" b="1" dirty="0">
                  <a:latin typeface="Roboto" panose="02000000000000000000" pitchFamily="2" charset="0"/>
                  <a:ea typeface="Roboto" panose="02000000000000000000" pitchFamily="2" charset="0"/>
                </a:rPr>
                <a:t>Links to External Websites</a:t>
              </a:r>
            </a:p>
          </p:txBody>
        </p:sp>
        <p:sp>
          <p:nvSpPr>
            <p:cNvPr id="9223" name="Rectangle 10">
              <a:extLst>
                <a:ext uri="{FF2B5EF4-FFF2-40B4-BE49-F238E27FC236}">
                  <a16:creationId xmlns:a16="http://schemas.microsoft.com/office/drawing/2014/main" id="{1D6B1365-27DC-4F40-870B-15444C00F9FD}"/>
                </a:ext>
              </a:extLst>
            </p:cNvPr>
            <p:cNvSpPr>
              <a:spLocks noChangeArrowheads="1"/>
            </p:cNvSpPr>
            <p:nvPr/>
          </p:nvSpPr>
          <p:spPr bwMode="auto">
            <a:xfrm>
              <a:off x="755650" y="1618794"/>
              <a:ext cx="7632700" cy="1728880"/>
            </a:xfrm>
            <a:prstGeom prst="rect">
              <a:avLst/>
            </a:prstGeom>
            <a:solidFill>
              <a:schemeClr val="bg1"/>
            </a:solidFill>
            <a:ln w="19050">
              <a:solidFill>
                <a:srgbClr val="18A0DB"/>
              </a:solidFill>
              <a:miter lim="800000"/>
              <a:headEnd/>
              <a:tailEnd/>
            </a:ln>
          </p:spPr>
          <p:txBody>
            <a:bodyPr lIns="216000" tIns="216000" rIns="216000" bIns="216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400">
                  <a:solidFill>
                    <a:schemeClr val="tx1"/>
                  </a:solidFill>
                  <a:latin typeface="Roboto" panose="02000000000000000000" pitchFamily="2" charset="0"/>
                  <a:ea typeface="Roboto" panose="02000000000000000000" pitchFamily="2" charset="0"/>
                  <a:cs typeface="Roboto" panose="02000000000000000000" pitchFamily="2" charset="0"/>
                </a:rPr>
                <a:t>This resource contains links to external websites. Please be aware that the inclusion of any link in this resource should not be taken as an endorsement of any kind by Twinkl of the linked website or any association with its operators. You should also be aware that we have no control over the availability of the linked pages. If the link is not working, please let us know by contacting TwinklCares and we will try to fix it although we can assume no responsibility if this is the case. We are not responsible for the content of external sites.</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F894A8C9-1E91-416F-B1FA-07EA4AA96D04}"/>
              </a:ext>
            </a:extLst>
          </p:cNvPr>
          <p:cNvSpPr/>
          <p:nvPr/>
        </p:nvSpPr>
        <p:spPr>
          <a:xfrm>
            <a:off x="1971675" y="2162175"/>
            <a:ext cx="5238750" cy="504825"/>
          </a:xfrm>
          <a:prstGeom prst="round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9B000"/>
              </a:solidFill>
            </a:endParaRPr>
          </a:p>
        </p:txBody>
      </p:sp>
      <p:pic>
        <p:nvPicPr>
          <p:cNvPr id="3" name="Picture 2">
            <a:extLst>
              <a:ext uri="{FF2B5EF4-FFF2-40B4-BE49-F238E27FC236}">
                <a16:creationId xmlns:a16="http://schemas.microsoft.com/office/drawing/2014/main" id="{6027B67D-F567-4853-8576-3E546F8710D2}"/>
              </a:ext>
            </a:extLst>
          </p:cNvPr>
          <p:cNvPicPr>
            <a:picLocks noChangeAspect="1"/>
          </p:cNvPicPr>
          <p:nvPr/>
        </p:nvPicPr>
        <p:blipFill>
          <a:blip r:embed="rId2" cstate="screen">
            <a:extLst>
              <a:ext uri="{28A0092B-C50C-407E-A947-70E740481C1C}">
                <a14:useLocalDpi xmlns:a14="http://schemas.microsoft.com/office/drawing/2010/main"/>
              </a:ext>
            </a:extLst>
          </a:blip>
          <a:srcRect t="-4789"/>
          <a:stretch>
            <a:fillRect/>
          </a:stretch>
        </p:blipFill>
        <p:spPr bwMode="auto">
          <a:xfrm>
            <a:off x="2984500" y="3092450"/>
            <a:ext cx="2547938"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20">
            <a:extLst>
              <a:ext uri="{FF2B5EF4-FFF2-40B4-BE49-F238E27FC236}">
                <a16:creationId xmlns:a16="http://schemas.microsoft.com/office/drawing/2014/main" id="{56EACA78-CAF5-4992-913A-650DACD9915B}"/>
              </a:ext>
            </a:extLst>
          </p:cNvPr>
          <p:cNvSpPr>
            <a:spLocks noGrp="1"/>
          </p:cNvSpPr>
          <p:nvPr>
            <p:ph type="title"/>
          </p:nvPr>
        </p:nvSpPr>
        <p:spPr>
          <a:xfrm>
            <a:off x="457200" y="479425"/>
            <a:ext cx="8220075" cy="993775"/>
          </a:xfrm>
        </p:spPr>
        <p:txBody>
          <a:bodyPr/>
          <a:lstStyle/>
          <a:p>
            <a:pPr eaLnBrk="1" hangingPunct="1"/>
            <a:r>
              <a:rPr lang="en-GB" altLang="en-US" sz="3600">
                <a:solidFill>
                  <a:srgbClr val="F9B000"/>
                </a:solidFill>
                <a:latin typeface="Twinkl" panose="02000000000000000000" pitchFamily="2" charset="0"/>
              </a:rPr>
              <a:t>How Often Are Cows Milked?</a:t>
            </a:r>
            <a:endParaRPr lang="en-GB" altLang="en-US" sz="3600">
              <a:solidFill>
                <a:srgbClr val="F9B000"/>
              </a:solidFill>
            </a:endParaRPr>
          </a:p>
        </p:txBody>
      </p:sp>
      <p:sp>
        <p:nvSpPr>
          <p:cNvPr id="4" name="Rectangle 3">
            <a:extLst>
              <a:ext uri="{FF2B5EF4-FFF2-40B4-BE49-F238E27FC236}">
                <a16:creationId xmlns:a16="http://schemas.microsoft.com/office/drawing/2014/main" id="{F9D093A0-C6CC-4136-9570-1CB2236B6761}"/>
              </a:ext>
            </a:extLst>
          </p:cNvPr>
          <p:cNvSpPr>
            <a:spLocks noChangeArrowheads="1"/>
          </p:cNvSpPr>
          <p:nvPr/>
        </p:nvSpPr>
        <p:spPr bwMode="auto">
          <a:xfrm>
            <a:off x="785813" y="1401763"/>
            <a:ext cx="76327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At some farms, the cows get to choose when they are milked because they are milked by machines.</a:t>
            </a:r>
          </a:p>
          <a:p>
            <a:pPr algn="ctr" eaLnBrk="1" hangingPunct="1">
              <a:lnSpc>
                <a:spcPct val="100000"/>
              </a:lnSpc>
              <a:spcBef>
                <a:spcPct val="0"/>
              </a:spcBef>
              <a:buFontTx/>
              <a:buNone/>
            </a:pPr>
            <a:r>
              <a:rPr lang="en-GB" altLang="en-US">
                <a:solidFill>
                  <a:schemeClr val="tx1"/>
                </a:solidFill>
              </a:rPr>
              <a:t>  </a:t>
            </a:r>
          </a:p>
          <a:p>
            <a:pPr algn="ctr" eaLnBrk="1" hangingPunct="1">
              <a:lnSpc>
                <a:spcPct val="100000"/>
              </a:lnSpc>
              <a:spcBef>
                <a:spcPct val="0"/>
              </a:spcBef>
              <a:buFontTx/>
              <a:buNone/>
            </a:pPr>
            <a:r>
              <a:rPr lang="en-GB" altLang="en-US">
                <a:solidFill>
                  <a:schemeClr val="tx1"/>
                </a:solidFill>
              </a:rPr>
              <a:t>Some cows choose to get milked 4-5 times a day! </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a:solidFill>
                  <a:schemeClr val="tx1"/>
                </a:solidFill>
              </a:rPr>
              <a:t>Cows have to be milked 365 days of the year - even on Christmas Day! </a:t>
            </a:r>
          </a:p>
        </p:txBody>
      </p:sp>
      <p:pic>
        <p:nvPicPr>
          <p:cNvPr id="7" name="Picture 6">
            <a:extLst>
              <a:ext uri="{FF2B5EF4-FFF2-40B4-BE49-F238E27FC236}">
                <a16:creationId xmlns:a16="http://schemas.microsoft.com/office/drawing/2014/main" id="{66D69A19-FD06-4D2C-8E3A-C46F7768AE2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446088" y="3678238"/>
            <a:ext cx="316547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73CEA1A-5C1A-4754-86DE-8563B5E8246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2635211">
            <a:off x="2368550" y="3486150"/>
            <a:ext cx="1033463"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B035653-2B25-4757-9D82-ACDF8FB3500A}"/>
              </a:ext>
            </a:extLst>
          </p:cNvPr>
          <p:cNvSpPr/>
          <p:nvPr/>
        </p:nvSpPr>
        <p:spPr>
          <a:xfrm>
            <a:off x="2624138" y="5259388"/>
            <a:ext cx="3932237" cy="379412"/>
          </a:xfrm>
          <a:prstGeom prst="round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458" name="Title 20">
            <a:extLst>
              <a:ext uri="{FF2B5EF4-FFF2-40B4-BE49-F238E27FC236}">
                <a16:creationId xmlns:a16="http://schemas.microsoft.com/office/drawing/2014/main" id="{EDC34AEB-A41C-48E2-A3C6-F5081593DC23}"/>
              </a:ext>
            </a:extLst>
          </p:cNvPr>
          <p:cNvSpPr>
            <a:spLocks noGrp="1"/>
          </p:cNvSpPr>
          <p:nvPr>
            <p:ph type="title"/>
          </p:nvPr>
        </p:nvSpPr>
        <p:spPr>
          <a:xfrm>
            <a:off x="457200" y="479425"/>
            <a:ext cx="8220075" cy="993775"/>
          </a:xfrm>
        </p:spPr>
        <p:txBody>
          <a:bodyPr/>
          <a:lstStyle/>
          <a:p>
            <a:pPr eaLnBrk="1" hangingPunct="1"/>
            <a:r>
              <a:rPr lang="en-GB" altLang="en-US" sz="3600">
                <a:solidFill>
                  <a:srgbClr val="F9B000"/>
                </a:solidFill>
                <a:latin typeface="Twinkl" panose="02000000000000000000" pitchFamily="2" charset="0"/>
              </a:rPr>
              <a:t>What Do the Dairy Cows Eat?</a:t>
            </a:r>
            <a:endParaRPr lang="en-GB" altLang="en-US" sz="3600">
              <a:solidFill>
                <a:srgbClr val="F9B000"/>
              </a:solidFill>
            </a:endParaRPr>
          </a:p>
        </p:txBody>
      </p:sp>
      <p:sp>
        <p:nvSpPr>
          <p:cNvPr id="4" name="Rectangle 3">
            <a:extLst>
              <a:ext uri="{FF2B5EF4-FFF2-40B4-BE49-F238E27FC236}">
                <a16:creationId xmlns:a16="http://schemas.microsoft.com/office/drawing/2014/main" id="{5D0CB350-BAFE-4D26-A346-5FFC3E908786}"/>
              </a:ext>
            </a:extLst>
          </p:cNvPr>
          <p:cNvSpPr>
            <a:spLocks noChangeArrowheads="1"/>
          </p:cNvSpPr>
          <p:nvPr/>
        </p:nvSpPr>
        <p:spPr bwMode="auto">
          <a:xfrm>
            <a:off x="755650" y="1716088"/>
            <a:ext cx="3816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b="1">
                <a:solidFill>
                  <a:schemeClr val="tx1"/>
                </a:solidFill>
              </a:rPr>
              <a:t>summer</a:t>
            </a:r>
            <a:r>
              <a:rPr lang="en-GB" altLang="en-US">
                <a:solidFill>
                  <a:schemeClr val="tx1"/>
                </a:solidFill>
              </a:rPr>
              <a:t> – grass</a:t>
            </a:r>
          </a:p>
          <a:p>
            <a:pPr algn="ctr" eaLnBrk="1" hangingPunct="1">
              <a:lnSpc>
                <a:spcPct val="100000"/>
              </a:lnSpc>
              <a:spcBef>
                <a:spcPct val="0"/>
              </a:spcBef>
              <a:buFontTx/>
              <a:buNone/>
            </a:pPr>
            <a:endParaRPr lang="en-GB" altLang="en-US" sz="800">
              <a:solidFill>
                <a:schemeClr val="tx1"/>
              </a:solidFill>
            </a:endParaRPr>
          </a:p>
        </p:txBody>
      </p:sp>
      <p:sp>
        <p:nvSpPr>
          <p:cNvPr id="5" name="Rectangle 4">
            <a:extLst>
              <a:ext uri="{FF2B5EF4-FFF2-40B4-BE49-F238E27FC236}">
                <a16:creationId xmlns:a16="http://schemas.microsoft.com/office/drawing/2014/main" id="{28763E02-DC2A-40C9-817C-759846B4B76E}"/>
              </a:ext>
            </a:extLst>
          </p:cNvPr>
          <p:cNvSpPr>
            <a:spLocks noChangeArrowheads="1"/>
          </p:cNvSpPr>
          <p:nvPr/>
        </p:nvSpPr>
        <p:spPr bwMode="auto">
          <a:xfrm>
            <a:off x="2263775" y="5722938"/>
            <a:ext cx="4616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20000"/>
              </a:spcBef>
              <a:buFontTx/>
              <a:buNone/>
            </a:pPr>
            <a:r>
              <a:rPr lang="en-GB" altLang="en-US">
                <a:solidFill>
                  <a:srgbClr val="000000"/>
                </a:solidFill>
              </a:rPr>
              <a:t>They eat between 25-50kg of feed per day! </a:t>
            </a:r>
          </a:p>
        </p:txBody>
      </p:sp>
      <p:sp>
        <p:nvSpPr>
          <p:cNvPr id="6" name="Rectangle 5">
            <a:extLst>
              <a:ext uri="{FF2B5EF4-FFF2-40B4-BE49-F238E27FC236}">
                <a16:creationId xmlns:a16="http://schemas.microsoft.com/office/drawing/2014/main" id="{181D45A6-084B-4831-8D11-D1E625FAFFE4}"/>
              </a:ext>
            </a:extLst>
          </p:cNvPr>
          <p:cNvSpPr>
            <a:spLocks noChangeArrowheads="1"/>
          </p:cNvSpPr>
          <p:nvPr/>
        </p:nvSpPr>
        <p:spPr bwMode="auto">
          <a:xfrm>
            <a:off x="2663825" y="5280025"/>
            <a:ext cx="3932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20000"/>
              </a:spcBef>
              <a:buFontTx/>
              <a:buNone/>
            </a:pPr>
            <a:r>
              <a:rPr lang="en-GB" altLang="en-US">
                <a:solidFill>
                  <a:srgbClr val="000000"/>
                </a:solidFill>
              </a:rPr>
              <a:t>They also get dried feeds like cereal. </a:t>
            </a:r>
          </a:p>
        </p:txBody>
      </p:sp>
      <p:sp>
        <p:nvSpPr>
          <p:cNvPr id="7" name="Rectangle 6">
            <a:extLst>
              <a:ext uri="{FF2B5EF4-FFF2-40B4-BE49-F238E27FC236}">
                <a16:creationId xmlns:a16="http://schemas.microsoft.com/office/drawing/2014/main" id="{9F6442C8-4B8C-4A00-B8D1-856788CEC8AA}"/>
              </a:ext>
            </a:extLst>
          </p:cNvPr>
          <p:cNvSpPr>
            <a:spLocks noChangeArrowheads="1"/>
          </p:cNvSpPr>
          <p:nvPr/>
        </p:nvSpPr>
        <p:spPr bwMode="auto">
          <a:xfrm>
            <a:off x="5057775" y="1700213"/>
            <a:ext cx="290512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000" b="1">
                <a:solidFill>
                  <a:schemeClr val="tx1"/>
                </a:solidFill>
              </a:rPr>
              <a:t>winter</a:t>
            </a:r>
            <a:r>
              <a:rPr lang="en-GB" altLang="en-US">
                <a:solidFill>
                  <a:schemeClr val="tx1"/>
                </a:solidFill>
              </a:rPr>
              <a:t> – silage (stored grass or corn) </a:t>
            </a:r>
          </a:p>
        </p:txBody>
      </p:sp>
      <p:pic>
        <p:nvPicPr>
          <p:cNvPr id="8" name="Picture 7">
            <a:extLst>
              <a:ext uri="{FF2B5EF4-FFF2-40B4-BE49-F238E27FC236}">
                <a16:creationId xmlns:a16="http://schemas.microsoft.com/office/drawing/2014/main" id="{644F07D2-71E7-4BFC-AA68-ED3DD22B24D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3450" y="2471738"/>
            <a:ext cx="35433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2D78FF3-A318-4D3D-B55F-EB88D1E2BB9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83125" y="2471738"/>
            <a:ext cx="3546475"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2">
            <a:extLst>
              <a:ext uri="{FF2B5EF4-FFF2-40B4-BE49-F238E27FC236}">
                <a16:creationId xmlns:a16="http://schemas.microsoft.com/office/drawing/2014/main" id="{9A4C28C3-A255-48B7-BD51-499FE67541D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92538" y="2206625"/>
            <a:ext cx="1571625"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itle 20">
            <a:extLst>
              <a:ext uri="{FF2B5EF4-FFF2-40B4-BE49-F238E27FC236}">
                <a16:creationId xmlns:a16="http://schemas.microsoft.com/office/drawing/2014/main" id="{56CC56E6-ACAD-44B6-A20B-D455415520AF}"/>
              </a:ext>
            </a:extLst>
          </p:cNvPr>
          <p:cNvSpPr>
            <a:spLocks noGrp="1"/>
          </p:cNvSpPr>
          <p:nvPr>
            <p:ph type="title"/>
          </p:nvPr>
        </p:nvSpPr>
        <p:spPr>
          <a:xfrm>
            <a:off x="457200" y="479425"/>
            <a:ext cx="8220075" cy="993775"/>
          </a:xfrm>
        </p:spPr>
        <p:txBody>
          <a:bodyPr/>
          <a:lstStyle/>
          <a:p>
            <a:pPr eaLnBrk="1" hangingPunct="1"/>
            <a:r>
              <a:rPr lang="en-GB" altLang="en-US" sz="3200">
                <a:solidFill>
                  <a:srgbClr val="F9B000"/>
                </a:solidFill>
                <a:latin typeface="Twinkl" panose="02000000000000000000" pitchFamily="2" charset="0"/>
              </a:rPr>
              <a:t>Process of Milk Production</a:t>
            </a:r>
          </a:p>
        </p:txBody>
      </p:sp>
      <p:grpSp>
        <p:nvGrpSpPr>
          <p:cNvPr id="34" name="Group 33">
            <a:extLst>
              <a:ext uri="{FF2B5EF4-FFF2-40B4-BE49-F238E27FC236}">
                <a16:creationId xmlns:a16="http://schemas.microsoft.com/office/drawing/2014/main" id="{DB54D007-7755-4F49-931B-F12BF4C07A4D}"/>
              </a:ext>
            </a:extLst>
          </p:cNvPr>
          <p:cNvGrpSpPr>
            <a:grpSpLocks/>
          </p:cNvGrpSpPr>
          <p:nvPr/>
        </p:nvGrpSpPr>
        <p:grpSpPr bwMode="auto">
          <a:xfrm>
            <a:off x="1447800" y="4159250"/>
            <a:ext cx="2052638" cy="965200"/>
            <a:chOff x="781581" y="4159428"/>
            <a:chExt cx="2051393" cy="965022"/>
          </a:xfrm>
        </p:grpSpPr>
        <p:sp>
          <p:nvSpPr>
            <p:cNvPr id="33" name="Rectangle: Rounded Corners 32">
              <a:extLst>
                <a:ext uri="{FF2B5EF4-FFF2-40B4-BE49-F238E27FC236}">
                  <a16:creationId xmlns:a16="http://schemas.microsoft.com/office/drawing/2014/main" id="{5EF267FC-8A09-43A6-B3B0-2253B8F299D0}"/>
                </a:ext>
              </a:extLst>
            </p:cNvPr>
            <p:cNvSpPr/>
            <p:nvPr/>
          </p:nvSpPr>
          <p:spPr>
            <a:xfrm>
              <a:off x="818072" y="4159428"/>
              <a:ext cx="1967306" cy="965022"/>
            </a:xfrm>
            <a:prstGeom prst="round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517" name="Rectangle 6">
              <a:extLst>
                <a:ext uri="{FF2B5EF4-FFF2-40B4-BE49-F238E27FC236}">
                  <a16:creationId xmlns:a16="http://schemas.microsoft.com/office/drawing/2014/main" id="{3837F419-B671-4FDB-8F20-F18177535C66}"/>
                </a:ext>
              </a:extLst>
            </p:cNvPr>
            <p:cNvSpPr>
              <a:spLocks noChangeArrowheads="1"/>
            </p:cNvSpPr>
            <p:nvPr/>
          </p:nvSpPr>
          <p:spPr bwMode="auto">
            <a:xfrm>
              <a:off x="781581" y="4218004"/>
              <a:ext cx="20513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Some milk has the fat removed, e.g. semi-skimmed milk. </a:t>
              </a:r>
            </a:p>
          </p:txBody>
        </p:sp>
      </p:grpSp>
      <p:sp>
        <p:nvSpPr>
          <p:cNvPr id="9" name="Rectangle 8">
            <a:extLst>
              <a:ext uri="{FF2B5EF4-FFF2-40B4-BE49-F238E27FC236}">
                <a16:creationId xmlns:a16="http://schemas.microsoft.com/office/drawing/2014/main" id="{D7FD3A2F-2918-4AF0-81D6-FD8BC6B9BB2A}"/>
              </a:ext>
            </a:extLst>
          </p:cNvPr>
          <p:cNvSpPr>
            <a:spLocks noChangeArrowheads="1"/>
          </p:cNvSpPr>
          <p:nvPr/>
        </p:nvSpPr>
        <p:spPr bwMode="auto">
          <a:xfrm>
            <a:off x="638175" y="5262563"/>
            <a:ext cx="2838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Some milk goes to make cheese, yoghurt, cream or other milk based products.</a:t>
            </a:r>
          </a:p>
        </p:txBody>
      </p:sp>
      <p:grpSp>
        <p:nvGrpSpPr>
          <p:cNvPr id="40" name="Group 39">
            <a:extLst>
              <a:ext uri="{FF2B5EF4-FFF2-40B4-BE49-F238E27FC236}">
                <a16:creationId xmlns:a16="http://schemas.microsoft.com/office/drawing/2014/main" id="{065660D1-63DC-4A24-91FD-0DD67F47F9F3}"/>
              </a:ext>
            </a:extLst>
          </p:cNvPr>
          <p:cNvGrpSpPr>
            <a:grpSpLocks/>
          </p:cNvGrpSpPr>
          <p:nvPr/>
        </p:nvGrpSpPr>
        <p:grpSpPr bwMode="auto">
          <a:xfrm>
            <a:off x="935038" y="1258888"/>
            <a:ext cx="1930400" cy="608012"/>
            <a:chOff x="801369" y="1335314"/>
            <a:chExt cx="1930400" cy="607015"/>
          </a:xfrm>
        </p:grpSpPr>
        <p:sp>
          <p:nvSpPr>
            <p:cNvPr id="38" name="Rectangle: Rounded Corners 37">
              <a:extLst>
                <a:ext uri="{FF2B5EF4-FFF2-40B4-BE49-F238E27FC236}">
                  <a16:creationId xmlns:a16="http://schemas.microsoft.com/office/drawing/2014/main" id="{6D08BD56-81FF-49E1-8DFA-8185D49AB8A1}"/>
                </a:ext>
              </a:extLst>
            </p:cNvPr>
            <p:cNvSpPr/>
            <p:nvPr/>
          </p:nvSpPr>
          <p:spPr>
            <a:xfrm>
              <a:off x="822006" y="1335314"/>
              <a:ext cx="1838325" cy="602261"/>
            </a:xfrm>
            <a:prstGeom prst="round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515" name="Rectangle 10">
              <a:extLst>
                <a:ext uri="{FF2B5EF4-FFF2-40B4-BE49-F238E27FC236}">
                  <a16:creationId xmlns:a16="http://schemas.microsoft.com/office/drawing/2014/main" id="{4EA4B7D4-FC16-4A49-BC8E-FD7844D010FB}"/>
                </a:ext>
              </a:extLst>
            </p:cNvPr>
            <p:cNvSpPr>
              <a:spLocks noChangeArrowheads="1"/>
            </p:cNvSpPr>
            <p:nvPr/>
          </p:nvSpPr>
          <p:spPr bwMode="auto">
            <a:xfrm>
              <a:off x="801369" y="1357554"/>
              <a:ext cx="193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The bottles are sold to the public. </a:t>
              </a:r>
            </a:p>
          </p:txBody>
        </p:sp>
      </p:grpSp>
      <p:sp>
        <p:nvSpPr>
          <p:cNvPr id="20486" name="Rectangle 11">
            <a:extLst>
              <a:ext uri="{FF2B5EF4-FFF2-40B4-BE49-F238E27FC236}">
                <a16:creationId xmlns:a16="http://schemas.microsoft.com/office/drawing/2014/main" id="{52268AE0-0A43-491F-B773-FA3206D83A07}"/>
              </a:ext>
            </a:extLst>
          </p:cNvPr>
          <p:cNvSpPr>
            <a:spLocks noChangeArrowheads="1"/>
          </p:cNvSpPr>
          <p:nvPr/>
        </p:nvSpPr>
        <p:spPr bwMode="auto">
          <a:xfrm>
            <a:off x="3941763" y="3101975"/>
            <a:ext cx="12319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This whole process takes only two days. </a:t>
            </a:r>
          </a:p>
        </p:txBody>
      </p:sp>
      <p:grpSp>
        <p:nvGrpSpPr>
          <p:cNvPr id="48" name="Group 47">
            <a:extLst>
              <a:ext uri="{FF2B5EF4-FFF2-40B4-BE49-F238E27FC236}">
                <a16:creationId xmlns:a16="http://schemas.microsoft.com/office/drawing/2014/main" id="{1C50B6D8-735B-4928-A3FB-58B89D05D15D}"/>
              </a:ext>
            </a:extLst>
          </p:cNvPr>
          <p:cNvGrpSpPr>
            <a:grpSpLocks/>
          </p:cNvGrpSpPr>
          <p:nvPr/>
        </p:nvGrpSpPr>
        <p:grpSpPr bwMode="auto">
          <a:xfrm>
            <a:off x="4083050" y="4797425"/>
            <a:ext cx="4306888" cy="1463675"/>
            <a:chOff x="4082419" y="4797793"/>
            <a:chExt cx="4307721" cy="1463931"/>
          </a:xfrm>
        </p:grpSpPr>
        <p:sp>
          <p:nvSpPr>
            <p:cNvPr id="25" name="Rectangle: Rounded Corners 24">
              <a:extLst>
                <a:ext uri="{FF2B5EF4-FFF2-40B4-BE49-F238E27FC236}">
                  <a16:creationId xmlns:a16="http://schemas.microsoft.com/office/drawing/2014/main" id="{881B4BE5-B21C-4678-9331-6DDACFB78927}"/>
                </a:ext>
              </a:extLst>
            </p:cNvPr>
            <p:cNvSpPr/>
            <p:nvPr/>
          </p:nvSpPr>
          <p:spPr>
            <a:xfrm>
              <a:off x="4082419" y="4797793"/>
              <a:ext cx="2775487" cy="1295627"/>
            </a:xfrm>
            <a:prstGeom prst="round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512" name="Rectangle 5">
              <a:extLst>
                <a:ext uri="{FF2B5EF4-FFF2-40B4-BE49-F238E27FC236}">
                  <a16:creationId xmlns:a16="http://schemas.microsoft.com/office/drawing/2014/main" id="{CC46E818-9037-4972-8357-5FEE6445CD43}"/>
                </a:ext>
              </a:extLst>
            </p:cNvPr>
            <p:cNvSpPr>
              <a:spLocks noChangeArrowheads="1"/>
            </p:cNvSpPr>
            <p:nvPr/>
          </p:nvSpPr>
          <p:spPr bwMode="auto">
            <a:xfrm>
              <a:off x="4082419" y="4938285"/>
              <a:ext cx="230253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Raw milk is treated at a plant to get rid of any harmful bacteria (pasteurisation).</a:t>
              </a:r>
            </a:p>
            <a:p>
              <a:pPr algn="ctr" eaLnBrk="1" hangingPunct="1">
                <a:lnSpc>
                  <a:spcPct val="100000"/>
                </a:lnSpc>
                <a:spcBef>
                  <a:spcPct val="0"/>
                </a:spcBef>
                <a:buFontTx/>
                <a:buNone/>
              </a:pPr>
              <a:endParaRPr lang="en-GB" altLang="en-US" sz="1600">
                <a:solidFill>
                  <a:schemeClr val="tx1"/>
                </a:solidFill>
              </a:endParaRPr>
            </a:p>
          </p:txBody>
        </p:sp>
        <p:pic>
          <p:nvPicPr>
            <p:cNvPr id="20513" name="Picture 23">
              <a:extLst>
                <a:ext uri="{FF2B5EF4-FFF2-40B4-BE49-F238E27FC236}">
                  <a16:creationId xmlns:a16="http://schemas.microsoft.com/office/drawing/2014/main" id="{367EA588-9310-4237-AE84-8A1A06429DE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71471" y="4800854"/>
              <a:ext cx="2018669" cy="129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31">
            <a:extLst>
              <a:ext uri="{FF2B5EF4-FFF2-40B4-BE49-F238E27FC236}">
                <a16:creationId xmlns:a16="http://schemas.microsoft.com/office/drawing/2014/main" id="{95566000-C5D2-4774-BAE2-8F789F2BC32A}"/>
              </a:ext>
            </a:extLst>
          </p:cNvPr>
          <p:cNvGrpSpPr>
            <a:grpSpLocks/>
          </p:cNvGrpSpPr>
          <p:nvPr/>
        </p:nvGrpSpPr>
        <p:grpSpPr bwMode="auto">
          <a:xfrm>
            <a:off x="868363" y="2484438"/>
            <a:ext cx="2087562" cy="946150"/>
            <a:chOff x="898656" y="2713843"/>
            <a:chExt cx="2087756" cy="946059"/>
          </a:xfrm>
        </p:grpSpPr>
        <p:sp>
          <p:nvSpPr>
            <p:cNvPr id="31" name="Rectangle: Rounded Corners 30">
              <a:extLst>
                <a:ext uri="{FF2B5EF4-FFF2-40B4-BE49-F238E27FC236}">
                  <a16:creationId xmlns:a16="http://schemas.microsoft.com/office/drawing/2014/main" id="{CBF8E521-4A4E-46AC-83D4-742B1B337AC9}"/>
                </a:ext>
              </a:extLst>
            </p:cNvPr>
            <p:cNvSpPr/>
            <p:nvPr/>
          </p:nvSpPr>
          <p:spPr>
            <a:xfrm>
              <a:off x="939935" y="2821783"/>
              <a:ext cx="1584472" cy="812722"/>
            </a:xfrm>
            <a:prstGeom prst="round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509" name="Rectangle 9">
              <a:extLst>
                <a:ext uri="{FF2B5EF4-FFF2-40B4-BE49-F238E27FC236}">
                  <a16:creationId xmlns:a16="http://schemas.microsoft.com/office/drawing/2014/main" id="{4E587530-139D-4B5A-9453-54CF9AD0D291}"/>
                </a:ext>
              </a:extLst>
            </p:cNvPr>
            <p:cNvSpPr>
              <a:spLocks noChangeArrowheads="1"/>
            </p:cNvSpPr>
            <p:nvPr/>
          </p:nvSpPr>
          <p:spPr bwMode="auto">
            <a:xfrm>
              <a:off x="898656" y="2821145"/>
              <a:ext cx="11587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The milk is put into bottles.</a:t>
              </a:r>
            </a:p>
          </p:txBody>
        </p:sp>
        <p:pic>
          <p:nvPicPr>
            <p:cNvPr id="20510" name="Picture 29">
              <a:extLst>
                <a:ext uri="{FF2B5EF4-FFF2-40B4-BE49-F238E27FC236}">
                  <a16:creationId xmlns:a16="http://schemas.microsoft.com/office/drawing/2014/main" id="{9041E83A-D17C-4C15-B686-9CDFFC60FD3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45609" y="2713843"/>
              <a:ext cx="940803" cy="94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 name="Picture 34">
            <a:extLst>
              <a:ext uri="{FF2B5EF4-FFF2-40B4-BE49-F238E27FC236}">
                <a16:creationId xmlns:a16="http://schemas.microsoft.com/office/drawing/2014/main" id="{FA407FBB-4A6A-4969-A39C-AD03AFD4146C}"/>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rot="6822566" flipV="1">
            <a:off x="815975" y="4799013"/>
            <a:ext cx="731838"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 name="Group 41">
            <a:extLst>
              <a:ext uri="{FF2B5EF4-FFF2-40B4-BE49-F238E27FC236}">
                <a16:creationId xmlns:a16="http://schemas.microsoft.com/office/drawing/2014/main" id="{1ADF635A-DBE3-45E0-83C7-1674D615E9E4}"/>
              </a:ext>
            </a:extLst>
          </p:cNvPr>
          <p:cNvGrpSpPr>
            <a:grpSpLocks/>
          </p:cNvGrpSpPr>
          <p:nvPr/>
        </p:nvGrpSpPr>
        <p:grpSpPr bwMode="auto">
          <a:xfrm>
            <a:off x="6015038" y="1954213"/>
            <a:ext cx="2398712" cy="787400"/>
            <a:chOff x="6109931" y="1954492"/>
            <a:chExt cx="2399725" cy="786744"/>
          </a:xfrm>
        </p:grpSpPr>
        <p:sp>
          <p:nvSpPr>
            <p:cNvPr id="22" name="Rectangle: Rounded Corners 21">
              <a:extLst>
                <a:ext uri="{FF2B5EF4-FFF2-40B4-BE49-F238E27FC236}">
                  <a16:creationId xmlns:a16="http://schemas.microsoft.com/office/drawing/2014/main" id="{8E4F0644-4A0E-4DE0-9812-1F0C276AAB22}"/>
                </a:ext>
              </a:extLst>
            </p:cNvPr>
            <p:cNvSpPr/>
            <p:nvPr/>
          </p:nvSpPr>
          <p:spPr>
            <a:xfrm>
              <a:off x="6136929" y="2098834"/>
              <a:ext cx="1943921" cy="431440"/>
            </a:xfrm>
            <a:prstGeom prst="round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506" name="Rectangle 3">
              <a:extLst>
                <a:ext uri="{FF2B5EF4-FFF2-40B4-BE49-F238E27FC236}">
                  <a16:creationId xmlns:a16="http://schemas.microsoft.com/office/drawing/2014/main" id="{52DA3569-F130-4ED3-98BE-377D0533072B}"/>
                </a:ext>
              </a:extLst>
            </p:cNvPr>
            <p:cNvSpPr>
              <a:spLocks noChangeArrowheads="1"/>
            </p:cNvSpPr>
            <p:nvPr/>
          </p:nvSpPr>
          <p:spPr bwMode="auto">
            <a:xfrm>
              <a:off x="6109931" y="2157953"/>
              <a:ext cx="19607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The milk is chilled. </a:t>
              </a:r>
            </a:p>
          </p:txBody>
        </p:sp>
        <p:pic>
          <p:nvPicPr>
            <p:cNvPr id="20507" name="Picture 40">
              <a:extLst>
                <a:ext uri="{FF2B5EF4-FFF2-40B4-BE49-F238E27FC236}">
                  <a16:creationId xmlns:a16="http://schemas.microsoft.com/office/drawing/2014/main" id="{905EBD31-3BC0-4379-9759-CE8FB241D760}"/>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982338" y="1954492"/>
              <a:ext cx="527318" cy="78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 name="Group 44">
            <a:extLst>
              <a:ext uri="{FF2B5EF4-FFF2-40B4-BE49-F238E27FC236}">
                <a16:creationId xmlns:a16="http://schemas.microsoft.com/office/drawing/2014/main" id="{2A7D5E1C-719B-4FB5-8E23-7F05F1CA63F7}"/>
              </a:ext>
            </a:extLst>
          </p:cNvPr>
          <p:cNvGrpSpPr>
            <a:grpSpLocks/>
          </p:cNvGrpSpPr>
          <p:nvPr/>
        </p:nvGrpSpPr>
        <p:grpSpPr bwMode="auto">
          <a:xfrm>
            <a:off x="3282950" y="992188"/>
            <a:ext cx="2444750" cy="1765300"/>
            <a:chOff x="3302877" y="1058772"/>
            <a:chExt cx="2442605" cy="1764424"/>
          </a:xfrm>
        </p:grpSpPr>
        <p:sp>
          <p:nvSpPr>
            <p:cNvPr id="19" name="Rectangle: Rounded Corners 18">
              <a:extLst>
                <a:ext uri="{FF2B5EF4-FFF2-40B4-BE49-F238E27FC236}">
                  <a16:creationId xmlns:a16="http://schemas.microsoft.com/office/drawing/2014/main" id="{67E52D4D-8748-4C4F-9A46-0EDE0638EAF1}"/>
                </a:ext>
              </a:extLst>
            </p:cNvPr>
            <p:cNvSpPr/>
            <p:nvPr/>
          </p:nvSpPr>
          <p:spPr>
            <a:xfrm>
              <a:off x="3413904" y="1445930"/>
              <a:ext cx="2080973" cy="590257"/>
            </a:xfrm>
            <a:prstGeom prst="round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503" name="Rectangle 1">
              <a:extLst>
                <a:ext uri="{FF2B5EF4-FFF2-40B4-BE49-F238E27FC236}">
                  <a16:creationId xmlns:a16="http://schemas.microsoft.com/office/drawing/2014/main" id="{244317D0-1F82-4523-AA3C-1507D0D55E26}"/>
                </a:ext>
              </a:extLst>
            </p:cNvPr>
            <p:cNvSpPr>
              <a:spLocks noChangeArrowheads="1"/>
            </p:cNvSpPr>
            <p:nvPr/>
          </p:nvSpPr>
          <p:spPr bwMode="auto">
            <a:xfrm>
              <a:off x="3775060" y="1443136"/>
              <a:ext cx="16930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Milk is collected </a:t>
              </a:r>
              <a:br>
                <a:rPr lang="en-GB" altLang="en-US" sz="1600">
                  <a:solidFill>
                    <a:schemeClr val="tx1"/>
                  </a:solidFill>
                </a:rPr>
              </a:br>
              <a:r>
                <a:rPr lang="en-GB" altLang="en-US" sz="1600">
                  <a:solidFill>
                    <a:schemeClr val="tx1"/>
                  </a:solidFill>
                </a:rPr>
                <a:t>from the cow.</a:t>
              </a:r>
            </a:p>
          </p:txBody>
        </p:sp>
        <p:pic>
          <p:nvPicPr>
            <p:cNvPr id="20504" name="Picture 42">
              <a:extLst>
                <a:ext uri="{FF2B5EF4-FFF2-40B4-BE49-F238E27FC236}">
                  <a16:creationId xmlns:a16="http://schemas.microsoft.com/office/drawing/2014/main" id="{C69BF563-D9D5-419C-9790-226D559A825A}"/>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rot="-1159082">
              <a:off x="3302877" y="1058772"/>
              <a:ext cx="2442605" cy="176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Group 46">
            <a:extLst>
              <a:ext uri="{FF2B5EF4-FFF2-40B4-BE49-F238E27FC236}">
                <a16:creationId xmlns:a16="http://schemas.microsoft.com/office/drawing/2014/main" id="{A0E884FC-DFB1-4B50-A75F-3E731699D521}"/>
              </a:ext>
            </a:extLst>
          </p:cNvPr>
          <p:cNvGrpSpPr>
            <a:grpSpLocks/>
          </p:cNvGrpSpPr>
          <p:nvPr/>
        </p:nvGrpSpPr>
        <p:grpSpPr bwMode="auto">
          <a:xfrm>
            <a:off x="5673725" y="3287713"/>
            <a:ext cx="2825750" cy="854075"/>
            <a:chOff x="5674017" y="3288252"/>
            <a:chExt cx="2824851" cy="853967"/>
          </a:xfrm>
        </p:grpSpPr>
        <p:sp>
          <p:nvSpPr>
            <p:cNvPr id="23" name="Rectangle: Rounded Corners 22">
              <a:extLst>
                <a:ext uri="{FF2B5EF4-FFF2-40B4-BE49-F238E27FC236}">
                  <a16:creationId xmlns:a16="http://schemas.microsoft.com/office/drawing/2014/main" id="{0E5A0FAC-C4E6-44DE-988D-9E1343342632}"/>
                </a:ext>
              </a:extLst>
            </p:cNvPr>
            <p:cNvSpPr/>
            <p:nvPr/>
          </p:nvSpPr>
          <p:spPr>
            <a:xfrm>
              <a:off x="6862677" y="3288252"/>
              <a:ext cx="1482253" cy="823808"/>
            </a:xfrm>
            <a:prstGeom prst="round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500" name="Rectangle 4">
              <a:extLst>
                <a:ext uri="{FF2B5EF4-FFF2-40B4-BE49-F238E27FC236}">
                  <a16:creationId xmlns:a16="http://schemas.microsoft.com/office/drawing/2014/main" id="{53CA6732-727A-4187-AAF7-15E26345B140}"/>
                </a:ext>
              </a:extLst>
            </p:cNvPr>
            <p:cNvSpPr>
              <a:spLocks noChangeArrowheads="1"/>
            </p:cNvSpPr>
            <p:nvPr/>
          </p:nvSpPr>
          <p:spPr bwMode="auto">
            <a:xfrm>
              <a:off x="6709463" y="3311222"/>
              <a:ext cx="17894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The milk is collected in a milk tanker.</a:t>
              </a:r>
            </a:p>
          </p:txBody>
        </p:sp>
        <p:pic>
          <p:nvPicPr>
            <p:cNvPr id="20501" name="Picture 45">
              <a:extLst>
                <a:ext uri="{FF2B5EF4-FFF2-40B4-BE49-F238E27FC236}">
                  <a16:creationId xmlns:a16="http://schemas.microsoft.com/office/drawing/2014/main" id="{4E8B9DE6-7885-4BA5-B6A0-1AD86BFB0B31}"/>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rot="-248255">
              <a:off x="5674017" y="3442249"/>
              <a:ext cx="1061040" cy="57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 name="Straight Arrow Connector 4">
            <a:extLst>
              <a:ext uri="{FF2B5EF4-FFF2-40B4-BE49-F238E27FC236}">
                <a16:creationId xmlns:a16="http://schemas.microsoft.com/office/drawing/2014/main" id="{53A76507-AA52-41F0-A040-586FAB99A8FB}"/>
              </a:ext>
            </a:extLst>
          </p:cNvPr>
          <p:cNvCxnSpPr>
            <a:cxnSpLocks/>
          </p:cNvCxnSpPr>
          <p:nvPr/>
        </p:nvCxnSpPr>
        <p:spPr>
          <a:xfrm>
            <a:off x="5548313" y="1736725"/>
            <a:ext cx="527050" cy="241300"/>
          </a:xfrm>
          <a:prstGeom prst="straightConnector1">
            <a:avLst/>
          </a:prstGeom>
          <a:ln w="101600">
            <a:solidFill>
              <a:srgbClr val="F9B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C33B8F7-C660-4B1C-B0E2-7859A0F9C5EC}"/>
              </a:ext>
            </a:extLst>
          </p:cNvPr>
          <p:cNvCxnSpPr>
            <a:cxnSpLocks/>
          </p:cNvCxnSpPr>
          <p:nvPr/>
        </p:nvCxnSpPr>
        <p:spPr>
          <a:xfrm flipH="1">
            <a:off x="7013575" y="2592388"/>
            <a:ext cx="115888" cy="630237"/>
          </a:xfrm>
          <a:prstGeom prst="straightConnector1">
            <a:avLst/>
          </a:prstGeom>
          <a:ln w="101600">
            <a:solidFill>
              <a:srgbClr val="F9B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986A421-FD12-4C5A-A1B8-65831BF81AFF}"/>
              </a:ext>
            </a:extLst>
          </p:cNvPr>
          <p:cNvCxnSpPr>
            <a:cxnSpLocks/>
          </p:cNvCxnSpPr>
          <p:nvPr/>
        </p:nvCxnSpPr>
        <p:spPr>
          <a:xfrm flipH="1">
            <a:off x="6327775" y="4159250"/>
            <a:ext cx="530225" cy="582613"/>
          </a:xfrm>
          <a:prstGeom prst="straightConnector1">
            <a:avLst/>
          </a:prstGeom>
          <a:ln w="101600">
            <a:solidFill>
              <a:srgbClr val="F9B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54C9FD2-5B88-48D0-88B4-A334C0434941}"/>
              </a:ext>
            </a:extLst>
          </p:cNvPr>
          <p:cNvCxnSpPr>
            <a:cxnSpLocks/>
          </p:cNvCxnSpPr>
          <p:nvPr/>
        </p:nvCxnSpPr>
        <p:spPr>
          <a:xfrm flipH="1" flipV="1">
            <a:off x="3505200" y="4811713"/>
            <a:ext cx="479425" cy="471487"/>
          </a:xfrm>
          <a:prstGeom prst="straightConnector1">
            <a:avLst/>
          </a:prstGeom>
          <a:ln w="101600">
            <a:solidFill>
              <a:srgbClr val="F9B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1FF4938-FB89-4F97-BE34-2E09E4030147}"/>
              </a:ext>
            </a:extLst>
          </p:cNvPr>
          <p:cNvCxnSpPr>
            <a:cxnSpLocks/>
          </p:cNvCxnSpPr>
          <p:nvPr/>
        </p:nvCxnSpPr>
        <p:spPr>
          <a:xfrm flipH="1" flipV="1">
            <a:off x="1395413" y="3441700"/>
            <a:ext cx="280987" cy="665163"/>
          </a:xfrm>
          <a:prstGeom prst="straightConnector1">
            <a:avLst/>
          </a:prstGeom>
          <a:ln w="101600">
            <a:solidFill>
              <a:srgbClr val="F9B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EF60EE0-577A-49A0-8CE8-B4DC40C8F661}"/>
              </a:ext>
            </a:extLst>
          </p:cNvPr>
          <p:cNvCxnSpPr>
            <a:cxnSpLocks/>
          </p:cNvCxnSpPr>
          <p:nvPr/>
        </p:nvCxnSpPr>
        <p:spPr>
          <a:xfrm flipV="1">
            <a:off x="1455738" y="1901825"/>
            <a:ext cx="206375" cy="595313"/>
          </a:xfrm>
          <a:prstGeom prst="straightConnector1">
            <a:avLst/>
          </a:prstGeom>
          <a:ln w="101600">
            <a:solidFill>
              <a:srgbClr val="F9B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par>
                                <p:cTn id="24" presetID="10" presetClass="entr" presetSubtype="0"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par>
                                <p:cTn id="53" presetID="10"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500"/>
                                        <p:tgtEl>
                                          <p:spTgt spid="54"/>
                                        </p:tgtEl>
                                      </p:cBhvr>
                                    </p:animEffect>
                                  </p:childTnLst>
                                </p:cTn>
                              </p:par>
                              <p:par>
                                <p:cTn id="61" presetID="10" presetClass="entr" presetSubtype="0"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24840A8-512D-439A-ACA0-F57EDE03940C}"/>
              </a:ext>
            </a:extLst>
          </p:cNvPr>
          <p:cNvPicPr>
            <a:picLocks noChangeAspect="1"/>
          </p:cNvPicPr>
          <p:nvPr/>
        </p:nvPicPr>
        <p:blipFill>
          <a:blip r:embed="rId2" cstate="screen">
            <a:extLst>
              <a:ext uri="{28A0092B-C50C-407E-A947-70E740481C1C}">
                <a14:useLocalDpi xmlns:a14="http://schemas.microsoft.com/office/drawing/2010/main"/>
              </a:ext>
            </a:extLst>
          </a:blip>
          <a:srcRect l="-7125"/>
          <a:stretch>
            <a:fillRect/>
          </a:stretch>
        </p:blipFill>
        <p:spPr bwMode="auto">
          <a:xfrm>
            <a:off x="4262438" y="3194050"/>
            <a:ext cx="4414837"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itle 20">
            <a:extLst>
              <a:ext uri="{FF2B5EF4-FFF2-40B4-BE49-F238E27FC236}">
                <a16:creationId xmlns:a16="http://schemas.microsoft.com/office/drawing/2014/main" id="{BD509097-78DB-4D00-A02D-7DE8D46DD935}"/>
              </a:ext>
            </a:extLst>
          </p:cNvPr>
          <p:cNvSpPr>
            <a:spLocks noGrp="1"/>
          </p:cNvSpPr>
          <p:nvPr>
            <p:ph type="title"/>
          </p:nvPr>
        </p:nvSpPr>
        <p:spPr>
          <a:xfrm>
            <a:off x="457200" y="479425"/>
            <a:ext cx="8220075" cy="993775"/>
          </a:xfrm>
        </p:spPr>
        <p:txBody>
          <a:bodyPr/>
          <a:lstStyle/>
          <a:p>
            <a:pPr eaLnBrk="1" hangingPunct="1"/>
            <a:r>
              <a:rPr lang="en-GB" altLang="en-US" sz="3200">
                <a:solidFill>
                  <a:srgbClr val="F9B000"/>
                </a:solidFill>
                <a:latin typeface="Twinkl" panose="02000000000000000000" pitchFamily="2" charset="0"/>
              </a:rPr>
              <a:t>A Lot to Think About…</a:t>
            </a:r>
          </a:p>
        </p:txBody>
      </p:sp>
      <p:sp>
        <p:nvSpPr>
          <p:cNvPr id="3" name="Rectangle 2">
            <a:extLst>
              <a:ext uri="{FF2B5EF4-FFF2-40B4-BE49-F238E27FC236}">
                <a16:creationId xmlns:a16="http://schemas.microsoft.com/office/drawing/2014/main" id="{C300D334-C46F-4970-A70C-F9C3843A3E85}"/>
              </a:ext>
            </a:extLst>
          </p:cNvPr>
          <p:cNvSpPr>
            <a:spLocks noChangeArrowheads="1"/>
          </p:cNvSpPr>
          <p:nvPr/>
        </p:nvSpPr>
        <p:spPr bwMode="auto">
          <a:xfrm>
            <a:off x="755650" y="1322388"/>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20000"/>
              </a:spcBef>
              <a:buFontTx/>
              <a:buNone/>
            </a:pPr>
            <a:r>
              <a:rPr lang="en-GB" altLang="en-US">
                <a:solidFill>
                  <a:srgbClr val="000000"/>
                </a:solidFill>
              </a:rPr>
              <a:t>So next time you are tucking into a glass of milk or a bowl of cereal with milk, just think about those hard-working dairy farmers and their hard-working cows! </a:t>
            </a:r>
          </a:p>
        </p:txBody>
      </p:sp>
      <p:pic>
        <p:nvPicPr>
          <p:cNvPr id="8" name="Picture 7">
            <a:extLst>
              <a:ext uri="{FF2B5EF4-FFF2-40B4-BE49-F238E27FC236}">
                <a16:creationId xmlns:a16="http://schemas.microsoft.com/office/drawing/2014/main" id="{9E7738EA-1772-4F4F-A89B-C9FF52D0899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57625" y="2378075"/>
            <a:ext cx="142875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269FC33B-5AF1-4BDA-BEC6-9564343454A8}"/>
              </a:ext>
            </a:extLst>
          </p:cNvPr>
          <p:cNvPicPr>
            <a:picLocks noChangeAspect="1"/>
          </p:cNvPicPr>
          <p:nvPr/>
        </p:nvPicPr>
        <p:blipFill>
          <a:blip r:embed="rId4" cstate="screen">
            <a:extLst>
              <a:ext uri="{28A0092B-C50C-407E-A947-70E740481C1C}">
                <a14:useLocalDpi xmlns:a14="http://schemas.microsoft.com/office/drawing/2010/main"/>
              </a:ext>
            </a:extLst>
          </a:blip>
          <a:srcRect l="-3211" t="-6291"/>
          <a:stretch>
            <a:fillRect/>
          </a:stretch>
        </p:blipFill>
        <p:spPr bwMode="auto">
          <a:xfrm flipH="1">
            <a:off x="446088" y="3616325"/>
            <a:ext cx="4114800"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849643D7-8E2C-4F57-A25C-8FFA1802782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13038" y="2246313"/>
            <a:ext cx="893762"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A5ED93AD-17C7-4031-8D2C-6A7274CCB53D}"/>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64188" y="2060575"/>
            <a:ext cx="8255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2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15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37">
            <a:extLst>
              <a:ext uri="{FF2B5EF4-FFF2-40B4-BE49-F238E27FC236}">
                <a16:creationId xmlns:a16="http://schemas.microsoft.com/office/drawing/2014/main" id="{1B9CE329-A7D0-4A55-B6AF-15D9C0CCB2D8}"/>
              </a:ext>
            </a:extLst>
          </p:cNvPr>
          <p:cNvSpPr/>
          <p:nvPr/>
        </p:nvSpPr>
        <p:spPr bwMode="auto">
          <a:xfrm>
            <a:off x="755650" y="2386013"/>
            <a:ext cx="7632700" cy="547687"/>
          </a:xfrm>
          <a:prstGeom prst="round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marL="285750" indent="-285750" eaLnBrk="1" fontAlgn="auto" hangingPunct="1">
              <a:spcBef>
                <a:spcPts val="0"/>
              </a:spcBef>
              <a:spcAft>
                <a:spcPts val="0"/>
              </a:spcAft>
              <a:buFont typeface="Arial" panose="020B0604020202020204" pitchFamily="34" charset="0"/>
              <a:buChar char="•"/>
              <a:defRPr/>
            </a:pPr>
            <a:r>
              <a:rPr lang="en-GB" dirty="0">
                <a:solidFill>
                  <a:srgbClr val="000000"/>
                </a:solidFill>
              </a:rPr>
              <a:t>environmental impacts: pollution, deforestation, manure</a:t>
            </a:r>
          </a:p>
        </p:txBody>
      </p:sp>
      <p:sp>
        <p:nvSpPr>
          <p:cNvPr id="11" name="Rectangle: Rounded Corners 37">
            <a:extLst>
              <a:ext uri="{FF2B5EF4-FFF2-40B4-BE49-F238E27FC236}">
                <a16:creationId xmlns:a16="http://schemas.microsoft.com/office/drawing/2014/main" id="{A2AE8ABA-C9DF-4C01-AC36-366EA1F4653F}"/>
              </a:ext>
            </a:extLst>
          </p:cNvPr>
          <p:cNvSpPr/>
          <p:nvPr/>
        </p:nvSpPr>
        <p:spPr bwMode="auto">
          <a:xfrm>
            <a:off x="755650" y="3136900"/>
            <a:ext cx="7632700" cy="547688"/>
          </a:xfrm>
          <a:prstGeom prst="round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marL="285750" indent="-285750" eaLnBrk="1" fontAlgn="auto" hangingPunct="1">
              <a:spcBef>
                <a:spcPts val="0"/>
              </a:spcBef>
              <a:spcAft>
                <a:spcPts val="0"/>
              </a:spcAft>
              <a:buFont typeface="Arial" panose="020B0604020202020204" pitchFamily="34" charset="0"/>
              <a:buChar char="•"/>
              <a:defRPr/>
            </a:pPr>
            <a:r>
              <a:rPr lang="en-GB" dirty="0">
                <a:solidFill>
                  <a:srgbClr val="000000"/>
                </a:solidFill>
              </a:rPr>
              <a:t>dairy as part of your diet: fat, calcium, intolerances </a:t>
            </a:r>
          </a:p>
        </p:txBody>
      </p:sp>
      <p:sp>
        <p:nvSpPr>
          <p:cNvPr id="12" name="Rectangle: Rounded Corners 37">
            <a:extLst>
              <a:ext uri="{FF2B5EF4-FFF2-40B4-BE49-F238E27FC236}">
                <a16:creationId xmlns:a16="http://schemas.microsoft.com/office/drawing/2014/main" id="{4EEA5B05-7621-4B83-A48C-42DBC020F5A7}"/>
              </a:ext>
            </a:extLst>
          </p:cNvPr>
          <p:cNvSpPr/>
          <p:nvPr/>
        </p:nvSpPr>
        <p:spPr bwMode="auto">
          <a:xfrm>
            <a:off x="755650" y="3887788"/>
            <a:ext cx="7632700" cy="547687"/>
          </a:xfrm>
          <a:prstGeom prst="round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marL="285750" indent="-285750" eaLnBrk="1" fontAlgn="auto" hangingPunct="1">
              <a:spcBef>
                <a:spcPts val="0"/>
              </a:spcBef>
              <a:spcAft>
                <a:spcPts val="0"/>
              </a:spcAft>
              <a:buFont typeface="Arial" panose="020B0604020202020204" pitchFamily="34" charset="0"/>
              <a:buChar char="•"/>
              <a:defRPr/>
            </a:pPr>
            <a:r>
              <a:rPr lang="en-GB" dirty="0">
                <a:solidFill>
                  <a:srgbClr val="000000"/>
                </a:solidFill>
              </a:rPr>
              <a:t>animal welfare: calves, old dairy cows, shelters</a:t>
            </a:r>
          </a:p>
        </p:txBody>
      </p:sp>
      <p:sp>
        <p:nvSpPr>
          <p:cNvPr id="13" name="Rectangle: Rounded Corners 37">
            <a:extLst>
              <a:ext uri="{FF2B5EF4-FFF2-40B4-BE49-F238E27FC236}">
                <a16:creationId xmlns:a16="http://schemas.microsoft.com/office/drawing/2014/main" id="{5435D6E6-EE00-47B4-97BC-66654055E913}"/>
              </a:ext>
            </a:extLst>
          </p:cNvPr>
          <p:cNvSpPr/>
          <p:nvPr/>
        </p:nvSpPr>
        <p:spPr bwMode="auto">
          <a:xfrm>
            <a:off x="755650" y="4640263"/>
            <a:ext cx="7632700" cy="547687"/>
          </a:xfrm>
          <a:prstGeom prst="round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marL="285750" indent="-285750" eaLnBrk="1" fontAlgn="auto" hangingPunct="1">
              <a:spcBef>
                <a:spcPts val="0"/>
              </a:spcBef>
              <a:spcAft>
                <a:spcPts val="0"/>
              </a:spcAft>
              <a:buFont typeface="Arial" panose="020B0604020202020204" pitchFamily="34" charset="0"/>
              <a:buChar char="•"/>
              <a:defRPr/>
            </a:pPr>
            <a:r>
              <a:rPr lang="en-GB" dirty="0">
                <a:solidFill>
                  <a:srgbClr val="000000"/>
                </a:solidFill>
              </a:rPr>
              <a:t> jobs and money: farmers, equipment, supermarkets</a:t>
            </a:r>
          </a:p>
        </p:txBody>
      </p:sp>
      <p:sp>
        <p:nvSpPr>
          <p:cNvPr id="22533" name="Title 20">
            <a:extLst>
              <a:ext uri="{FF2B5EF4-FFF2-40B4-BE49-F238E27FC236}">
                <a16:creationId xmlns:a16="http://schemas.microsoft.com/office/drawing/2014/main" id="{16AE1625-C9B0-44D9-B1FE-F722FEE0FBEE}"/>
              </a:ext>
            </a:extLst>
          </p:cNvPr>
          <p:cNvSpPr>
            <a:spLocks noGrp="1"/>
          </p:cNvSpPr>
          <p:nvPr>
            <p:ph type="title"/>
          </p:nvPr>
        </p:nvSpPr>
        <p:spPr>
          <a:xfrm>
            <a:off x="457200" y="479425"/>
            <a:ext cx="8220075" cy="993775"/>
          </a:xfrm>
        </p:spPr>
        <p:txBody>
          <a:bodyPr/>
          <a:lstStyle/>
          <a:p>
            <a:pPr eaLnBrk="1" hangingPunct="1"/>
            <a:r>
              <a:rPr lang="en-GB" altLang="en-US" sz="3200">
                <a:solidFill>
                  <a:srgbClr val="F9B000"/>
                </a:solidFill>
                <a:latin typeface="Twinkl" panose="02000000000000000000" pitchFamily="2" charset="0"/>
              </a:rPr>
              <a:t>A Lot to Think About…</a:t>
            </a:r>
          </a:p>
        </p:txBody>
      </p:sp>
      <p:sp>
        <p:nvSpPr>
          <p:cNvPr id="9" name="Rectangle: Rounded Corners 5">
            <a:extLst>
              <a:ext uri="{FF2B5EF4-FFF2-40B4-BE49-F238E27FC236}">
                <a16:creationId xmlns:a16="http://schemas.microsoft.com/office/drawing/2014/main" id="{65E324C2-323A-45E9-8BEE-82F8CB2F80BA}"/>
              </a:ext>
            </a:extLst>
          </p:cNvPr>
          <p:cNvSpPr/>
          <p:nvPr/>
        </p:nvSpPr>
        <p:spPr>
          <a:xfrm>
            <a:off x="755650" y="1319213"/>
            <a:ext cx="7632700" cy="922337"/>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eaLnBrk="1" fontAlgn="auto" hangingPunct="1">
              <a:spcBef>
                <a:spcPts val="0"/>
              </a:spcBef>
              <a:spcAft>
                <a:spcPts val="0"/>
              </a:spcAft>
              <a:defRPr/>
            </a:pPr>
            <a:r>
              <a:rPr lang="en-GB" sz="2000" b="1" dirty="0">
                <a:solidFill>
                  <a:schemeClr val="bg1"/>
                </a:solidFill>
              </a:rPr>
              <a:t>What do you think are the good and bad parts</a:t>
            </a:r>
          </a:p>
          <a:p>
            <a:pPr algn="ctr" eaLnBrk="1" fontAlgn="auto" hangingPunct="1">
              <a:spcBef>
                <a:spcPts val="0"/>
              </a:spcBef>
              <a:spcAft>
                <a:spcPts val="0"/>
              </a:spcAft>
              <a:defRPr/>
            </a:pPr>
            <a:r>
              <a:rPr lang="en-GB" sz="2000" b="1" dirty="0">
                <a:solidFill>
                  <a:schemeClr val="bg1"/>
                </a:solidFill>
              </a:rPr>
              <a:t>of dairy farming?</a:t>
            </a:r>
          </a:p>
        </p:txBody>
      </p:sp>
      <p:pic>
        <p:nvPicPr>
          <p:cNvPr id="22535" name="Picture 1">
            <a:extLst>
              <a:ext uri="{FF2B5EF4-FFF2-40B4-BE49-F238E27FC236}">
                <a16:creationId xmlns:a16="http://schemas.microsoft.com/office/drawing/2014/main" id="{F65949D2-D889-4487-B31D-C1072D277D5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00838" y="2386013"/>
            <a:ext cx="1492250" cy="426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928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FAB2D09C-6063-4E84-9BC9-9D7CBF95DE49}"/>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id="{6EA042EE-F3FA-4093-82EC-74132C2FB957}"/>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1267" name="Title 1">
            <a:extLst>
              <a:ext uri="{FF2B5EF4-FFF2-40B4-BE49-F238E27FC236}">
                <a16:creationId xmlns:a16="http://schemas.microsoft.com/office/drawing/2014/main" id="{2CD1A400-A334-441F-8F1C-6CB83ECB6646}"/>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anose="02000000000000000000" pitchFamily="2" charset="0"/>
              </a:rPr>
              <a:t>Success Criteria</a:t>
            </a:r>
          </a:p>
        </p:txBody>
      </p:sp>
      <p:sp>
        <p:nvSpPr>
          <p:cNvPr id="11268" name="Title 1">
            <a:extLst>
              <a:ext uri="{FF2B5EF4-FFF2-40B4-BE49-F238E27FC236}">
                <a16:creationId xmlns:a16="http://schemas.microsoft.com/office/drawing/2014/main" id="{55FA4F53-A6D8-4C8E-BF35-B349DF6853DE}"/>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anose="02000000000000000000" pitchFamily="2" charset="0"/>
              </a:rPr>
              <a:t>Aim</a:t>
            </a:r>
          </a:p>
        </p:txBody>
      </p:sp>
      <p:sp>
        <p:nvSpPr>
          <p:cNvPr id="11269" name="Content Placeholder 15">
            <a:extLst>
              <a:ext uri="{FF2B5EF4-FFF2-40B4-BE49-F238E27FC236}">
                <a16:creationId xmlns:a16="http://schemas.microsoft.com/office/drawing/2014/main" id="{AF8D576D-6D61-423A-840C-1BCB7F0FD904}"/>
              </a:ext>
            </a:extLst>
          </p:cNvPr>
          <p:cNvSpPr>
            <a:spLocks noGrp="1"/>
          </p:cNvSpPr>
          <p:nvPr>
            <p:ph idx="1"/>
          </p:nvPr>
        </p:nvSpPr>
        <p:spPr>
          <a:xfrm>
            <a:off x="628650" y="1127125"/>
            <a:ext cx="7886700" cy="1409700"/>
          </a:xfrm>
        </p:spPr>
        <p:txBody>
          <a:bodyPr>
            <a:normAutofit/>
          </a:bodyPr>
          <a:lstStyle/>
          <a:p>
            <a:pPr eaLnBrk="1" hangingPunct="1">
              <a:defRPr/>
            </a:pPr>
            <a:r>
              <a:rPr lang="en-GB" altLang="en-US">
                <a:latin typeface="Twinkl" panose="02000000000000000000" pitchFamily="2" charset="77"/>
                <a:ea typeface="Sassoon Infant Rg" panose="02000503030000020003" pitchFamily="2" charset="0"/>
                <a:cs typeface="Sassoon Infant Rg" panose="02000503030000020003" pitchFamily="2" charset="0"/>
              </a:rPr>
              <a:t>To learn about dairy farming.</a:t>
            </a:r>
          </a:p>
        </p:txBody>
      </p:sp>
      <p:sp>
        <p:nvSpPr>
          <p:cNvPr id="11270" name="Content Placeholder 15">
            <a:extLst>
              <a:ext uri="{FF2B5EF4-FFF2-40B4-BE49-F238E27FC236}">
                <a16:creationId xmlns:a16="http://schemas.microsoft.com/office/drawing/2014/main" id="{F7F6A167-6FE5-446D-8DAC-105298C3D62C}"/>
              </a:ext>
            </a:extLst>
          </p:cNvPr>
          <p:cNvSpPr txBox="1">
            <a:spLocks/>
          </p:cNvSpPr>
          <p:nvPr/>
        </p:nvSpPr>
        <p:spPr bwMode="auto">
          <a:xfrm>
            <a:off x="628650" y="3467100"/>
            <a:ext cx="7886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r>
              <a:rPr lang="en-GB" altLang="en-US"/>
              <a:t>Having explored the variety of foods produced in Australia, I can discuss the importance of different types of agriculture in the production of these foods.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20">
            <a:extLst>
              <a:ext uri="{FF2B5EF4-FFF2-40B4-BE49-F238E27FC236}">
                <a16:creationId xmlns:a16="http://schemas.microsoft.com/office/drawing/2014/main" id="{0ACACA3B-645F-40D7-8954-612A75426572}"/>
              </a:ext>
            </a:extLst>
          </p:cNvPr>
          <p:cNvSpPr>
            <a:spLocks noGrp="1"/>
          </p:cNvSpPr>
          <p:nvPr>
            <p:ph type="title"/>
          </p:nvPr>
        </p:nvSpPr>
        <p:spPr>
          <a:xfrm>
            <a:off x="457200" y="479425"/>
            <a:ext cx="8220075" cy="993775"/>
          </a:xfrm>
        </p:spPr>
        <p:txBody>
          <a:bodyPr/>
          <a:lstStyle/>
          <a:p>
            <a:pPr eaLnBrk="1" hangingPunct="1"/>
            <a:r>
              <a:rPr lang="en-GB" altLang="en-US" sz="3600">
                <a:solidFill>
                  <a:srgbClr val="F9B000"/>
                </a:solidFill>
                <a:latin typeface="Twinkl" panose="02000000000000000000" pitchFamily="2" charset="0"/>
              </a:rPr>
              <a:t>Dairy Farms in Australia</a:t>
            </a:r>
            <a:endParaRPr lang="en-GB" altLang="en-US" sz="3600">
              <a:solidFill>
                <a:srgbClr val="F9B000"/>
              </a:solidFill>
            </a:endParaRPr>
          </a:p>
        </p:txBody>
      </p:sp>
      <p:sp>
        <p:nvSpPr>
          <p:cNvPr id="5" name="Rectangle 4">
            <a:extLst>
              <a:ext uri="{FF2B5EF4-FFF2-40B4-BE49-F238E27FC236}">
                <a16:creationId xmlns:a16="http://schemas.microsoft.com/office/drawing/2014/main" id="{54F0F4FF-4BC0-41E4-8A1C-26394431A37E}"/>
              </a:ext>
            </a:extLst>
          </p:cNvPr>
          <p:cNvSpPr>
            <a:spLocks noChangeArrowheads="1"/>
          </p:cNvSpPr>
          <p:nvPr/>
        </p:nvSpPr>
        <p:spPr bwMode="auto">
          <a:xfrm>
            <a:off x="757238" y="1392238"/>
            <a:ext cx="76327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Around 5,789 farms of different sizes, in Australia, have dairy cows.</a:t>
            </a:r>
          </a:p>
          <a:p>
            <a:pPr algn="ctr" eaLnBrk="1" hangingPunct="1">
              <a:lnSpc>
                <a:spcPct val="100000"/>
              </a:lnSpc>
              <a:spcBef>
                <a:spcPct val="0"/>
              </a:spcBef>
              <a:buFontTx/>
              <a:buNone/>
            </a:pPr>
            <a:r>
              <a:rPr lang="en-GB" altLang="en-US">
                <a:solidFill>
                  <a:schemeClr val="tx1"/>
                </a:solidFill>
              </a:rPr>
              <a:t>In 2017, there were </a:t>
            </a:r>
            <a:r>
              <a:rPr lang="en-US" altLang="en-US">
                <a:solidFill>
                  <a:schemeClr val="tx1"/>
                </a:solidFill>
              </a:rPr>
              <a:t>1.5 million </a:t>
            </a:r>
            <a:r>
              <a:rPr lang="en-GB" altLang="en-US">
                <a:solidFill>
                  <a:schemeClr val="tx1"/>
                </a:solidFill>
              </a:rPr>
              <a:t>dairy cows in Australia.</a:t>
            </a:r>
          </a:p>
          <a:p>
            <a:pPr algn="ctr" eaLnBrk="1" hangingPunct="1">
              <a:lnSpc>
                <a:spcPct val="100000"/>
              </a:lnSpc>
              <a:spcBef>
                <a:spcPct val="0"/>
              </a:spcBef>
              <a:buFontTx/>
              <a:buNone/>
            </a:pPr>
            <a:r>
              <a:rPr lang="en-GB" altLang="en-US">
                <a:solidFill>
                  <a:schemeClr val="tx1"/>
                </a:solidFill>
              </a:rPr>
              <a:t>The state of Victoria has the most dairy cows</a:t>
            </a:r>
            <a:r>
              <a:rPr lang="en-AU" altLang="en-US">
                <a:solidFill>
                  <a:schemeClr val="tx1"/>
                </a:solidFill>
              </a:rPr>
              <a:t>. </a:t>
            </a:r>
            <a:r>
              <a:rPr lang="en-GB" altLang="en-US">
                <a:solidFill>
                  <a:schemeClr val="tx1"/>
                </a:solidFill>
              </a:rPr>
              <a:t>New South Wales and Tasmania are the next biggest producers of milk.</a:t>
            </a:r>
          </a:p>
        </p:txBody>
      </p:sp>
      <p:pic>
        <p:nvPicPr>
          <p:cNvPr id="4" name="Picture 3">
            <a:extLst>
              <a:ext uri="{FF2B5EF4-FFF2-40B4-BE49-F238E27FC236}">
                <a16:creationId xmlns:a16="http://schemas.microsoft.com/office/drawing/2014/main" id="{4A9D7948-A536-43E1-BC8E-39794310138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4279900"/>
            <a:ext cx="82423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464C170-C703-4A4C-A59B-46796CEF7FD3}"/>
              </a:ext>
            </a:extLst>
          </p:cNvPr>
          <p:cNvPicPr>
            <a:picLocks noChangeAspect="1"/>
          </p:cNvPicPr>
          <p:nvPr/>
        </p:nvPicPr>
        <p:blipFill>
          <a:blip r:embed="rId3" cstate="screen">
            <a:extLst>
              <a:ext uri="{28A0092B-C50C-407E-A947-70E740481C1C}">
                <a14:useLocalDpi xmlns:a14="http://schemas.microsoft.com/office/drawing/2010/main"/>
              </a:ext>
            </a:extLst>
          </a:blip>
          <a:srcRect l="7378"/>
          <a:stretch>
            <a:fillRect/>
          </a:stretch>
        </p:blipFill>
        <p:spPr bwMode="auto">
          <a:xfrm>
            <a:off x="457200" y="2646363"/>
            <a:ext cx="3984625"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black and white drawing of a horse&#10;&#10;Description automatically generated with low confidence">
            <a:extLst>
              <a:ext uri="{FF2B5EF4-FFF2-40B4-BE49-F238E27FC236}">
                <a16:creationId xmlns:a16="http://schemas.microsoft.com/office/drawing/2014/main" id="{A8A391C5-3FF6-4603-98E1-59E96B2B03E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2613" y="4476750"/>
            <a:ext cx="1665287"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picture containing vector graphics&#10;&#10;Description automatically generated">
            <a:extLst>
              <a:ext uri="{FF2B5EF4-FFF2-40B4-BE49-F238E27FC236}">
                <a16:creationId xmlns:a16="http://schemas.microsoft.com/office/drawing/2014/main" id="{01DBE152-89E7-4B30-9A2F-DC0FE373976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03850" y="3824288"/>
            <a:ext cx="32734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picture containing vector graphics&#10;&#10;Description automatically generated">
            <a:extLst>
              <a:ext uri="{FF2B5EF4-FFF2-40B4-BE49-F238E27FC236}">
                <a16:creationId xmlns:a16="http://schemas.microsoft.com/office/drawing/2014/main" id="{3C48C0DC-3319-4A25-9EFE-B5E3CD70AB4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flipH="1">
            <a:off x="4295775" y="4003675"/>
            <a:ext cx="9652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20">
            <a:extLst>
              <a:ext uri="{FF2B5EF4-FFF2-40B4-BE49-F238E27FC236}">
                <a16:creationId xmlns:a16="http://schemas.microsoft.com/office/drawing/2014/main" id="{F51A81F1-3D1E-406A-9F51-C7ADFE0E3298}"/>
              </a:ext>
            </a:extLst>
          </p:cNvPr>
          <p:cNvSpPr>
            <a:spLocks noGrp="1"/>
          </p:cNvSpPr>
          <p:nvPr>
            <p:ph type="title"/>
          </p:nvPr>
        </p:nvSpPr>
        <p:spPr>
          <a:xfrm>
            <a:off x="457200" y="479425"/>
            <a:ext cx="8220075" cy="993775"/>
          </a:xfrm>
        </p:spPr>
        <p:txBody>
          <a:bodyPr/>
          <a:lstStyle/>
          <a:p>
            <a:pPr eaLnBrk="1" hangingPunct="1"/>
            <a:r>
              <a:rPr lang="en-GB" altLang="en-US" sz="3600">
                <a:solidFill>
                  <a:srgbClr val="F9B000"/>
                </a:solidFill>
                <a:latin typeface="Twinkl" panose="02000000000000000000" pitchFamily="2" charset="0"/>
              </a:rPr>
              <a:t>Dairy farms produce…</a:t>
            </a:r>
            <a:endParaRPr lang="en-GB" altLang="en-US" sz="3600">
              <a:solidFill>
                <a:srgbClr val="F9B000"/>
              </a:solidFill>
            </a:endParaRPr>
          </a:p>
        </p:txBody>
      </p:sp>
      <p:sp>
        <p:nvSpPr>
          <p:cNvPr id="2" name="Rectangle 1">
            <a:extLst>
              <a:ext uri="{FF2B5EF4-FFF2-40B4-BE49-F238E27FC236}">
                <a16:creationId xmlns:a16="http://schemas.microsoft.com/office/drawing/2014/main" id="{7E3A53B8-2103-45AB-8DB0-604C93707EA3}"/>
              </a:ext>
            </a:extLst>
          </p:cNvPr>
          <p:cNvSpPr>
            <a:spLocks noChangeArrowheads="1"/>
          </p:cNvSpPr>
          <p:nvPr/>
        </p:nvSpPr>
        <p:spPr bwMode="auto">
          <a:xfrm>
            <a:off x="3641725" y="3030538"/>
            <a:ext cx="1851025" cy="708025"/>
          </a:xfrm>
          <a:prstGeom prst="rect">
            <a:avLst/>
          </a:prstGeom>
          <a:solidFill>
            <a:srgbClr val="F9B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4000" b="1">
                <a:solidFill>
                  <a:schemeClr val="bg1"/>
                </a:solidFill>
              </a:rPr>
              <a:t>milk!</a:t>
            </a:r>
          </a:p>
        </p:txBody>
      </p:sp>
      <p:grpSp>
        <p:nvGrpSpPr>
          <p:cNvPr id="13" name="Group 12">
            <a:extLst>
              <a:ext uri="{FF2B5EF4-FFF2-40B4-BE49-F238E27FC236}">
                <a16:creationId xmlns:a16="http://schemas.microsoft.com/office/drawing/2014/main" id="{BA9DE925-5DFF-4105-AE79-68AE5F6BEC0E}"/>
              </a:ext>
            </a:extLst>
          </p:cNvPr>
          <p:cNvGrpSpPr>
            <a:grpSpLocks/>
          </p:cNvGrpSpPr>
          <p:nvPr/>
        </p:nvGrpSpPr>
        <p:grpSpPr bwMode="auto">
          <a:xfrm>
            <a:off x="925513" y="1157288"/>
            <a:ext cx="7429500" cy="4913312"/>
            <a:chOff x="924888" y="1157718"/>
            <a:chExt cx="7430111" cy="4913494"/>
          </a:xfrm>
        </p:grpSpPr>
        <p:pic>
          <p:nvPicPr>
            <p:cNvPr id="13317" name="Picture 2">
              <a:extLst>
                <a:ext uri="{FF2B5EF4-FFF2-40B4-BE49-F238E27FC236}">
                  <a16:creationId xmlns:a16="http://schemas.microsoft.com/office/drawing/2014/main" id="{9D8ADDD9-C18D-4770-8E9B-1C6A29A2F44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24888" y="1157718"/>
              <a:ext cx="1164225" cy="188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
              <a:extLst>
                <a:ext uri="{FF2B5EF4-FFF2-40B4-BE49-F238E27FC236}">
                  <a16:creationId xmlns:a16="http://schemas.microsoft.com/office/drawing/2014/main" id="{1729B57E-E971-490C-8944-0DEC765AFCC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48940" y="2647950"/>
              <a:ext cx="906059" cy="125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5">
              <a:extLst>
                <a:ext uri="{FF2B5EF4-FFF2-40B4-BE49-F238E27FC236}">
                  <a16:creationId xmlns:a16="http://schemas.microsoft.com/office/drawing/2014/main" id="{C3557024-3998-434C-800C-9332124774D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38791" y="1254108"/>
              <a:ext cx="712475" cy="112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6">
              <a:extLst>
                <a:ext uri="{FF2B5EF4-FFF2-40B4-BE49-F238E27FC236}">
                  <a16:creationId xmlns:a16="http://schemas.microsoft.com/office/drawing/2014/main" id="{7475E8BB-0034-49B7-B729-9D1C8ED1950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64642" y="2166381"/>
              <a:ext cx="998344" cy="175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7">
              <a:extLst>
                <a:ext uri="{FF2B5EF4-FFF2-40B4-BE49-F238E27FC236}">
                  <a16:creationId xmlns:a16="http://schemas.microsoft.com/office/drawing/2014/main" id="{E041C286-935A-4E61-B818-29B4F0BDC0D0}"/>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13715" y="4264830"/>
              <a:ext cx="1350927" cy="160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8">
              <a:extLst>
                <a:ext uri="{FF2B5EF4-FFF2-40B4-BE49-F238E27FC236}">
                  <a16:creationId xmlns:a16="http://schemas.microsoft.com/office/drawing/2014/main" id="{2A6EDA2F-E00B-4CE0-BDF6-79EDCD067CE6}"/>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460386" y="1867421"/>
              <a:ext cx="933658" cy="19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9">
              <a:extLst>
                <a:ext uri="{FF2B5EF4-FFF2-40B4-BE49-F238E27FC236}">
                  <a16:creationId xmlns:a16="http://schemas.microsoft.com/office/drawing/2014/main" id="{6FF99B6B-099D-4DF4-9091-88F66ADC59A6}"/>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23393" y="1339809"/>
              <a:ext cx="1643957" cy="142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0">
              <a:extLst>
                <a:ext uri="{FF2B5EF4-FFF2-40B4-BE49-F238E27FC236}">
                  <a16:creationId xmlns:a16="http://schemas.microsoft.com/office/drawing/2014/main" id="{550DE7F8-7D05-4068-A1A0-78D0677C50B5}"/>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506529" y="4264830"/>
              <a:ext cx="1796346" cy="180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a:extLst>
              <a:ext uri="{FF2B5EF4-FFF2-40B4-BE49-F238E27FC236}">
                <a16:creationId xmlns:a16="http://schemas.microsoft.com/office/drawing/2014/main" id="{67113507-CA48-47A5-B546-6161571A418E}"/>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57250" y="4162425"/>
            <a:ext cx="3040063"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1000" fill="hold"/>
                                        <p:tgtEl>
                                          <p:spTgt spid="12"/>
                                        </p:tgtEl>
                                        <p:attrNameLst>
                                          <p:attrName>ppt_x</p:attrName>
                                        </p:attrNameLst>
                                      </p:cBhvr>
                                      <p:tavLst>
                                        <p:tav tm="0">
                                          <p:val>
                                            <p:strVal val="1+#ppt_w/2"/>
                                          </p:val>
                                        </p:tav>
                                        <p:tav tm="100000">
                                          <p:val>
                                            <p:strVal val="#ppt_x"/>
                                          </p:val>
                                        </p:tav>
                                      </p:tavLst>
                                    </p:anim>
                                    <p:anim calcmode="lin" valueType="num">
                                      <p:cBhvr additive="base">
                                        <p:cTn id="11" dur="1000" fill="hold"/>
                                        <p:tgtEl>
                                          <p:spTgt spid="12"/>
                                        </p:tgtEl>
                                        <p:attrNameLst>
                                          <p:attrName>ppt_y</p:attrName>
                                        </p:attrNameLst>
                                      </p:cBhvr>
                                      <p:tavLst>
                                        <p:tav tm="0">
                                          <p:val>
                                            <p:strVal val="#ppt_y"/>
                                          </p:val>
                                        </p:tav>
                                        <p:tav tm="100000">
                                          <p:val>
                                            <p:strVal val="#ppt_y"/>
                                          </p:val>
                                        </p:tav>
                                      </p:tavLst>
                                    </p:anim>
                                  </p:childTnLst>
                                </p:cTn>
                              </p:par>
                              <p:par>
                                <p:cTn id="12" presetID="10" presetClass="entr" presetSubtype="0" fill="hold" nodeType="withEffect">
                                  <p:stCondLst>
                                    <p:cond delay="10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0">
            <a:extLst>
              <a:ext uri="{FF2B5EF4-FFF2-40B4-BE49-F238E27FC236}">
                <a16:creationId xmlns:a16="http://schemas.microsoft.com/office/drawing/2014/main" id="{02771537-5C41-461F-B2C7-47E77111472F}"/>
              </a:ext>
            </a:extLst>
          </p:cNvPr>
          <p:cNvSpPr>
            <a:spLocks noGrp="1"/>
          </p:cNvSpPr>
          <p:nvPr>
            <p:ph type="title"/>
          </p:nvPr>
        </p:nvSpPr>
        <p:spPr>
          <a:xfrm>
            <a:off x="457200" y="704850"/>
            <a:ext cx="8220075" cy="995363"/>
          </a:xfrm>
        </p:spPr>
        <p:txBody>
          <a:bodyPr/>
          <a:lstStyle/>
          <a:p>
            <a:pPr algn="ctr" eaLnBrk="1" hangingPunct="1"/>
            <a:r>
              <a:rPr lang="en-GB" altLang="en-US" sz="3600" dirty="0">
                <a:solidFill>
                  <a:srgbClr val="F9B000"/>
                </a:solidFill>
                <a:latin typeface="Twinkl" panose="02000000000000000000" pitchFamily="2" charset="0"/>
              </a:rPr>
              <a:t>Which of These Products Have Milk in Them? </a:t>
            </a:r>
            <a:endParaRPr lang="en-GB" altLang="en-US" sz="3600" dirty="0">
              <a:solidFill>
                <a:srgbClr val="F9B000"/>
              </a:solidFill>
            </a:endParaRPr>
          </a:p>
        </p:txBody>
      </p:sp>
      <p:pic>
        <p:nvPicPr>
          <p:cNvPr id="3" name="Picture 2">
            <a:extLst>
              <a:ext uri="{FF2B5EF4-FFF2-40B4-BE49-F238E27FC236}">
                <a16:creationId xmlns:a16="http://schemas.microsoft.com/office/drawing/2014/main" id="{0DFAF8A5-C616-42EE-847E-FBD16768589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6913" y="2414588"/>
            <a:ext cx="15176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33934C1-8459-4331-BAB8-B86BC11742F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25688" y="2452688"/>
            <a:ext cx="16065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90CFD995-7D76-4E7F-B4F0-3DD55F3F15B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48113" y="2316163"/>
            <a:ext cx="16065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1E16042-5539-4154-9218-E1CF182B968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70550" y="2322513"/>
            <a:ext cx="1419225"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81C001C-ADA0-4E9E-8173-3BBC8AEFA315}"/>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258050" y="2125663"/>
            <a:ext cx="960438"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0172CD7-A2AE-4F53-B4C1-72DF5A98AE8E}"/>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54063" y="4016375"/>
            <a:ext cx="1458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941BA82-D8EB-46CD-B300-2AE8E3A23899}"/>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444750" y="3687763"/>
            <a:ext cx="95250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7EFC97F9-3433-43AB-93FE-39251BCD600E}"/>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706813" y="3941763"/>
            <a:ext cx="1744662"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8A090F9-D563-49FB-8CD0-600D43B2D873}"/>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651500" y="4052888"/>
            <a:ext cx="1419225"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B5A22107-7FEE-4B08-91AE-7A88382941B4}"/>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186613" y="3656013"/>
            <a:ext cx="1201737"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3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2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4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25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30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4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1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0">
            <a:extLst>
              <a:ext uri="{FF2B5EF4-FFF2-40B4-BE49-F238E27FC236}">
                <a16:creationId xmlns:a16="http://schemas.microsoft.com/office/drawing/2014/main" id="{46BC99C9-46CA-48D0-8BE5-CB898A5A6378}"/>
              </a:ext>
            </a:extLst>
          </p:cNvPr>
          <p:cNvSpPr>
            <a:spLocks noGrp="1"/>
          </p:cNvSpPr>
          <p:nvPr>
            <p:ph type="title"/>
          </p:nvPr>
        </p:nvSpPr>
        <p:spPr>
          <a:xfrm>
            <a:off x="457200" y="479425"/>
            <a:ext cx="8220075" cy="993775"/>
          </a:xfrm>
        </p:spPr>
        <p:txBody>
          <a:bodyPr/>
          <a:lstStyle/>
          <a:p>
            <a:pPr eaLnBrk="1" hangingPunct="1"/>
            <a:r>
              <a:rPr lang="en-GB" altLang="en-US" sz="3600">
                <a:solidFill>
                  <a:srgbClr val="F9B000"/>
                </a:solidFill>
                <a:latin typeface="Twinkl" panose="02000000000000000000" pitchFamily="2" charset="0"/>
              </a:rPr>
              <a:t>Types of Cow</a:t>
            </a:r>
            <a:endParaRPr lang="en-GB" altLang="en-US" sz="3600">
              <a:solidFill>
                <a:srgbClr val="F9B000"/>
              </a:solidFill>
            </a:endParaRPr>
          </a:p>
        </p:txBody>
      </p:sp>
      <p:sp>
        <p:nvSpPr>
          <p:cNvPr id="3" name="Rectangle 2">
            <a:extLst>
              <a:ext uri="{FF2B5EF4-FFF2-40B4-BE49-F238E27FC236}">
                <a16:creationId xmlns:a16="http://schemas.microsoft.com/office/drawing/2014/main" id="{AB308E3C-56CC-47C4-ACC1-846DF1E3B25F}"/>
              </a:ext>
            </a:extLst>
          </p:cNvPr>
          <p:cNvSpPr>
            <a:spLocks noChangeArrowheads="1"/>
          </p:cNvSpPr>
          <p:nvPr/>
        </p:nvSpPr>
        <p:spPr bwMode="auto">
          <a:xfrm>
            <a:off x="755650" y="1473200"/>
            <a:ext cx="763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There are lots of different types of cows used in dairy farming but the </a:t>
            </a:r>
            <a:r>
              <a:rPr lang="en-US" altLang="en-US">
                <a:solidFill>
                  <a:schemeClr val="tx1"/>
                </a:solidFill>
              </a:rPr>
              <a:t>Holstein</a:t>
            </a:r>
            <a:r>
              <a:rPr lang="en-GB" altLang="en-US">
                <a:solidFill>
                  <a:schemeClr val="tx1"/>
                </a:solidFill>
              </a:rPr>
              <a:t> cow is the most common in Australia. They are black and white. </a:t>
            </a:r>
          </a:p>
        </p:txBody>
      </p:sp>
      <p:pic>
        <p:nvPicPr>
          <p:cNvPr id="4" name="Picture 3">
            <a:extLst>
              <a:ext uri="{FF2B5EF4-FFF2-40B4-BE49-F238E27FC236}">
                <a16:creationId xmlns:a16="http://schemas.microsoft.com/office/drawing/2014/main" id="{52907C31-777A-415F-9A1F-7757332D6E8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5650" y="2562225"/>
            <a:ext cx="433387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7FF2688-B4BF-44AA-8770-41A14A8A58C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10175" y="2562225"/>
            <a:ext cx="317817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20">
            <a:extLst>
              <a:ext uri="{FF2B5EF4-FFF2-40B4-BE49-F238E27FC236}">
                <a16:creationId xmlns:a16="http://schemas.microsoft.com/office/drawing/2014/main" id="{40A65D36-E0B3-4C88-B64C-19FDC4567799}"/>
              </a:ext>
            </a:extLst>
          </p:cNvPr>
          <p:cNvSpPr>
            <a:spLocks noGrp="1"/>
          </p:cNvSpPr>
          <p:nvPr>
            <p:ph type="title"/>
          </p:nvPr>
        </p:nvSpPr>
        <p:spPr>
          <a:xfrm>
            <a:off x="457200" y="479425"/>
            <a:ext cx="8220075" cy="993775"/>
          </a:xfrm>
        </p:spPr>
        <p:txBody>
          <a:bodyPr/>
          <a:lstStyle/>
          <a:p>
            <a:pPr eaLnBrk="1" hangingPunct="1"/>
            <a:r>
              <a:rPr lang="en-GB" altLang="en-US" sz="3600">
                <a:solidFill>
                  <a:srgbClr val="F9B000"/>
                </a:solidFill>
                <a:latin typeface="Twinkl" panose="02000000000000000000" pitchFamily="2" charset="0"/>
              </a:rPr>
              <a:t>Did You Know…?</a:t>
            </a:r>
            <a:endParaRPr lang="en-GB" altLang="en-US" sz="3600">
              <a:solidFill>
                <a:srgbClr val="F9B000"/>
              </a:solidFill>
            </a:endParaRPr>
          </a:p>
        </p:txBody>
      </p:sp>
      <p:sp>
        <p:nvSpPr>
          <p:cNvPr id="4" name="Rectangle 3">
            <a:extLst>
              <a:ext uri="{FF2B5EF4-FFF2-40B4-BE49-F238E27FC236}">
                <a16:creationId xmlns:a16="http://schemas.microsoft.com/office/drawing/2014/main" id="{3AE7BDA3-D6AB-467F-BE7B-2E517586B999}"/>
              </a:ext>
            </a:extLst>
          </p:cNvPr>
          <p:cNvSpPr>
            <a:spLocks noChangeArrowheads="1"/>
          </p:cNvSpPr>
          <p:nvPr/>
        </p:nvSpPr>
        <p:spPr bwMode="auto">
          <a:xfrm>
            <a:off x="2386013" y="1473200"/>
            <a:ext cx="4383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It is only female cows who produce milk.</a:t>
            </a:r>
          </a:p>
        </p:txBody>
      </p:sp>
      <p:sp>
        <p:nvSpPr>
          <p:cNvPr id="5" name="Rectangle 4">
            <a:extLst>
              <a:ext uri="{FF2B5EF4-FFF2-40B4-BE49-F238E27FC236}">
                <a16:creationId xmlns:a16="http://schemas.microsoft.com/office/drawing/2014/main" id="{0F638FE9-4B84-41E7-A9C3-3C1CA519FF8D}"/>
              </a:ext>
            </a:extLst>
          </p:cNvPr>
          <p:cNvSpPr>
            <a:spLocks noChangeArrowheads="1"/>
          </p:cNvSpPr>
          <p:nvPr/>
        </p:nvSpPr>
        <p:spPr bwMode="auto">
          <a:xfrm>
            <a:off x="755650" y="5022850"/>
            <a:ext cx="763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They only produce milk after they have had a calf, so on a dairy farm there are always lots of calves being born!</a:t>
            </a:r>
          </a:p>
        </p:txBody>
      </p:sp>
      <p:pic>
        <p:nvPicPr>
          <p:cNvPr id="6" name="Picture 5">
            <a:extLst>
              <a:ext uri="{FF2B5EF4-FFF2-40B4-BE49-F238E27FC236}">
                <a16:creationId xmlns:a16="http://schemas.microsoft.com/office/drawing/2014/main" id="{5FC742A4-74FC-4CFF-B240-E4D6D31F25E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94013" y="2171700"/>
            <a:ext cx="3373437"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5143B2E-83E3-4DA3-986A-71670077EF3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5650" y="2163763"/>
            <a:ext cx="198755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20BC1FD9-7E23-4FAA-BB39-AA35EC0D6A8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18263" y="2163763"/>
            <a:ext cx="1970087"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B0E6D162-0730-44F5-B018-BDEB93B766F9}"/>
              </a:ext>
            </a:extLst>
          </p:cNvPr>
          <p:cNvSpPr/>
          <p:nvPr/>
        </p:nvSpPr>
        <p:spPr>
          <a:xfrm>
            <a:off x="755650" y="3086100"/>
            <a:ext cx="7632700" cy="457200"/>
          </a:xfrm>
          <a:prstGeom prst="round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Rectangle: Rounded Corners 5">
            <a:extLst>
              <a:ext uri="{FF2B5EF4-FFF2-40B4-BE49-F238E27FC236}">
                <a16:creationId xmlns:a16="http://schemas.microsoft.com/office/drawing/2014/main" id="{8705F733-1D67-4DE2-AA8F-881ADE991D27}"/>
              </a:ext>
            </a:extLst>
          </p:cNvPr>
          <p:cNvSpPr/>
          <p:nvPr/>
        </p:nvSpPr>
        <p:spPr>
          <a:xfrm>
            <a:off x="755650" y="1981200"/>
            <a:ext cx="7632700" cy="457200"/>
          </a:xfrm>
          <a:prstGeom prst="roundRect">
            <a:avLst/>
          </a:prstGeom>
          <a:solidFill>
            <a:srgbClr val="FDD1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1" name="Title 20">
            <a:extLst>
              <a:ext uri="{FF2B5EF4-FFF2-40B4-BE49-F238E27FC236}">
                <a16:creationId xmlns:a16="http://schemas.microsoft.com/office/drawing/2014/main" id="{FA1FF7EE-D6D8-49F8-9059-49590A7A1582}"/>
              </a:ext>
            </a:extLst>
          </p:cNvPr>
          <p:cNvSpPr>
            <a:spLocks noGrp="1"/>
          </p:cNvSpPr>
          <p:nvPr>
            <p:ph type="title"/>
          </p:nvPr>
        </p:nvSpPr>
        <p:spPr>
          <a:xfrm>
            <a:off x="457200" y="479425"/>
            <a:ext cx="8220075" cy="993775"/>
          </a:xfrm>
        </p:spPr>
        <p:txBody>
          <a:bodyPr/>
          <a:lstStyle/>
          <a:p>
            <a:pPr eaLnBrk="1" hangingPunct="1"/>
            <a:r>
              <a:rPr lang="en-GB" altLang="en-US" sz="3600">
                <a:solidFill>
                  <a:srgbClr val="F9B000"/>
                </a:solidFill>
                <a:latin typeface="Twinkl" panose="02000000000000000000" pitchFamily="2" charset="0"/>
              </a:rPr>
              <a:t>How Often Are Cows Milked?</a:t>
            </a:r>
            <a:endParaRPr lang="en-GB" altLang="en-US" sz="3600">
              <a:solidFill>
                <a:srgbClr val="F9B000"/>
              </a:solidFill>
            </a:endParaRPr>
          </a:p>
        </p:txBody>
      </p:sp>
      <p:sp>
        <p:nvSpPr>
          <p:cNvPr id="2" name="Rectangle 1">
            <a:extLst>
              <a:ext uri="{FF2B5EF4-FFF2-40B4-BE49-F238E27FC236}">
                <a16:creationId xmlns:a16="http://schemas.microsoft.com/office/drawing/2014/main" id="{1CF0ED56-BDD4-454E-9734-1FD20C520D1D}"/>
              </a:ext>
            </a:extLst>
          </p:cNvPr>
          <p:cNvSpPr>
            <a:spLocks noChangeArrowheads="1"/>
          </p:cNvSpPr>
          <p:nvPr/>
        </p:nvSpPr>
        <p:spPr bwMode="auto">
          <a:xfrm>
            <a:off x="760413" y="1489075"/>
            <a:ext cx="76327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00000000000000000"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Most farmers milk their cows 2 – 3 times a day.</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a:solidFill>
                  <a:schemeClr val="tx1"/>
                </a:solidFill>
              </a:rPr>
              <a:t>First milk can be as early as 4 a.m.</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a:solidFill>
                  <a:schemeClr val="tx1"/>
                </a:solidFill>
              </a:rPr>
              <a:t>Second milk is usually around 12.30 p.m.</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a:solidFill>
                  <a:schemeClr val="tx1"/>
                </a:solidFill>
              </a:rPr>
              <a:t>Last milk is usually around 8 p.m. </a:t>
            </a:r>
          </a:p>
        </p:txBody>
      </p:sp>
      <p:grpSp>
        <p:nvGrpSpPr>
          <p:cNvPr id="10" name="Group 9">
            <a:extLst>
              <a:ext uri="{FF2B5EF4-FFF2-40B4-BE49-F238E27FC236}">
                <a16:creationId xmlns:a16="http://schemas.microsoft.com/office/drawing/2014/main" id="{0C2DA9A9-968D-4784-8BDA-F8E5B352C0B6}"/>
              </a:ext>
            </a:extLst>
          </p:cNvPr>
          <p:cNvGrpSpPr>
            <a:grpSpLocks/>
          </p:cNvGrpSpPr>
          <p:nvPr/>
        </p:nvGrpSpPr>
        <p:grpSpPr bwMode="auto">
          <a:xfrm>
            <a:off x="2565400" y="3611563"/>
            <a:ext cx="3689350" cy="2808287"/>
            <a:chOff x="2564456" y="3598490"/>
            <a:chExt cx="3691292" cy="2809485"/>
          </a:xfrm>
        </p:grpSpPr>
        <p:pic>
          <p:nvPicPr>
            <p:cNvPr id="17414" name="Picture 8">
              <a:extLst>
                <a:ext uri="{FF2B5EF4-FFF2-40B4-BE49-F238E27FC236}">
                  <a16:creationId xmlns:a16="http://schemas.microsoft.com/office/drawing/2014/main" id="{D0291AA8-519B-4638-A0AD-77B02FAE1941}"/>
                </a:ext>
              </a:extLst>
            </p:cNvPr>
            <p:cNvPicPr>
              <a:picLocks noChangeAspect="1"/>
            </p:cNvPicPr>
            <p:nvPr/>
          </p:nvPicPr>
          <p:blipFill>
            <a:blip r:embed="rId2" cstate="screen">
              <a:extLst>
                <a:ext uri="{28A0092B-C50C-407E-A947-70E740481C1C}">
                  <a14:useLocalDpi xmlns:a14="http://schemas.microsoft.com/office/drawing/2010/main"/>
                </a:ext>
              </a:extLst>
            </a:blip>
            <a:srcRect l="-1842" t="-3094" r="-800"/>
            <a:stretch>
              <a:fillRect/>
            </a:stretch>
          </p:blipFill>
          <p:spPr bwMode="auto">
            <a:xfrm>
              <a:off x="2564456" y="3978640"/>
              <a:ext cx="3407968" cy="2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6">
              <a:extLst>
                <a:ext uri="{FF2B5EF4-FFF2-40B4-BE49-F238E27FC236}">
                  <a16:creationId xmlns:a16="http://schemas.microsoft.com/office/drawing/2014/main" id="{D8EA696F-6679-4669-82DA-D57BAD9BDB03}"/>
                </a:ext>
              </a:extLst>
            </p:cNvPr>
            <p:cNvPicPr>
              <a:picLocks noChangeAspect="1"/>
            </p:cNvPicPr>
            <p:nvPr/>
          </p:nvPicPr>
          <p:blipFill>
            <a:blip r:embed="rId3" cstate="screen">
              <a:extLst>
                <a:ext uri="{28A0092B-C50C-407E-A947-70E740481C1C}">
                  <a14:useLocalDpi xmlns:a14="http://schemas.microsoft.com/office/drawing/2010/main"/>
                </a:ext>
              </a:extLst>
            </a:blip>
            <a:srcRect l="-13547" r="-5338"/>
            <a:stretch>
              <a:fillRect/>
            </a:stretch>
          </p:blipFill>
          <p:spPr bwMode="auto">
            <a:xfrm>
              <a:off x="4928176" y="3598490"/>
              <a:ext cx="1327572" cy="280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1695</TotalTime>
  <Words>748</Words>
  <Application>Microsoft Office PowerPoint</Application>
  <PresentationFormat>On-screen Show (4:3)</PresentationFormat>
  <Paragraphs>64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Twinkl SemiBold</vt:lpstr>
      <vt:lpstr>Calibri</vt:lpstr>
      <vt:lpstr>Twinkl</vt:lpstr>
      <vt:lpstr>Roboto</vt:lpstr>
      <vt:lpstr>Arial</vt:lpstr>
      <vt:lpstr>Office Theme</vt:lpstr>
      <vt:lpstr>PowerPoint Presentation</vt:lpstr>
      <vt:lpstr>PowerPoint Presentation</vt:lpstr>
      <vt:lpstr>PowerPoint Presentation</vt:lpstr>
      <vt:lpstr>Dairy Farms in Australia</vt:lpstr>
      <vt:lpstr>Dairy farms produce…</vt:lpstr>
      <vt:lpstr>Which of These Products Have Milk in Them? </vt:lpstr>
      <vt:lpstr>Types of Cow</vt:lpstr>
      <vt:lpstr>Did You Know…?</vt:lpstr>
      <vt:lpstr>How Often Are Cows Milked?</vt:lpstr>
      <vt:lpstr>How Often Are Cows Milked?</vt:lpstr>
      <vt:lpstr>What Do the Dairy Cows Eat?</vt:lpstr>
      <vt:lpstr>Process of Milk Production</vt:lpstr>
      <vt:lpstr>A Lot to Think About…</vt:lpstr>
      <vt:lpstr>A Lot to Think About…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Twinkl Twinkl</cp:lastModifiedBy>
  <cp:revision>166</cp:revision>
  <dcterms:created xsi:type="dcterms:W3CDTF">2014-10-01T16:09:27Z</dcterms:created>
  <dcterms:modified xsi:type="dcterms:W3CDTF">2022-02-06T09:05:56Z</dcterms:modified>
</cp:coreProperties>
</file>