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6"/>
  </p:notesMasterIdLst>
  <p:handoutMasterIdLst>
    <p:handoutMasterId r:id="rId27"/>
  </p:handoutMasterIdLst>
  <p:sldIdLst>
    <p:sldId id="264" r:id="rId3"/>
    <p:sldId id="268" r:id="rId4"/>
    <p:sldId id="272" r:id="rId5"/>
    <p:sldId id="311" r:id="rId6"/>
    <p:sldId id="312" r:id="rId7"/>
    <p:sldId id="306" r:id="rId8"/>
    <p:sldId id="273" r:id="rId9"/>
    <p:sldId id="313" r:id="rId10"/>
    <p:sldId id="314" r:id="rId11"/>
    <p:sldId id="315" r:id="rId12"/>
    <p:sldId id="316" r:id="rId13"/>
    <p:sldId id="304" r:id="rId14"/>
    <p:sldId id="317" r:id="rId15"/>
    <p:sldId id="308" r:id="rId16"/>
    <p:sldId id="318" r:id="rId17"/>
    <p:sldId id="319" r:id="rId18"/>
    <p:sldId id="297" r:id="rId19"/>
    <p:sldId id="320" r:id="rId20"/>
    <p:sldId id="321" r:id="rId21"/>
    <p:sldId id="322" r:id="rId22"/>
    <p:sldId id="296" r:id="rId23"/>
    <p:sldId id="323" r:id="rId24"/>
    <p:sldId id="270"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Twinkl" pitchFamily="2" charset="77"/>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0"/>
    <a:srgbClr val="F08215"/>
    <a:srgbClr val="F6D927"/>
    <a:srgbClr val="CD4694"/>
    <a:srgbClr val="25B7BC"/>
    <a:srgbClr val="E6007E"/>
    <a:srgbClr val="DC2C3E"/>
    <a:srgbClr val="8C368C"/>
    <a:srgbClr val="8E378E"/>
    <a:srgbClr val="EE7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84" autoAdjust="0"/>
    <p:restoredTop sz="95196" autoAdjust="0"/>
  </p:normalViewPr>
  <p:slideViewPr>
    <p:cSldViewPr snapToGrid="0" showGuides="1">
      <p:cViewPr varScale="1">
        <p:scale>
          <a:sx n="100" d="100"/>
          <a:sy n="100" d="100"/>
        </p:scale>
        <p:origin x="176" y="68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12/08/2022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m.au/resources/australian-resources-f-2-mathematics/australian-resources-f-2-mathematics-number-and-algebra/australian-resources-f-2-mathematics-number-and-algebra-number-and-place-value"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twinkl.com.au/resources/australian-resources-f-2-mathematics/australian-resources-f-2-mathematics-number-and-algebra/australian-resources-f-2-mathematics-number-and-algebra-number-and-place-value"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extLst>
              <a:ext uri="{FF2B5EF4-FFF2-40B4-BE49-F238E27FC236}">
                <a16:creationId xmlns:a16="http://schemas.microsoft.com/office/drawing/2014/main" id="{3A179A85-4A6B-2E4B-87F9-4FE968167585}"/>
              </a:ext>
            </a:extLst>
          </p:cNvPr>
          <p:cNvSpPr/>
          <p:nvPr userDrawn="1"/>
        </p:nvSpPr>
        <p:spPr>
          <a:xfrm>
            <a:off x="7503430" y="68818"/>
            <a:ext cx="1455744" cy="90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3"/>
            <a:extLst>
              <a:ext uri="{FF2B5EF4-FFF2-40B4-BE49-F238E27FC236}">
                <a16:creationId xmlns:a16="http://schemas.microsoft.com/office/drawing/2014/main" id="{A2D8A881-2A71-6349-A82E-802D64A516E0}"/>
              </a:ext>
            </a:extLst>
          </p:cNvPr>
          <p:cNvSpPr/>
          <p:nvPr userDrawn="1"/>
        </p:nvSpPr>
        <p:spPr>
          <a:xfrm>
            <a:off x="8443608" y="6138153"/>
            <a:ext cx="593387" cy="60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76200" cap="rnd">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4"/>
            <a:extLst>
              <a:ext uri="{FF2B5EF4-FFF2-40B4-BE49-F238E27FC236}">
                <a16:creationId xmlns:a16="http://schemas.microsoft.com/office/drawing/2014/main" id="{B0CAC51E-B766-B24A-A1EB-9FB1739C6882}"/>
              </a:ext>
            </a:extLst>
          </p:cNvPr>
          <p:cNvSpPr/>
          <p:nvPr userDrawn="1"/>
        </p:nvSpPr>
        <p:spPr>
          <a:xfrm>
            <a:off x="7503430" y="68818"/>
            <a:ext cx="1455744" cy="90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extLst>
              <a:ext uri="{FF2B5EF4-FFF2-40B4-BE49-F238E27FC236}">
                <a16:creationId xmlns:a16="http://schemas.microsoft.com/office/drawing/2014/main" id="{DCFBFC60-93DD-E144-A98E-585D38EA5F98}"/>
              </a:ext>
            </a:extLst>
          </p:cNvPr>
          <p:cNvSpPr/>
          <p:nvPr userDrawn="1"/>
        </p:nvSpPr>
        <p:spPr>
          <a:xfrm>
            <a:off x="8443608" y="6138153"/>
            <a:ext cx="593387" cy="602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twinkl.com.au/resources/australian-curriculum-aligned-resources-f-2-australia/australian-resources-f-2-mathematics/australian-resources-f-2-mathematics-number-and-algebra"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hlinkClick r:id="rId7"/>
            <a:extLst>
              <a:ext uri="{FF2B5EF4-FFF2-40B4-BE49-F238E27FC236}">
                <a16:creationId xmlns:a16="http://schemas.microsoft.com/office/drawing/2014/main" id="{A624201A-7FEA-E4A7-F79C-22880018CF26}"/>
              </a:ext>
            </a:extLst>
          </p:cNvPr>
          <p:cNvSpPr/>
          <p:nvPr userDrawn="1"/>
        </p:nvSpPr>
        <p:spPr>
          <a:xfrm>
            <a:off x="8550613" y="6634264"/>
            <a:ext cx="593387" cy="27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94B45CCC-4503-5826-7556-9B73C944D1CB}"/>
              </a:ext>
            </a:extLst>
          </p:cNvPr>
          <p:cNvSpPr/>
          <p:nvPr/>
        </p:nvSpPr>
        <p:spPr>
          <a:xfrm>
            <a:off x="6060331" y="5700409"/>
            <a:ext cx="2393004" cy="556877"/>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71BC7E1-2F06-DC09-29F9-7DEDF40C4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75315" y="400422"/>
            <a:ext cx="2167359" cy="5856864"/>
          </a:xfrm>
          <a:prstGeom prst="rect">
            <a:avLst/>
          </a:prstGeom>
        </p:spPr>
      </p:pic>
      <p:sp>
        <p:nvSpPr>
          <p:cNvPr id="9" name="Text">
            <a:extLst>
              <a:ext uri="{FF2B5EF4-FFF2-40B4-BE49-F238E27FC236}">
                <a16:creationId xmlns:a16="http://schemas.microsoft.com/office/drawing/2014/main" id="{E48BBA6A-675F-F23E-F196-86E6AECCDE56}"/>
              </a:ext>
            </a:extLst>
          </p:cNvPr>
          <p:cNvSpPr/>
          <p:nvPr/>
        </p:nvSpPr>
        <p:spPr>
          <a:xfrm>
            <a:off x="853620" y="4122574"/>
            <a:ext cx="7541348" cy="958787"/>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AU" dirty="0">
                <a:latin typeface="Roboto" panose="02000000000000000000" pitchFamily="2" charset="0"/>
                <a:ea typeface="Roboto" panose="02000000000000000000" pitchFamily="2" charset="0"/>
              </a:rPr>
              <a:t>Great as a maths starter or at any time during the week as a 10-15 minute maths activity to build maths confidence and vocabulary.</a:t>
            </a:r>
            <a:endParaRPr lang="en-GB" dirty="0">
              <a:solidFill>
                <a:schemeClr val="tx1"/>
              </a:solidFill>
              <a:latin typeface="Roboto" panose="02000000000000000000" pitchFamily="2" charset="0"/>
              <a:ea typeface="Roboto" panose="02000000000000000000" pitchFamily="2" charset="0"/>
            </a:endParaRPr>
          </a:p>
        </p:txBody>
      </p:sp>
      <p:sp>
        <p:nvSpPr>
          <p:cNvPr id="5" name="Text"/>
          <p:cNvSpPr/>
          <p:nvPr/>
        </p:nvSpPr>
        <p:spPr>
          <a:xfrm>
            <a:off x="801326" y="1857736"/>
            <a:ext cx="7541348" cy="958787"/>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GB" dirty="0">
                <a:solidFill>
                  <a:schemeClr val="tx1"/>
                </a:solidFill>
                <a:latin typeface="Roboto" panose="02000000000000000000" pitchFamily="2" charset="0"/>
                <a:ea typeface="Roboto" panose="02000000000000000000" pitchFamily="2" charset="0"/>
              </a:rPr>
              <a:t>In number talks, students are presented with a maths problem or image and are encouraged to share their strategy and thinking about it. </a:t>
            </a:r>
          </a:p>
        </p:txBody>
      </p:sp>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8" name="Text">
            <a:extLst>
              <a:ext uri="{FF2B5EF4-FFF2-40B4-BE49-F238E27FC236}">
                <a16:creationId xmlns:a16="http://schemas.microsoft.com/office/drawing/2014/main" id="{34B518BF-514C-2C35-8F8F-CE1A808C1E38}"/>
              </a:ext>
            </a:extLst>
          </p:cNvPr>
          <p:cNvSpPr/>
          <p:nvPr/>
        </p:nvSpPr>
        <p:spPr>
          <a:xfrm>
            <a:off x="801326" y="2999959"/>
            <a:ext cx="7541348" cy="958787"/>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GB" dirty="0">
                <a:solidFill>
                  <a:schemeClr val="tx1"/>
                </a:solidFill>
                <a:latin typeface="Roboto" panose="02000000000000000000" pitchFamily="2" charset="0"/>
                <a:ea typeface="Roboto" panose="02000000000000000000" pitchFamily="2" charset="0"/>
              </a:rPr>
              <a:t>Number talks can be presented as an image or mental problem and open mathematical discussion between students is shared. </a:t>
            </a:r>
          </a:p>
        </p:txBody>
      </p:sp>
      <p:sp>
        <p:nvSpPr>
          <p:cNvPr id="13" name="Text">
            <a:extLst>
              <a:ext uri="{FF2B5EF4-FFF2-40B4-BE49-F238E27FC236}">
                <a16:creationId xmlns:a16="http://schemas.microsoft.com/office/drawing/2014/main" id="{637D0699-8525-D818-34A4-2B4B8FE76117}"/>
              </a:ext>
            </a:extLst>
          </p:cNvPr>
          <p:cNvSpPr/>
          <p:nvPr/>
        </p:nvSpPr>
        <p:spPr>
          <a:xfrm>
            <a:off x="3338289" y="1239075"/>
            <a:ext cx="2572011" cy="571659"/>
          </a:xfrm>
          <a:prstGeom prst="snip1Rect">
            <a:avLst/>
          </a:prstGeom>
          <a:solidFill>
            <a:schemeClr val="bg1"/>
          </a:solidFill>
          <a:ln w="38100">
            <a:noFill/>
          </a:ln>
        </p:spPr>
        <p:txBody>
          <a:bodyPr wrap="square" lIns="108000" tIns="108000" rIns="108000" bIns="108000">
            <a:spAutoFit/>
          </a:bodyPr>
          <a:lstStyle/>
          <a:p>
            <a:r>
              <a:rPr lang="en-GB" sz="2000" b="1" dirty="0">
                <a:solidFill>
                  <a:schemeClr val="tx1"/>
                </a:solidFill>
                <a:latin typeface="Roboto" panose="02000000000000000000" pitchFamily="2" charset="0"/>
                <a:ea typeface="Roboto" panose="02000000000000000000" pitchFamily="2" charset="0"/>
              </a:rPr>
              <a:t>Teacher Guidance</a:t>
            </a:r>
          </a:p>
        </p:txBody>
      </p:sp>
      <p:sp>
        <p:nvSpPr>
          <p:cNvPr id="15" name="Text">
            <a:extLst>
              <a:ext uri="{FF2B5EF4-FFF2-40B4-BE49-F238E27FC236}">
                <a16:creationId xmlns:a16="http://schemas.microsoft.com/office/drawing/2014/main" id="{0DC48ABE-693E-6D7F-91D2-FD915E300B59}"/>
              </a:ext>
            </a:extLst>
          </p:cNvPr>
          <p:cNvSpPr/>
          <p:nvPr/>
        </p:nvSpPr>
        <p:spPr>
          <a:xfrm>
            <a:off x="801326" y="2053611"/>
            <a:ext cx="7541348" cy="958787"/>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GB" dirty="0">
                <a:latin typeface="Roboto" panose="02000000000000000000" pitchFamily="2" charset="0"/>
                <a:ea typeface="Roboto" panose="02000000000000000000" pitchFamily="2" charset="0"/>
              </a:rPr>
              <a:t>Encourage students not just to count the images but to work out strategies for each. </a:t>
            </a:r>
            <a:endParaRPr lang="en-GB" dirty="0">
              <a:solidFill>
                <a:schemeClr val="tx1"/>
              </a:solidFill>
              <a:latin typeface="Roboto" panose="02000000000000000000" pitchFamily="2" charset="0"/>
              <a:ea typeface="Roboto" panose="02000000000000000000" pitchFamily="2" charset="0"/>
            </a:endParaRPr>
          </a:p>
        </p:txBody>
      </p:sp>
      <p:sp>
        <p:nvSpPr>
          <p:cNvPr id="16" name="Text">
            <a:extLst>
              <a:ext uri="{FF2B5EF4-FFF2-40B4-BE49-F238E27FC236}">
                <a16:creationId xmlns:a16="http://schemas.microsoft.com/office/drawing/2014/main" id="{F0CF8E9E-2F20-88DB-209A-632C7633002E}"/>
              </a:ext>
            </a:extLst>
          </p:cNvPr>
          <p:cNvSpPr/>
          <p:nvPr/>
        </p:nvSpPr>
        <p:spPr>
          <a:xfrm>
            <a:off x="853620" y="3362829"/>
            <a:ext cx="7541348" cy="1302758"/>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GB" dirty="0">
                <a:latin typeface="Roboto" panose="02000000000000000000" pitchFamily="2" charset="0"/>
                <a:ea typeface="Roboto" panose="02000000000000000000" pitchFamily="2" charset="0"/>
              </a:rPr>
              <a:t>Number talks hand signals could be used for students to indicate how they would like to respond to each problem, or you can choose your own style to present each of the slides. </a:t>
            </a:r>
            <a:endParaRPr lang="en-GB" dirty="0">
              <a:solidFill>
                <a:schemeClr val="tx1"/>
              </a:solidFill>
              <a:latin typeface="Roboto" panose="02000000000000000000" pitchFamily="2" charset="0"/>
              <a:ea typeface="Roboto" panose="02000000000000000000" pitchFamily="2" charset="0"/>
            </a:endParaRPr>
          </a:p>
        </p:txBody>
      </p:sp>
      <p:sp>
        <p:nvSpPr>
          <p:cNvPr id="14" name="Text">
            <a:extLst>
              <a:ext uri="{FF2B5EF4-FFF2-40B4-BE49-F238E27FC236}">
                <a16:creationId xmlns:a16="http://schemas.microsoft.com/office/drawing/2014/main" id="{FD334E03-64D3-07B7-A166-568E89D7AADC}"/>
              </a:ext>
            </a:extLst>
          </p:cNvPr>
          <p:cNvSpPr/>
          <p:nvPr/>
        </p:nvSpPr>
        <p:spPr>
          <a:xfrm>
            <a:off x="853620" y="5207182"/>
            <a:ext cx="7541348" cy="958787"/>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GB" dirty="0">
                <a:latin typeface="Roboto" panose="02000000000000000000" pitchFamily="2" charset="0"/>
                <a:ea typeface="Roboto" panose="02000000000000000000" pitchFamily="2" charset="0"/>
              </a:rPr>
              <a:t>The following presentation includes a number of mathematical images and questions. </a:t>
            </a:r>
            <a:endParaRPr lang="en-GB" dirty="0">
              <a:solidFill>
                <a:schemeClr val="tx1"/>
              </a:solidFill>
              <a:latin typeface="Roboto" panose="02000000000000000000" pitchFamily="2" charset="0"/>
              <a:ea typeface="Roboto" panose="02000000000000000000" pitchFamily="2" charset="0"/>
            </a:endParaRPr>
          </a:p>
        </p:txBody>
      </p:sp>
      <p:sp>
        <p:nvSpPr>
          <p:cNvPr id="17" name="Text">
            <a:extLst>
              <a:ext uri="{FF2B5EF4-FFF2-40B4-BE49-F238E27FC236}">
                <a16:creationId xmlns:a16="http://schemas.microsoft.com/office/drawing/2014/main" id="{1F84306A-3992-DB8E-9D56-24149E019F79}"/>
              </a:ext>
            </a:extLst>
          </p:cNvPr>
          <p:cNvSpPr/>
          <p:nvPr/>
        </p:nvSpPr>
        <p:spPr>
          <a:xfrm>
            <a:off x="853620" y="5061367"/>
            <a:ext cx="7541348" cy="958787"/>
          </a:xfrm>
          <a:prstGeom prst="flowChartOffpageConnector">
            <a:avLst/>
          </a:prstGeom>
          <a:solidFill>
            <a:schemeClr val="bg1"/>
          </a:solidFill>
          <a:ln w="38100">
            <a:solidFill>
              <a:srgbClr val="F08215"/>
            </a:solidFill>
          </a:ln>
        </p:spPr>
        <p:txBody>
          <a:bodyPr wrap="square" lIns="108000" tIns="108000" rIns="108000" bIns="108000">
            <a:spAutoFit/>
          </a:bodyPr>
          <a:lstStyle/>
          <a:p>
            <a:r>
              <a:rPr lang="en-GB" dirty="0">
                <a:latin typeface="Roboto" panose="02000000000000000000" pitchFamily="2" charset="0"/>
                <a:ea typeface="Roboto" panose="02000000000000000000" pitchFamily="2" charset="0"/>
              </a:rPr>
              <a:t>These slides have been made editable so you can change or add to the questions on the slides. </a:t>
            </a:r>
            <a:endParaRPr lang="en-GB"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ppt_y</p:attrName>
                                        </p:attrNameLst>
                                      </p:cBhvr>
                                      <p:tavLst>
                                        <p:tav tm="0">
                                          <p:val>
                                            <p:strVal val="#ppt_y-#ppt_h*1.125000"/>
                                          </p:val>
                                        </p:tav>
                                        <p:tav tm="100000">
                                          <p:val>
                                            <p:strVal val="#ppt_y"/>
                                          </p:val>
                                        </p:tav>
                                      </p:tavLst>
                                    </p:anim>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p:tgtEl>
                                          <p:spTgt spid="16"/>
                                        </p:tgtEl>
                                        <p:attrNameLst>
                                          <p:attrName>ppt_y</p:attrName>
                                        </p:attrNameLst>
                                      </p:cBhvr>
                                      <p:tavLst>
                                        <p:tav tm="0">
                                          <p:val>
                                            <p:strVal val="#ppt_y-#ppt_h*1.125000"/>
                                          </p:val>
                                        </p:tav>
                                        <p:tav tm="100000">
                                          <p:val>
                                            <p:strVal val="#ppt_y"/>
                                          </p:val>
                                        </p:tav>
                                      </p:tavLst>
                                    </p:anim>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down)">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P spid="5" grpId="1" animBg="1"/>
      <p:bldP spid="8" grpId="0" animBg="1"/>
      <p:bldP spid="8" grpId="1" animBg="1"/>
      <p:bldP spid="15" grpId="0" animBg="1"/>
      <p:bldP spid="16" grpId="0" animBg="1"/>
      <p:bldP spid="14" grpId="0" animBg="1"/>
      <p:bldP spid="14" grpId="1"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7" name="Oval 16">
            <a:extLst>
              <a:ext uri="{FF2B5EF4-FFF2-40B4-BE49-F238E27FC236}">
                <a16:creationId xmlns:a16="http://schemas.microsoft.com/office/drawing/2014/main" id="{7C288FB9-AAE6-A240-8E52-255DB9FC80A3}"/>
              </a:ext>
            </a:extLst>
          </p:cNvPr>
          <p:cNvSpPr/>
          <p:nvPr/>
        </p:nvSpPr>
        <p:spPr>
          <a:xfrm>
            <a:off x="1905016" y="2020727"/>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3DEC87-638F-4A41-9083-028215C7BF70}"/>
              </a:ext>
            </a:extLst>
          </p:cNvPr>
          <p:cNvSpPr/>
          <p:nvPr/>
        </p:nvSpPr>
        <p:spPr>
          <a:xfrm>
            <a:off x="2623513" y="2020726"/>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42DB70-4B86-0D40-97E4-874BFEFC6FFC}"/>
              </a:ext>
            </a:extLst>
          </p:cNvPr>
          <p:cNvSpPr/>
          <p:nvPr/>
        </p:nvSpPr>
        <p:spPr>
          <a:xfrm>
            <a:off x="2623514" y="1323938"/>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FA842F7-C9B6-3A4B-A171-216BFBB747AD}"/>
              </a:ext>
            </a:extLst>
          </p:cNvPr>
          <p:cNvSpPr/>
          <p:nvPr/>
        </p:nvSpPr>
        <p:spPr>
          <a:xfrm>
            <a:off x="1905017" y="132393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FCD7BAA-CD98-6A49-9192-DCD82582E3C7}"/>
              </a:ext>
            </a:extLst>
          </p:cNvPr>
          <p:cNvSpPr/>
          <p:nvPr/>
        </p:nvSpPr>
        <p:spPr>
          <a:xfrm>
            <a:off x="4903902" y="320832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214C545-48BE-5F40-A131-91E1A18C85B5}"/>
              </a:ext>
            </a:extLst>
          </p:cNvPr>
          <p:cNvSpPr/>
          <p:nvPr/>
        </p:nvSpPr>
        <p:spPr>
          <a:xfrm>
            <a:off x="5701693" y="2444833"/>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E03A6F7-50D7-EB43-A70B-6C104F713614}"/>
              </a:ext>
            </a:extLst>
          </p:cNvPr>
          <p:cNvSpPr/>
          <p:nvPr/>
        </p:nvSpPr>
        <p:spPr>
          <a:xfrm>
            <a:off x="5701693" y="320832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F75D927-3A20-DF43-942B-8B95715278F6}"/>
              </a:ext>
            </a:extLst>
          </p:cNvPr>
          <p:cNvSpPr/>
          <p:nvPr/>
        </p:nvSpPr>
        <p:spPr>
          <a:xfrm>
            <a:off x="4907422" y="2444833"/>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a:extLst>
              <a:ext uri="{FF2B5EF4-FFF2-40B4-BE49-F238E27FC236}">
                <a16:creationId xmlns:a16="http://schemas.microsoft.com/office/drawing/2014/main" id="{A8B69915-C7E1-A249-BFA8-088212FC9293}"/>
              </a:ext>
            </a:extLst>
          </p:cNvPr>
          <p:cNvSpPr/>
          <p:nvPr/>
        </p:nvSpPr>
        <p:spPr>
          <a:xfrm>
            <a:off x="4566096" y="550032"/>
            <a:ext cx="4008562" cy="1160713"/>
          </a:xfrm>
          <a:prstGeom prst="wedgeRoundRectCallout">
            <a:avLst>
              <a:gd name="adj1" fmla="val -40394"/>
              <a:gd name="adj2" fmla="val 41919"/>
              <a:gd name="adj3" fmla="val 16667"/>
            </a:avLst>
          </a:prstGeom>
          <a:solidFill>
            <a:srgbClr val="009640"/>
          </a:solidFill>
          <a:ln w="38100">
            <a:noFill/>
          </a:ln>
        </p:spPr>
        <p:txBody>
          <a:bodyPr wrap="square" lIns="108000" tIns="108000" rIns="108000" bIns="108000">
            <a:spAutoFit/>
          </a:bodyPr>
          <a:lstStyle/>
          <a:p>
            <a:pPr fontAlgn="base"/>
            <a:r>
              <a:rPr lang="en-GB" dirty="0">
                <a:solidFill>
                  <a:schemeClr val="bg1"/>
                </a:solidFill>
              </a:rPr>
              <a:t>These two arrays show the number 12. How do you count each one?</a:t>
            </a:r>
          </a:p>
          <a:p>
            <a:pPr fontAlgn="base"/>
            <a:r>
              <a:rPr lang="en-GB" dirty="0">
                <a:solidFill>
                  <a:schemeClr val="bg1"/>
                </a:solidFill>
              </a:rPr>
              <a:t>How are they different?</a:t>
            </a:r>
          </a:p>
        </p:txBody>
      </p:sp>
      <p:sp>
        <p:nvSpPr>
          <p:cNvPr id="25" name="Text">
            <a:extLst>
              <a:ext uri="{FF2B5EF4-FFF2-40B4-BE49-F238E27FC236}">
                <a16:creationId xmlns:a16="http://schemas.microsoft.com/office/drawing/2014/main" id="{3095141C-CF67-364C-8399-92BA5AC29AD4}"/>
              </a:ext>
            </a:extLst>
          </p:cNvPr>
          <p:cNvSpPr/>
          <p:nvPr/>
        </p:nvSpPr>
        <p:spPr>
          <a:xfrm>
            <a:off x="763806" y="5605185"/>
            <a:ext cx="7604579" cy="547779"/>
          </a:xfrm>
          <a:prstGeom prst="wedgeRoundRectCallout">
            <a:avLst>
              <a:gd name="adj1" fmla="val -40394"/>
              <a:gd name="adj2" fmla="val 41919"/>
              <a:gd name="adj3" fmla="val 16667"/>
            </a:avLst>
          </a:prstGeom>
          <a:solidFill>
            <a:srgbClr val="009640"/>
          </a:solidFill>
          <a:ln w="38100">
            <a:noFill/>
          </a:ln>
        </p:spPr>
        <p:txBody>
          <a:bodyPr wrap="square" lIns="108000" tIns="108000" rIns="108000" bIns="108000">
            <a:spAutoFit/>
          </a:bodyPr>
          <a:lstStyle/>
          <a:p>
            <a:r>
              <a:rPr lang="en-GB" dirty="0">
                <a:solidFill>
                  <a:schemeClr val="bg1"/>
                </a:solidFill>
              </a:rPr>
              <a:t>Is there another way to represent the number 12?</a:t>
            </a:r>
          </a:p>
        </p:txBody>
      </p:sp>
      <p:sp>
        <p:nvSpPr>
          <p:cNvPr id="26" name="Oval 25">
            <a:extLst>
              <a:ext uri="{FF2B5EF4-FFF2-40B4-BE49-F238E27FC236}">
                <a16:creationId xmlns:a16="http://schemas.microsoft.com/office/drawing/2014/main" id="{2129AC69-47EF-CC4B-A744-68E103E6E92A}"/>
              </a:ext>
            </a:extLst>
          </p:cNvPr>
          <p:cNvSpPr/>
          <p:nvPr/>
        </p:nvSpPr>
        <p:spPr>
          <a:xfrm>
            <a:off x="6446248" y="3231032"/>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46C0623-F7F4-4E4A-9E24-CB8071B1EB76}"/>
              </a:ext>
            </a:extLst>
          </p:cNvPr>
          <p:cNvSpPr/>
          <p:nvPr/>
        </p:nvSpPr>
        <p:spPr>
          <a:xfrm>
            <a:off x="7247027" y="2457767"/>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CBBBBA3-70BB-7646-A584-1E30CF84C2C2}"/>
              </a:ext>
            </a:extLst>
          </p:cNvPr>
          <p:cNvSpPr/>
          <p:nvPr/>
        </p:nvSpPr>
        <p:spPr>
          <a:xfrm>
            <a:off x="7239352" y="3208328"/>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7793792-31F7-1441-9845-8E45CBC33B38}"/>
              </a:ext>
            </a:extLst>
          </p:cNvPr>
          <p:cNvSpPr/>
          <p:nvPr/>
        </p:nvSpPr>
        <p:spPr>
          <a:xfrm>
            <a:off x="6474360" y="2447148"/>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3BFE8E1-A0B9-344E-B951-CC7340C4D75F}"/>
              </a:ext>
            </a:extLst>
          </p:cNvPr>
          <p:cNvSpPr/>
          <p:nvPr/>
        </p:nvSpPr>
        <p:spPr>
          <a:xfrm>
            <a:off x="4903902" y="391256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6D40C30-131E-E74C-9C95-ACF9322B2782}"/>
              </a:ext>
            </a:extLst>
          </p:cNvPr>
          <p:cNvSpPr/>
          <p:nvPr/>
        </p:nvSpPr>
        <p:spPr>
          <a:xfrm>
            <a:off x="5701693" y="391256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B3A9F4C-3960-E842-9CE5-1BBEFEDD93C7}"/>
              </a:ext>
            </a:extLst>
          </p:cNvPr>
          <p:cNvSpPr/>
          <p:nvPr/>
        </p:nvSpPr>
        <p:spPr>
          <a:xfrm>
            <a:off x="6446248" y="3935272"/>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0D4BB2-E4F3-264F-A02A-6DE2E4D92082}"/>
              </a:ext>
            </a:extLst>
          </p:cNvPr>
          <p:cNvSpPr/>
          <p:nvPr/>
        </p:nvSpPr>
        <p:spPr>
          <a:xfrm>
            <a:off x="7239352" y="3912568"/>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C8BC9D5-FD88-954D-BAF2-BAF059A98FA8}"/>
              </a:ext>
            </a:extLst>
          </p:cNvPr>
          <p:cNvSpPr/>
          <p:nvPr/>
        </p:nvSpPr>
        <p:spPr>
          <a:xfrm>
            <a:off x="1905016" y="3398258"/>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5D7F5D3-868E-6947-BC94-9C59CEC9FDA4}"/>
              </a:ext>
            </a:extLst>
          </p:cNvPr>
          <p:cNvSpPr/>
          <p:nvPr/>
        </p:nvSpPr>
        <p:spPr>
          <a:xfrm>
            <a:off x="2623513" y="3398257"/>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F15C04D-FEE8-0745-BE6C-7ABFD1FD9F43}"/>
              </a:ext>
            </a:extLst>
          </p:cNvPr>
          <p:cNvSpPr/>
          <p:nvPr/>
        </p:nvSpPr>
        <p:spPr>
          <a:xfrm>
            <a:off x="2623514" y="270146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6588057-3331-EE4F-9D20-0D62D86D377A}"/>
              </a:ext>
            </a:extLst>
          </p:cNvPr>
          <p:cNvSpPr/>
          <p:nvPr/>
        </p:nvSpPr>
        <p:spPr>
          <a:xfrm>
            <a:off x="1905017" y="2701470"/>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D4CE295-E856-3940-81FC-4676F612AC3A}"/>
              </a:ext>
            </a:extLst>
          </p:cNvPr>
          <p:cNvSpPr/>
          <p:nvPr/>
        </p:nvSpPr>
        <p:spPr>
          <a:xfrm>
            <a:off x="1905016" y="4079001"/>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41096A3-0B99-6A4A-9602-A68BA63A7D7F}"/>
              </a:ext>
            </a:extLst>
          </p:cNvPr>
          <p:cNvSpPr/>
          <p:nvPr/>
        </p:nvSpPr>
        <p:spPr>
          <a:xfrm>
            <a:off x="2623513" y="4079000"/>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1448F5E-1695-9256-ED75-06AAA22EFE4B}"/>
              </a:ext>
            </a:extLst>
          </p:cNvPr>
          <p:cNvSpPr/>
          <p:nvPr/>
        </p:nvSpPr>
        <p:spPr>
          <a:xfrm>
            <a:off x="1905016" y="4782299"/>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0409B6-2540-766F-E8CB-C2A9FF59EC2C}"/>
              </a:ext>
            </a:extLst>
          </p:cNvPr>
          <p:cNvSpPr/>
          <p:nvPr/>
        </p:nvSpPr>
        <p:spPr>
          <a:xfrm>
            <a:off x="2623512" y="4787093"/>
            <a:ext cx="632053" cy="63205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0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animBg="1"/>
      <p:bldP spid="23" grpId="0" animBg="1"/>
      <p:bldP spid="24" grpId="0" animBg="1"/>
      <p:bldP spid="35" grpId="0" animBg="1"/>
      <p:bldP spid="36" grpId="0" animBg="1"/>
      <p:bldP spid="16" grpId="0" animBg="1"/>
      <p:bldP spid="25" grpId="0" animBg="1"/>
      <p:bldP spid="26" grpId="0" animBg="1"/>
      <p:bldP spid="27" grpId="0" animBg="1"/>
      <p:bldP spid="29" grpId="0" animBg="1"/>
      <p:bldP spid="30" grpId="0" animBg="1"/>
      <p:bldP spid="32" grpId="0" animBg="1"/>
      <p:bldP spid="33" grpId="0" animBg="1"/>
      <p:bldP spid="37" grpId="0" animBg="1"/>
      <p:bldP spid="38" grpId="0" animBg="1"/>
      <p:bldP spid="43" grpId="0" animBg="1"/>
      <p:bldP spid="44" grpId="0" animBg="1"/>
      <p:bldP spid="45" grpId="0" animBg="1"/>
      <p:bldP spid="46" grpId="0" animBg="1"/>
      <p:bldP spid="47" grpId="0" animBg="1"/>
      <p:bldP spid="48" grpId="0" animBg="1"/>
      <p:bldP spid="28"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7" name="Oval 16">
            <a:extLst>
              <a:ext uri="{FF2B5EF4-FFF2-40B4-BE49-F238E27FC236}">
                <a16:creationId xmlns:a16="http://schemas.microsoft.com/office/drawing/2014/main" id="{7C288FB9-AAE6-A240-8E52-255DB9FC80A3}"/>
              </a:ext>
            </a:extLst>
          </p:cNvPr>
          <p:cNvSpPr/>
          <p:nvPr/>
        </p:nvSpPr>
        <p:spPr>
          <a:xfrm>
            <a:off x="5084282" y="2153274"/>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3DEC87-638F-4A41-9083-028215C7BF70}"/>
              </a:ext>
            </a:extLst>
          </p:cNvPr>
          <p:cNvSpPr/>
          <p:nvPr/>
        </p:nvSpPr>
        <p:spPr>
          <a:xfrm>
            <a:off x="5704393" y="215327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FCD7BAA-CD98-6A49-9192-DCD82582E3C7}"/>
              </a:ext>
            </a:extLst>
          </p:cNvPr>
          <p:cNvSpPr/>
          <p:nvPr/>
        </p:nvSpPr>
        <p:spPr>
          <a:xfrm>
            <a:off x="853621" y="2731546"/>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214C545-48BE-5F40-A131-91E1A18C85B5}"/>
              </a:ext>
            </a:extLst>
          </p:cNvPr>
          <p:cNvSpPr/>
          <p:nvPr/>
        </p:nvSpPr>
        <p:spPr>
          <a:xfrm>
            <a:off x="1651412" y="1968050"/>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E03A6F7-50D7-EB43-A70B-6C104F713614}"/>
              </a:ext>
            </a:extLst>
          </p:cNvPr>
          <p:cNvSpPr/>
          <p:nvPr/>
        </p:nvSpPr>
        <p:spPr>
          <a:xfrm>
            <a:off x="1651412" y="2731546"/>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F75D927-3A20-DF43-942B-8B95715278F6}"/>
              </a:ext>
            </a:extLst>
          </p:cNvPr>
          <p:cNvSpPr/>
          <p:nvPr/>
        </p:nvSpPr>
        <p:spPr>
          <a:xfrm>
            <a:off x="857141" y="1968050"/>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a:extLst>
              <a:ext uri="{FF2B5EF4-FFF2-40B4-BE49-F238E27FC236}">
                <a16:creationId xmlns:a16="http://schemas.microsoft.com/office/drawing/2014/main" id="{A8B69915-C7E1-A249-BFA8-088212FC9293}"/>
              </a:ext>
            </a:extLst>
          </p:cNvPr>
          <p:cNvSpPr/>
          <p:nvPr/>
        </p:nvSpPr>
        <p:spPr>
          <a:xfrm>
            <a:off x="4566096" y="550032"/>
            <a:ext cx="4008562" cy="1160713"/>
          </a:xfrm>
          <a:prstGeom prst="wedgeRoundRectCallout">
            <a:avLst>
              <a:gd name="adj1" fmla="val -40394"/>
              <a:gd name="adj2" fmla="val 41919"/>
              <a:gd name="adj3" fmla="val 16667"/>
            </a:avLst>
          </a:prstGeom>
          <a:solidFill>
            <a:srgbClr val="F6D927"/>
          </a:solidFill>
          <a:ln w="38100">
            <a:noFill/>
          </a:ln>
        </p:spPr>
        <p:txBody>
          <a:bodyPr wrap="square" lIns="108000" tIns="108000" rIns="108000" bIns="108000">
            <a:spAutoFit/>
          </a:bodyPr>
          <a:lstStyle/>
          <a:p>
            <a:pPr fontAlgn="base"/>
            <a:r>
              <a:rPr lang="en-GB" dirty="0">
                <a:solidFill>
                  <a:schemeClr val="bg1"/>
                </a:solidFill>
              </a:rPr>
              <a:t>These two arrays show the number 20. How do you count each one?</a:t>
            </a:r>
          </a:p>
          <a:p>
            <a:pPr fontAlgn="base"/>
            <a:r>
              <a:rPr lang="en-GB" dirty="0">
                <a:solidFill>
                  <a:schemeClr val="bg1"/>
                </a:solidFill>
              </a:rPr>
              <a:t>How are they different?</a:t>
            </a:r>
          </a:p>
        </p:txBody>
      </p:sp>
      <p:sp>
        <p:nvSpPr>
          <p:cNvPr id="25" name="Text">
            <a:extLst>
              <a:ext uri="{FF2B5EF4-FFF2-40B4-BE49-F238E27FC236}">
                <a16:creationId xmlns:a16="http://schemas.microsoft.com/office/drawing/2014/main" id="{3095141C-CF67-364C-8399-92BA5AC29AD4}"/>
              </a:ext>
            </a:extLst>
          </p:cNvPr>
          <p:cNvSpPr/>
          <p:nvPr/>
        </p:nvSpPr>
        <p:spPr>
          <a:xfrm>
            <a:off x="763806" y="5605185"/>
            <a:ext cx="7604579" cy="547779"/>
          </a:xfrm>
          <a:prstGeom prst="wedgeRoundRectCallout">
            <a:avLst>
              <a:gd name="adj1" fmla="val -40394"/>
              <a:gd name="adj2" fmla="val 41919"/>
              <a:gd name="adj3" fmla="val 16667"/>
            </a:avLst>
          </a:prstGeom>
          <a:solidFill>
            <a:srgbClr val="F6D927"/>
          </a:solidFill>
          <a:ln w="38100">
            <a:noFill/>
          </a:ln>
        </p:spPr>
        <p:txBody>
          <a:bodyPr wrap="square" lIns="108000" tIns="108000" rIns="108000" bIns="108000">
            <a:spAutoFit/>
          </a:bodyPr>
          <a:lstStyle/>
          <a:p>
            <a:r>
              <a:rPr lang="en-GB" dirty="0">
                <a:solidFill>
                  <a:schemeClr val="bg1"/>
                </a:solidFill>
              </a:rPr>
              <a:t>Is there another way to represent the number 20?</a:t>
            </a:r>
          </a:p>
        </p:txBody>
      </p:sp>
      <p:sp>
        <p:nvSpPr>
          <p:cNvPr id="26" name="Oval 25">
            <a:extLst>
              <a:ext uri="{FF2B5EF4-FFF2-40B4-BE49-F238E27FC236}">
                <a16:creationId xmlns:a16="http://schemas.microsoft.com/office/drawing/2014/main" id="{2129AC69-47EF-CC4B-A744-68E103E6E92A}"/>
              </a:ext>
            </a:extLst>
          </p:cNvPr>
          <p:cNvSpPr/>
          <p:nvPr/>
        </p:nvSpPr>
        <p:spPr>
          <a:xfrm>
            <a:off x="2395967" y="2754249"/>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46C0623-F7F4-4E4A-9E24-CB8071B1EB76}"/>
              </a:ext>
            </a:extLst>
          </p:cNvPr>
          <p:cNvSpPr/>
          <p:nvPr/>
        </p:nvSpPr>
        <p:spPr>
          <a:xfrm>
            <a:off x="3196746" y="1980984"/>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CBBBBA3-70BB-7646-A584-1E30CF84C2C2}"/>
              </a:ext>
            </a:extLst>
          </p:cNvPr>
          <p:cNvSpPr/>
          <p:nvPr/>
        </p:nvSpPr>
        <p:spPr>
          <a:xfrm>
            <a:off x="3189071" y="2731545"/>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7793792-31F7-1441-9845-8E45CBC33B38}"/>
              </a:ext>
            </a:extLst>
          </p:cNvPr>
          <p:cNvSpPr/>
          <p:nvPr/>
        </p:nvSpPr>
        <p:spPr>
          <a:xfrm>
            <a:off x="2424079" y="1970365"/>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3BFE8E1-A0B9-344E-B951-CC7340C4D75F}"/>
              </a:ext>
            </a:extLst>
          </p:cNvPr>
          <p:cNvSpPr/>
          <p:nvPr/>
        </p:nvSpPr>
        <p:spPr>
          <a:xfrm>
            <a:off x="853621" y="3435786"/>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6D40C30-131E-E74C-9C95-ACF9322B2782}"/>
              </a:ext>
            </a:extLst>
          </p:cNvPr>
          <p:cNvSpPr/>
          <p:nvPr/>
        </p:nvSpPr>
        <p:spPr>
          <a:xfrm>
            <a:off x="1651412" y="3435786"/>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B3A9F4C-3960-E842-9CE5-1BBEFEDD93C7}"/>
              </a:ext>
            </a:extLst>
          </p:cNvPr>
          <p:cNvSpPr/>
          <p:nvPr/>
        </p:nvSpPr>
        <p:spPr>
          <a:xfrm>
            <a:off x="2395967" y="3458489"/>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0D4BB2-E4F3-264F-A02A-6DE2E4D92082}"/>
              </a:ext>
            </a:extLst>
          </p:cNvPr>
          <p:cNvSpPr/>
          <p:nvPr/>
        </p:nvSpPr>
        <p:spPr>
          <a:xfrm>
            <a:off x="3189071" y="3435785"/>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5D7F5D3-868E-6947-BC94-9C59CEC9FDA4}"/>
              </a:ext>
            </a:extLst>
          </p:cNvPr>
          <p:cNvSpPr/>
          <p:nvPr/>
        </p:nvSpPr>
        <p:spPr>
          <a:xfrm>
            <a:off x="6327949" y="215327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F15C04D-FEE8-0745-BE6C-7ABFD1FD9F43}"/>
              </a:ext>
            </a:extLst>
          </p:cNvPr>
          <p:cNvSpPr/>
          <p:nvPr/>
        </p:nvSpPr>
        <p:spPr>
          <a:xfrm>
            <a:off x="6016171" y="215327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6588057-3331-EE4F-9D20-0D62D86D377A}"/>
              </a:ext>
            </a:extLst>
          </p:cNvPr>
          <p:cNvSpPr/>
          <p:nvPr/>
        </p:nvSpPr>
        <p:spPr>
          <a:xfrm>
            <a:off x="5392615" y="215327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6295AE3-ADB7-6D42-877E-5ABCBF4C1EA0}"/>
              </a:ext>
            </a:extLst>
          </p:cNvPr>
          <p:cNvSpPr/>
          <p:nvPr/>
        </p:nvSpPr>
        <p:spPr>
          <a:xfrm>
            <a:off x="3935944" y="1997516"/>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F46552-64AA-EC4B-9746-565845E2470C}"/>
              </a:ext>
            </a:extLst>
          </p:cNvPr>
          <p:cNvSpPr/>
          <p:nvPr/>
        </p:nvSpPr>
        <p:spPr>
          <a:xfrm>
            <a:off x="3928269" y="2748077"/>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BEDF44B-ED93-584B-BFE2-1E0528D17057}"/>
              </a:ext>
            </a:extLst>
          </p:cNvPr>
          <p:cNvSpPr/>
          <p:nvPr/>
        </p:nvSpPr>
        <p:spPr>
          <a:xfrm>
            <a:off x="3928269" y="3452317"/>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EF8E231-C1DF-0B43-BE31-4354F069DEA5}"/>
              </a:ext>
            </a:extLst>
          </p:cNvPr>
          <p:cNvSpPr/>
          <p:nvPr/>
        </p:nvSpPr>
        <p:spPr>
          <a:xfrm>
            <a:off x="1643737" y="4139119"/>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5D89A6B-7570-E741-B7D7-16652A6FFF3E}"/>
              </a:ext>
            </a:extLst>
          </p:cNvPr>
          <p:cNvSpPr/>
          <p:nvPr/>
        </p:nvSpPr>
        <p:spPr>
          <a:xfrm>
            <a:off x="849466" y="4139119"/>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C5B9771-726B-2F4C-A6AE-2EF11A07C337}"/>
              </a:ext>
            </a:extLst>
          </p:cNvPr>
          <p:cNvSpPr/>
          <p:nvPr/>
        </p:nvSpPr>
        <p:spPr>
          <a:xfrm>
            <a:off x="3189071" y="4152053"/>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4B2DD9-10B8-C546-B3F5-2099F90CE255}"/>
              </a:ext>
            </a:extLst>
          </p:cNvPr>
          <p:cNvSpPr/>
          <p:nvPr/>
        </p:nvSpPr>
        <p:spPr>
          <a:xfrm>
            <a:off x="2416404" y="4141434"/>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C9B2CC3-ED03-FA40-97E7-67871B823D44}"/>
              </a:ext>
            </a:extLst>
          </p:cNvPr>
          <p:cNvSpPr/>
          <p:nvPr/>
        </p:nvSpPr>
        <p:spPr>
          <a:xfrm>
            <a:off x="3928269" y="4168585"/>
            <a:ext cx="632053" cy="632053"/>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0758A4B-E554-BC48-B40A-780A502C1992}"/>
              </a:ext>
            </a:extLst>
          </p:cNvPr>
          <p:cNvSpPr/>
          <p:nvPr/>
        </p:nvSpPr>
        <p:spPr>
          <a:xfrm>
            <a:off x="6646278" y="2152569"/>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E8F940F-6540-364E-BB53-A55B72EB3725}"/>
              </a:ext>
            </a:extLst>
          </p:cNvPr>
          <p:cNvSpPr/>
          <p:nvPr/>
        </p:nvSpPr>
        <p:spPr>
          <a:xfrm>
            <a:off x="7266389" y="215256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A5FDBAA-B559-AC4A-9053-42D935E91E2B}"/>
              </a:ext>
            </a:extLst>
          </p:cNvPr>
          <p:cNvSpPr/>
          <p:nvPr/>
        </p:nvSpPr>
        <p:spPr>
          <a:xfrm>
            <a:off x="7889945" y="215256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637D633-4712-1D43-BA28-4F0660A257C9}"/>
              </a:ext>
            </a:extLst>
          </p:cNvPr>
          <p:cNvSpPr/>
          <p:nvPr/>
        </p:nvSpPr>
        <p:spPr>
          <a:xfrm>
            <a:off x="7578167" y="215256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1C2EC21-AB5E-574D-9B26-85F4E7F91D6E}"/>
              </a:ext>
            </a:extLst>
          </p:cNvPr>
          <p:cNvSpPr/>
          <p:nvPr/>
        </p:nvSpPr>
        <p:spPr>
          <a:xfrm>
            <a:off x="6954611" y="215256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0815EA6-5D50-1740-ABF1-B3B133CAA7BC}"/>
              </a:ext>
            </a:extLst>
          </p:cNvPr>
          <p:cNvSpPr/>
          <p:nvPr/>
        </p:nvSpPr>
        <p:spPr>
          <a:xfrm>
            <a:off x="5084282" y="2486539"/>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9AE3A46-28FF-3C46-B6F6-B3B51643A999}"/>
              </a:ext>
            </a:extLst>
          </p:cNvPr>
          <p:cNvSpPr/>
          <p:nvPr/>
        </p:nvSpPr>
        <p:spPr>
          <a:xfrm>
            <a:off x="5704393" y="248653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85DB12F-FFB1-B54C-8E6B-7D64D67FAA9A}"/>
              </a:ext>
            </a:extLst>
          </p:cNvPr>
          <p:cNvSpPr/>
          <p:nvPr/>
        </p:nvSpPr>
        <p:spPr>
          <a:xfrm>
            <a:off x="6327949" y="248653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472D716-2178-0B48-8ACD-D4D0DE091E27}"/>
              </a:ext>
            </a:extLst>
          </p:cNvPr>
          <p:cNvSpPr/>
          <p:nvPr/>
        </p:nvSpPr>
        <p:spPr>
          <a:xfrm>
            <a:off x="6016171" y="248653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3E321F0-DB9A-2443-8B15-C68CA5A236D0}"/>
              </a:ext>
            </a:extLst>
          </p:cNvPr>
          <p:cNvSpPr/>
          <p:nvPr/>
        </p:nvSpPr>
        <p:spPr>
          <a:xfrm>
            <a:off x="5392615" y="2486538"/>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03FE06B-DAFE-C044-8781-2EB73DF68D2C}"/>
              </a:ext>
            </a:extLst>
          </p:cNvPr>
          <p:cNvSpPr/>
          <p:nvPr/>
        </p:nvSpPr>
        <p:spPr>
          <a:xfrm>
            <a:off x="6646278" y="2485834"/>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D2EC191-A7F9-AF41-B85C-ACE5BA81EB1D}"/>
              </a:ext>
            </a:extLst>
          </p:cNvPr>
          <p:cNvSpPr/>
          <p:nvPr/>
        </p:nvSpPr>
        <p:spPr>
          <a:xfrm>
            <a:off x="7266389" y="248583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825ED6B-C9B7-664E-9FD5-583E4F0FEF9E}"/>
              </a:ext>
            </a:extLst>
          </p:cNvPr>
          <p:cNvSpPr/>
          <p:nvPr/>
        </p:nvSpPr>
        <p:spPr>
          <a:xfrm>
            <a:off x="7889945" y="248583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D46A39D-0BBF-6447-86A1-3EF36EAE6B6A}"/>
              </a:ext>
            </a:extLst>
          </p:cNvPr>
          <p:cNvSpPr/>
          <p:nvPr/>
        </p:nvSpPr>
        <p:spPr>
          <a:xfrm>
            <a:off x="7578167" y="248583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307B878-13C4-C843-A6E7-FF4DABFD0AF2}"/>
              </a:ext>
            </a:extLst>
          </p:cNvPr>
          <p:cNvSpPr/>
          <p:nvPr/>
        </p:nvSpPr>
        <p:spPr>
          <a:xfrm>
            <a:off x="6954611" y="2485833"/>
            <a:ext cx="287471" cy="287471"/>
          </a:xfrm>
          <a:prstGeom prst="ellipse">
            <a:avLst/>
          </a:prstGeom>
          <a:solidFill>
            <a:srgbClr val="F6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5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P spid="24" grpId="0" animBg="1"/>
      <p:bldP spid="35" grpId="0" animBg="1"/>
      <p:bldP spid="36" grpId="0" animBg="1"/>
      <p:bldP spid="16" grpId="0" animBg="1"/>
      <p:bldP spid="25" grpId="0" animBg="1"/>
      <p:bldP spid="26" grpId="0" animBg="1"/>
      <p:bldP spid="27" grpId="0" animBg="1"/>
      <p:bldP spid="29" grpId="0" animBg="1"/>
      <p:bldP spid="30" grpId="0" animBg="1"/>
      <p:bldP spid="32" grpId="0" animBg="1"/>
      <p:bldP spid="33" grpId="0" animBg="1"/>
      <p:bldP spid="37" grpId="0" animBg="1"/>
      <p:bldP spid="38" grpId="0" animBg="1"/>
      <p:bldP spid="44" grpId="0" animBg="1"/>
      <p:bldP spid="45" grpId="0" animBg="1"/>
      <p:bldP spid="46" grpId="0" animBg="1"/>
      <p:bldP spid="28" grpId="0" animBg="1"/>
      <p:bldP spid="31" grpId="0" animBg="1"/>
      <p:bldP spid="34" grpId="0" animBg="1"/>
      <p:bldP spid="39" grpId="0" animBg="1"/>
      <p:bldP spid="40" grpId="0" animBg="1"/>
      <p:bldP spid="41" grpId="0" animBg="1"/>
      <p:bldP spid="42"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6" name="Text">
            <a:extLst>
              <a:ext uri="{FF2B5EF4-FFF2-40B4-BE49-F238E27FC236}">
                <a16:creationId xmlns:a16="http://schemas.microsoft.com/office/drawing/2014/main" id="{8F690B09-0A2D-4B42-89BC-6C19EB93AF8C}"/>
              </a:ext>
            </a:extLst>
          </p:cNvPr>
          <p:cNvSpPr/>
          <p:nvPr/>
        </p:nvSpPr>
        <p:spPr>
          <a:xfrm>
            <a:off x="769710" y="1319071"/>
            <a:ext cx="7604579" cy="547779"/>
          </a:xfrm>
          <a:prstGeom prst="wedgeRoundRectCallout">
            <a:avLst>
              <a:gd name="adj1" fmla="val -40394"/>
              <a:gd name="adj2" fmla="val 41919"/>
              <a:gd name="adj3" fmla="val 16667"/>
            </a:avLst>
          </a:prstGeom>
          <a:solidFill>
            <a:srgbClr val="009640"/>
          </a:solidFill>
          <a:ln w="38100">
            <a:noFill/>
          </a:ln>
        </p:spPr>
        <p:txBody>
          <a:bodyPr wrap="square" lIns="108000" tIns="108000" rIns="108000" bIns="108000">
            <a:spAutoFit/>
          </a:bodyPr>
          <a:lstStyle/>
          <a:p>
            <a:r>
              <a:rPr lang="en-GB" dirty="0">
                <a:solidFill>
                  <a:schemeClr val="bg1"/>
                </a:solidFill>
              </a:rPr>
              <a:t>What is your strategy for working out the total?</a:t>
            </a:r>
          </a:p>
        </p:txBody>
      </p:sp>
      <p:pic>
        <p:nvPicPr>
          <p:cNvPr id="3" name="Picture 2">
            <a:extLst>
              <a:ext uri="{FF2B5EF4-FFF2-40B4-BE49-F238E27FC236}">
                <a16:creationId xmlns:a16="http://schemas.microsoft.com/office/drawing/2014/main" id="{073EA42C-2FD2-D946-8D9B-F9DBC412B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5203" y="2137386"/>
            <a:ext cx="1121434" cy="1182635"/>
          </a:xfrm>
          <a:prstGeom prst="rect">
            <a:avLst/>
          </a:prstGeom>
        </p:spPr>
      </p:pic>
      <p:pic>
        <p:nvPicPr>
          <p:cNvPr id="17" name="Picture 16">
            <a:extLst>
              <a:ext uri="{FF2B5EF4-FFF2-40B4-BE49-F238E27FC236}">
                <a16:creationId xmlns:a16="http://schemas.microsoft.com/office/drawing/2014/main" id="{4B592BED-8226-BC4B-8A49-6C888A60A4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009" y="2137386"/>
            <a:ext cx="1121434" cy="1182635"/>
          </a:xfrm>
          <a:prstGeom prst="rect">
            <a:avLst/>
          </a:prstGeom>
        </p:spPr>
      </p:pic>
      <p:pic>
        <p:nvPicPr>
          <p:cNvPr id="26" name="Picture 25">
            <a:extLst>
              <a:ext uri="{FF2B5EF4-FFF2-40B4-BE49-F238E27FC236}">
                <a16:creationId xmlns:a16="http://schemas.microsoft.com/office/drawing/2014/main" id="{B69DD25E-A7FD-BF4A-9492-BD7F80B43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397" y="2137386"/>
            <a:ext cx="1121434" cy="1182635"/>
          </a:xfrm>
          <a:prstGeom prst="rect">
            <a:avLst/>
          </a:prstGeom>
        </p:spPr>
      </p:pic>
      <p:pic>
        <p:nvPicPr>
          <p:cNvPr id="27" name="Picture 26">
            <a:extLst>
              <a:ext uri="{FF2B5EF4-FFF2-40B4-BE49-F238E27FC236}">
                <a16:creationId xmlns:a16="http://schemas.microsoft.com/office/drawing/2014/main" id="{5D7ADA82-F44C-E64E-8932-EF3BF2B76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5203" y="3611125"/>
            <a:ext cx="1121434" cy="1182635"/>
          </a:xfrm>
          <a:prstGeom prst="rect">
            <a:avLst/>
          </a:prstGeom>
        </p:spPr>
      </p:pic>
      <p:pic>
        <p:nvPicPr>
          <p:cNvPr id="28" name="Picture 27">
            <a:extLst>
              <a:ext uri="{FF2B5EF4-FFF2-40B4-BE49-F238E27FC236}">
                <a16:creationId xmlns:a16="http://schemas.microsoft.com/office/drawing/2014/main" id="{130BFC19-EDB8-B047-9E09-7271CA4055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009" y="3614160"/>
            <a:ext cx="1121434" cy="1182635"/>
          </a:xfrm>
          <a:prstGeom prst="rect">
            <a:avLst/>
          </a:prstGeom>
        </p:spPr>
      </p:pic>
      <p:pic>
        <p:nvPicPr>
          <p:cNvPr id="30" name="Picture 29">
            <a:extLst>
              <a:ext uri="{FF2B5EF4-FFF2-40B4-BE49-F238E27FC236}">
                <a16:creationId xmlns:a16="http://schemas.microsoft.com/office/drawing/2014/main" id="{57C762F9-D18B-7246-9786-9616151C3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397" y="3614161"/>
            <a:ext cx="1121434" cy="1182635"/>
          </a:xfrm>
          <a:prstGeom prst="rect">
            <a:avLst/>
          </a:prstGeom>
        </p:spPr>
      </p:pic>
      <p:pic>
        <p:nvPicPr>
          <p:cNvPr id="31" name="Picture 30">
            <a:extLst>
              <a:ext uri="{FF2B5EF4-FFF2-40B4-BE49-F238E27FC236}">
                <a16:creationId xmlns:a16="http://schemas.microsoft.com/office/drawing/2014/main" id="{E42EE107-C9E7-164B-8E7E-421F4BC80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5203" y="4991151"/>
            <a:ext cx="1121434" cy="1182635"/>
          </a:xfrm>
          <a:prstGeom prst="rect">
            <a:avLst/>
          </a:prstGeom>
        </p:spPr>
      </p:pic>
      <p:pic>
        <p:nvPicPr>
          <p:cNvPr id="32" name="Picture 31">
            <a:extLst>
              <a:ext uri="{FF2B5EF4-FFF2-40B4-BE49-F238E27FC236}">
                <a16:creationId xmlns:a16="http://schemas.microsoft.com/office/drawing/2014/main" id="{407BE565-9C00-A84E-8A32-A75D6D409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8710" y="4991151"/>
            <a:ext cx="1121434" cy="1182635"/>
          </a:xfrm>
          <a:prstGeom prst="rect">
            <a:avLst/>
          </a:prstGeom>
        </p:spPr>
      </p:pic>
    </p:spTree>
    <p:extLst>
      <p:ext uri="{BB962C8B-B14F-4D97-AF65-F5344CB8AC3E}">
        <p14:creationId xmlns:p14="http://schemas.microsoft.com/office/powerpoint/2010/main" val="20765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6" name="Text">
            <a:extLst>
              <a:ext uri="{FF2B5EF4-FFF2-40B4-BE49-F238E27FC236}">
                <a16:creationId xmlns:a16="http://schemas.microsoft.com/office/drawing/2014/main" id="{8F690B09-0A2D-4B42-89BC-6C19EB93AF8C}"/>
              </a:ext>
            </a:extLst>
          </p:cNvPr>
          <p:cNvSpPr/>
          <p:nvPr/>
        </p:nvSpPr>
        <p:spPr>
          <a:xfrm>
            <a:off x="769710" y="1319071"/>
            <a:ext cx="7604579" cy="547779"/>
          </a:xfrm>
          <a:prstGeom prst="wedgeRoundRectCallout">
            <a:avLst>
              <a:gd name="adj1" fmla="val -40394"/>
              <a:gd name="adj2" fmla="val 41919"/>
              <a:gd name="adj3" fmla="val 16667"/>
            </a:avLst>
          </a:prstGeom>
          <a:solidFill>
            <a:srgbClr val="009640"/>
          </a:solidFill>
          <a:ln w="38100">
            <a:noFill/>
          </a:ln>
        </p:spPr>
        <p:txBody>
          <a:bodyPr wrap="square" lIns="108000" tIns="108000" rIns="108000" bIns="108000">
            <a:spAutoFit/>
          </a:bodyPr>
          <a:lstStyle/>
          <a:p>
            <a:r>
              <a:rPr lang="en-GB" dirty="0">
                <a:solidFill>
                  <a:schemeClr val="bg1"/>
                </a:solidFill>
              </a:rPr>
              <a:t>What is your strategy for working out the total?</a:t>
            </a:r>
          </a:p>
        </p:txBody>
      </p:sp>
      <p:pic>
        <p:nvPicPr>
          <p:cNvPr id="4" name="Picture 3" descr="Icon&#10;&#10;Description automatically generated with medium confidence">
            <a:extLst>
              <a:ext uri="{FF2B5EF4-FFF2-40B4-BE49-F238E27FC236}">
                <a16:creationId xmlns:a16="http://schemas.microsoft.com/office/drawing/2014/main" id="{32BFA47B-49A9-C246-934A-D8EE8C41D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0" y="4750919"/>
            <a:ext cx="1086542" cy="1041537"/>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8A5D21E0-16EE-904F-AB32-2C6170123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0" y="3444317"/>
            <a:ext cx="1086542" cy="1041537"/>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B59F1CE-9A6A-BC49-9555-BE724A030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0" y="2096253"/>
            <a:ext cx="1086542" cy="1041537"/>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68871E11-5633-8549-954E-CBE82EF56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6019" y="4750919"/>
            <a:ext cx="1086542" cy="1041537"/>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8592D1C3-48E5-0045-988D-C5BA33EABE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6019" y="3444317"/>
            <a:ext cx="1086542" cy="1041537"/>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2A912DD4-7ABA-7446-9550-08607A4FB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6019" y="2096253"/>
            <a:ext cx="1086542" cy="1041537"/>
          </a:xfrm>
          <a:prstGeom prst="rect">
            <a:avLst/>
          </a:prstGeom>
        </p:spPr>
      </p:pic>
      <p:pic>
        <p:nvPicPr>
          <p:cNvPr id="20" name="Picture 19" descr="Icon&#10;&#10;Description automatically generated with medium confidence">
            <a:extLst>
              <a:ext uri="{FF2B5EF4-FFF2-40B4-BE49-F238E27FC236}">
                <a16:creationId xmlns:a16="http://schemas.microsoft.com/office/drawing/2014/main" id="{0E2CE839-49BE-994E-8D15-C355053E8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572" y="4750919"/>
            <a:ext cx="1086542" cy="1041537"/>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BACFF7BE-E524-8446-B1EE-A192D5D51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572" y="3444317"/>
            <a:ext cx="1086542" cy="1041537"/>
          </a:xfrm>
          <a:prstGeom prst="rect">
            <a:avLst/>
          </a:prstGeom>
        </p:spPr>
      </p:pic>
      <p:pic>
        <p:nvPicPr>
          <p:cNvPr id="23" name="Picture 22" descr="Icon&#10;&#10;Description automatically generated with medium confidence">
            <a:extLst>
              <a:ext uri="{FF2B5EF4-FFF2-40B4-BE49-F238E27FC236}">
                <a16:creationId xmlns:a16="http://schemas.microsoft.com/office/drawing/2014/main" id="{AEB92F83-6686-F549-9CD9-1AC9377FC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572" y="2096253"/>
            <a:ext cx="1086542" cy="1041537"/>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C9F2C2D1-0DA7-194B-BD74-386F9801D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755" y="4750919"/>
            <a:ext cx="1086542" cy="1041537"/>
          </a:xfrm>
          <a:prstGeom prst="rect">
            <a:avLst/>
          </a:prstGeom>
        </p:spPr>
      </p:pic>
      <p:pic>
        <p:nvPicPr>
          <p:cNvPr id="25" name="Picture 24" descr="Icon&#10;&#10;Description automatically generated with medium confidence">
            <a:extLst>
              <a:ext uri="{FF2B5EF4-FFF2-40B4-BE49-F238E27FC236}">
                <a16:creationId xmlns:a16="http://schemas.microsoft.com/office/drawing/2014/main" id="{7FBD9B23-3E28-F24C-8F8B-8F739C6CF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755" y="3444317"/>
            <a:ext cx="1086542" cy="1041537"/>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2C18B983-E494-AF42-855E-A652AFA95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755" y="2096253"/>
            <a:ext cx="1086542" cy="1041537"/>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D73C0D40-D19D-E442-A2C9-79204ED7E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938" y="4750919"/>
            <a:ext cx="1086542" cy="1041537"/>
          </a:xfrm>
          <a:prstGeom prst="rect">
            <a:avLst/>
          </a:prstGeom>
        </p:spPr>
      </p:pic>
      <p:pic>
        <p:nvPicPr>
          <p:cNvPr id="34" name="Picture 33" descr="Icon&#10;&#10;Description automatically generated with medium confidence">
            <a:extLst>
              <a:ext uri="{FF2B5EF4-FFF2-40B4-BE49-F238E27FC236}">
                <a16:creationId xmlns:a16="http://schemas.microsoft.com/office/drawing/2014/main" id="{5F3A54F3-E83E-F942-AA82-6A509E8FE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938" y="3444317"/>
            <a:ext cx="1086542" cy="1041537"/>
          </a:xfrm>
          <a:prstGeom prst="rect">
            <a:avLst/>
          </a:prstGeom>
        </p:spPr>
      </p:pic>
      <p:pic>
        <p:nvPicPr>
          <p:cNvPr id="35" name="Picture 34" descr="Icon&#10;&#10;Description automatically generated with medium confidence">
            <a:extLst>
              <a:ext uri="{FF2B5EF4-FFF2-40B4-BE49-F238E27FC236}">
                <a16:creationId xmlns:a16="http://schemas.microsoft.com/office/drawing/2014/main" id="{82201807-6D90-8C4A-AD89-85BB3B1766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938" y="2096253"/>
            <a:ext cx="1086542" cy="1041537"/>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8CF594AE-6ACF-C64B-98FC-8D13B2BC36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241" y="4750919"/>
            <a:ext cx="1086542" cy="1041537"/>
          </a:xfrm>
          <a:prstGeom prst="rect">
            <a:avLst/>
          </a:prstGeom>
        </p:spPr>
      </p:pic>
      <p:pic>
        <p:nvPicPr>
          <p:cNvPr id="37" name="Picture 36" descr="Icon&#10;&#10;Description automatically generated with medium confidence">
            <a:extLst>
              <a:ext uri="{FF2B5EF4-FFF2-40B4-BE49-F238E27FC236}">
                <a16:creationId xmlns:a16="http://schemas.microsoft.com/office/drawing/2014/main" id="{417A3D8D-D3B4-594E-8F54-4EDB08863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241" y="3444317"/>
            <a:ext cx="1086542" cy="1041537"/>
          </a:xfrm>
          <a:prstGeom prst="rect">
            <a:avLst/>
          </a:prstGeom>
        </p:spPr>
      </p:pic>
    </p:spTree>
    <p:extLst>
      <p:ext uri="{BB962C8B-B14F-4D97-AF65-F5344CB8AC3E}">
        <p14:creationId xmlns:p14="http://schemas.microsoft.com/office/powerpoint/2010/main" val="42064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6" name="Text">
            <a:extLst>
              <a:ext uri="{FF2B5EF4-FFF2-40B4-BE49-F238E27FC236}">
                <a16:creationId xmlns:a16="http://schemas.microsoft.com/office/drawing/2014/main" id="{8F690B09-0A2D-4B42-89BC-6C19EB93AF8C}"/>
              </a:ext>
            </a:extLst>
          </p:cNvPr>
          <p:cNvSpPr/>
          <p:nvPr/>
        </p:nvSpPr>
        <p:spPr>
          <a:xfrm>
            <a:off x="812261" y="4320840"/>
            <a:ext cx="3759739" cy="547779"/>
          </a:xfrm>
          <a:prstGeom prst="wedgeRoundRectCallout">
            <a:avLst>
              <a:gd name="adj1" fmla="val -40394"/>
              <a:gd name="adj2" fmla="val 41919"/>
              <a:gd name="adj3" fmla="val 16667"/>
            </a:avLst>
          </a:prstGeom>
          <a:solidFill>
            <a:srgbClr val="25B7BC"/>
          </a:solidFill>
          <a:ln w="38100">
            <a:noFill/>
          </a:ln>
        </p:spPr>
        <p:txBody>
          <a:bodyPr wrap="square" lIns="108000" tIns="108000" rIns="108000" bIns="108000">
            <a:spAutoFit/>
          </a:bodyPr>
          <a:lstStyle/>
          <a:p>
            <a:pPr fontAlgn="base"/>
            <a:r>
              <a:rPr lang="en-GB" dirty="0">
                <a:solidFill>
                  <a:schemeClr val="bg1"/>
                </a:solidFill>
              </a:rPr>
              <a:t>How would you work this out?</a:t>
            </a:r>
          </a:p>
        </p:txBody>
      </p:sp>
      <p:sp>
        <p:nvSpPr>
          <p:cNvPr id="22" name="TextBox 21">
            <a:extLst>
              <a:ext uri="{FF2B5EF4-FFF2-40B4-BE49-F238E27FC236}">
                <a16:creationId xmlns:a16="http://schemas.microsoft.com/office/drawing/2014/main" id="{5E07F92B-6278-E640-A947-7DBA94FE722C}"/>
              </a:ext>
            </a:extLst>
          </p:cNvPr>
          <p:cNvSpPr txBox="1"/>
          <p:nvPr/>
        </p:nvSpPr>
        <p:spPr>
          <a:xfrm>
            <a:off x="1046547" y="1627931"/>
            <a:ext cx="4572000" cy="1200329"/>
          </a:xfrm>
          <a:prstGeom prst="rect">
            <a:avLst/>
          </a:prstGeom>
          <a:noFill/>
        </p:spPr>
        <p:txBody>
          <a:bodyPr wrap="square">
            <a:spAutoFit/>
          </a:bodyPr>
          <a:lstStyle/>
          <a:p>
            <a:pPr>
              <a:spcBef>
                <a:spcPts val="4500"/>
              </a:spcBef>
            </a:pPr>
            <a:r>
              <a:rPr lang="en-GB" sz="3600" b="1" dirty="0"/>
              <a:t>23 + </a:t>
            </a:r>
            <a:r>
              <a:rPr lang="en-GB" sz="3600" b="1" u="sng" dirty="0"/>
              <a:t>       </a:t>
            </a:r>
            <a:r>
              <a:rPr lang="en-GB" sz="3600" b="1" dirty="0"/>
              <a:t> = 28</a:t>
            </a:r>
            <a:br>
              <a:rPr lang="en-GB" dirty="0"/>
            </a:br>
            <a:br>
              <a:rPr lang="en-GB" dirty="0"/>
            </a:br>
            <a:endParaRPr lang="en-US" dirty="0"/>
          </a:p>
        </p:txBody>
      </p:sp>
      <p:pic>
        <p:nvPicPr>
          <p:cNvPr id="26" name="Picture 25">
            <a:extLst>
              <a:ext uri="{FF2B5EF4-FFF2-40B4-BE49-F238E27FC236}">
                <a16:creationId xmlns:a16="http://schemas.microsoft.com/office/drawing/2014/main" id="{45389FAB-C942-A342-A5A9-4EEAC5EA09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9" b="51327"/>
          <a:stretch/>
        </p:blipFill>
        <p:spPr>
          <a:xfrm>
            <a:off x="5701591" y="2828260"/>
            <a:ext cx="2814974" cy="3532941"/>
          </a:xfrm>
          <a:prstGeom prst="rect">
            <a:avLst/>
          </a:prstGeom>
        </p:spPr>
      </p:pic>
      <p:sp>
        <p:nvSpPr>
          <p:cNvPr id="7" name="Text">
            <a:extLst>
              <a:ext uri="{FF2B5EF4-FFF2-40B4-BE49-F238E27FC236}">
                <a16:creationId xmlns:a16="http://schemas.microsoft.com/office/drawing/2014/main" id="{1958FFA4-7FC2-534F-92BE-D32CCED77938}"/>
              </a:ext>
            </a:extLst>
          </p:cNvPr>
          <p:cNvSpPr/>
          <p:nvPr/>
        </p:nvSpPr>
        <p:spPr>
          <a:xfrm>
            <a:off x="812261" y="5304477"/>
            <a:ext cx="3759739" cy="547779"/>
          </a:xfrm>
          <a:prstGeom prst="wedgeRoundRectCallout">
            <a:avLst>
              <a:gd name="adj1" fmla="val -40394"/>
              <a:gd name="adj2" fmla="val 41919"/>
              <a:gd name="adj3" fmla="val 16667"/>
            </a:avLst>
          </a:prstGeom>
          <a:solidFill>
            <a:srgbClr val="25B7BC"/>
          </a:solidFill>
          <a:ln w="38100">
            <a:noFill/>
          </a:ln>
        </p:spPr>
        <p:txBody>
          <a:bodyPr wrap="square" lIns="108000" tIns="108000" rIns="108000" bIns="108000">
            <a:spAutoFit/>
          </a:bodyPr>
          <a:lstStyle/>
          <a:p>
            <a:pPr fontAlgn="base"/>
            <a:r>
              <a:rPr lang="en-GB" dirty="0">
                <a:solidFill>
                  <a:schemeClr val="bg1"/>
                </a:solidFill>
              </a:rPr>
              <a:t>Is there more than one way?</a:t>
            </a:r>
          </a:p>
        </p:txBody>
      </p:sp>
    </p:spTree>
    <p:extLst>
      <p:ext uri="{BB962C8B-B14F-4D97-AF65-F5344CB8AC3E}">
        <p14:creationId xmlns:p14="http://schemas.microsoft.com/office/powerpoint/2010/main" val="5695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6" name="Text">
            <a:extLst>
              <a:ext uri="{FF2B5EF4-FFF2-40B4-BE49-F238E27FC236}">
                <a16:creationId xmlns:a16="http://schemas.microsoft.com/office/drawing/2014/main" id="{8F690B09-0A2D-4B42-89BC-6C19EB93AF8C}"/>
              </a:ext>
            </a:extLst>
          </p:cNvPr>
          <p:cNvSpPr/>
          <p:nvPr/>
        </p:nvSpPr>
        <p:spPr>
          <a:xfrm>
            <a:off x="812261" y="4320840"/>
            <a:ext cx="3759739" cy="547779"/>
          </a:xfrm>
          <a:prstGeom prst="wedgeRoundRectCallout">
            <a:avLst>
              <a:gd name="adj1" fmla="val -40394"/>
              <a:gd name="adj2" fmla="val 41919"/>
              <a:gd name="adj3" fmla="val 16667"/>
            </a:avLst>
          </a:prstGeom>
          <a:solidFill>
            <a:srgbClr val="F08215"/>
          </a:solidFill>
          <a:ln w="38100">
            <a:noFill/>
          </a:ln>
        </p:spPr>
        <p:txBody>
          <a:bodyPr wrap="square" lIns="108000" tIns="108000" rIns="108000" bIns="108000">
            <a:spAutoFit/>
          </a:bodyPr>
          <a:lstStyle/>
          <a:p>
            <a:pPr fontAlgn="base"/>
            <a:r>
              <a:rPr lang="en-GB" dirty="0">
                <a:solidFill>
                  <a:schemeClr val="bg1"/>
                </a:solidFill>
              </a:rPr>
              <a:t>How would you work this out?</a:t>
            </a:r>
          </a:p>
        </p:txBody>
      </p:sp>
      <p:sp>
        <p:nvSpPr>
          <p:cNvPr id="22" name="TextBox 21">
            <a:extLst>
              <a:ext uri="{FF2B5EF4-FFF2-40B4-BE49-F238E27FC236}">
                <a16:creationId xmlns:a16="http://schemas.microsoft.com/office/drawing/2014/main" id="{5E07F92B-6278-E640-A947-7DBA94FE722C}"/>
              </a:ext>
            </a:extLst>
          </p:cNvPr>
          <p:cNvSpPr txBox="1"/>
          <p:nvPr/>
        </p:nvSpPr>
        <p:spPr>
          <a:xfrm>
            <a:off x="979435" y="1627931"/>
            <a:ext cx="4572000" cy="1200329"/>
          </a:xfrm>
          <a:prstGeom prst="rect">
            <a:avLst/>
          </a:prstGeom>
          <a:noFill/>
        </p:spPr>
        <p:txBody>
          <a:bodyPr wrap="square">
            <a:spAutoFit/>
          </a:bodyPr>
          <a:lstStyle/>
          <a:p>
            <a:pPr>
              <a:spcBef>
                <a:spcPts val="4500"/>
              </a:spcBef>
            </a:pPr>
            <a:r>
              <a:rPr lang="en-GB" sz="3600" b="1" dirty="0"/>
              <a:t>34 - </a:t>
            </a:r>
            <a:r>
              <a:rPr lang="en-GB" sz="3600" b="1" u="sng" dirty="0"/>
              <a:t>       </a:t>
            </a:r>
            <a:r>
              <a:rPr lang="en-GB" sz="3600" b="1" dirty="0"/>
              <a:t> = 29</a:t>
            </a:r>
            <a:br>
              <a:rPr lang="en-GB" dirty="0"/>
            </a:br>
            <a:br>
              <a:rPr lang="en-GB" dirty="0"/>
            </a:br>
            <a:endParaRPr lang="en-US" dirty="0"/>
          </a:p>
        </p:txBody>
      </p:sp>
      <p:sp>
        <p:nvSpPr>
          <p:cNvPr id="7" name="Text">
            <a:extLst>
              <a:ext uri="{FF2B5EF4-FFF2-40B4-BE49-F238E27FC236}">
                <a16:creationId xmlns:a16="http://schemas.microsoft.com/office/drawing/2014/main" id="{1958FFA4-7FC2-534F-92BE-D32CCED77938}"/>
              </a:ext>
            </a:extLst>
          </p:cNvPr>
          <p:cNvSpPr/>
          <p:nvPr/>
        </p:nvSpPr>
        <p:spPr>
          <a:xfrm>
            <a:off x="812261" y="5304477"/>
            <a:ext cx="3759739" cy="547779"/>
          </a:xfrm>
          <a:prstGeom prst="wedgeRoundRectCallout">
            <a:avLst>
              <a:gd name="adj1" fmla="val -40394"/>
              <a:gd name="adj2" fmla="val 41919"/>
              <a:gd name="adj3" fmla="val 16667"/>
            </a:avLst>
          </a:prstGeom>
          <a:solidFill>
            <a:srgbClr val="F08215"/>
          </a:solidFill>
          <a:ln w="38100">
            <a:noFill/>
          </a:ln>
        </p:spPr>
        <p:txBody>
          <a:bodyPr wrap="square" lIns="108000" tIns="108000" rIns="108000" bIns="108000">
            <a:spAutoFit/>
          </a:bodyPr>
          <a:lstStyle/>
          <a:p>
            <a:pPr fontAlgn="base"/>
            <a:r>
              <a:rPr lang="en-GB" dirty="0">
                <a:solidFill>
                  <a:schemeClr val="bg1"/>
                </a:solidFill>
              </a:rPr>
              <a:t>Is there more than one way?</a:t>
            </a:r>
          </a:p>
        </p:txBody>
      </p:sp>
      <p:pic>
        <p:nvPicPr>
          <p:cNvPr id="8" name="Picture 7">
            <a:extLst>
              <a:ext uri="{FF2B5EF4-FFF2-40B4-BE49-F238E27FC236}">
                <a16:creationId xmlns:a16="http://schemas.microsoft.com/office/drawing/2014/main" id="{66807BED-0762-CC43-B026-FEF23233B0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418"/>
          <a:stretch/>
        </p:blipFill>
        <p:spPr>
          <a:xfrm flipH="1">
            <a:off x="6123944" y="3229583"/>
            <a:ext cx="2891047" cy="3628417"/>
          </a:xfrm>
          <a:prstGeom prst="rect">
            <a:avLst/>
          </a:prstGeom>
        </p:spPr>
      </p:pic>
    </p:spTree>
    <p:extLst>
      <p:ext uri="{BB962C8B-B14F-4D97-AF65-F5344CB8AC3E}">
        <p14:creationId xmlns:p14="http://schemas.microsoft.com/office/powerpoint/2010/main" val="15351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6" name="Text">
            <a:extLst>
              <a:ext uri="{FF2B5EF4-FFF2-40B4-BE49-F238E27FC236}">
                <a16:creationId xmlns:a16="http://schemas.microsoft.com/office/drawing/2014/main" id="{8F690B09-0A2D-4B42-89BC-6C19EB93AF8C}"/>
              </a:ext>
            </a:extLst>
          </p:cNvPr>
          <p:cNvSpPr/>
          <p:nvPr/>
        </p:nvSpPr>
        <p:spPr>
          <a:xfrm>
            <a:off x="812261" y="4320840"/>
            <a:ext cx="5311683" cy="547779"/>
          </a:xfrm>
          <a:prstGeom prst="wedgeRoundRectCallout">
            <a:avLst>
              <a:gd name="adj1" fmla="val -40394"/>
              <a:gd name="adj2" fmla="val 41919"/>
              <a:gd name="adj3" fmla="val 16667"/>
            </a:avLst>
          </a:prstGeom>
          <a:solidFill>
            <a:srgbClr val="CD4694"/>
          </a:solidFill>
          <a:ln w="38100">
            <a:noFill/>
          </a:ln>
        </p:spPr>
        <p:txBody>
          <a:bodyPr wrap="square" lIns="108000" tIns="108000" rIns="108000" bIns="108000">
            <a:spAutoFit/>
          </a:bodyPr>
          <a:lstStyle/>
          <a:p>
            <a:pPr fontAlgn="base"/>
            <a:r>
              <a:rPr lang="en-GB" dirty="0">
                <a:solidFill>
                  <a:schemeClr val="bg1"/>
                </a:solidFill>
              </a:rPr>
              <a:t>What is another way of making the number 21?</a:t>
            </a:r>
          </a:p>
        </p:txBody>
      </p:sp>
      <p:sp>
        <p:nvSpPr>
          <p:cNvPr id="22" name="TextBox 21">
            <a:extLst>
              <a:ext uri="{FF2B5EF4-FFF2-40B4-BE49-F238E27FC236}">
                <a16:creationId xmlns:a16="http://schemas.microsoft.com/office/drawing/2014/main" id="{5E07F92B-6278-E640-A947-7DBA94FE722C}"/>
              </a:ext>
            </a:extLst>
          </p:cNvPr>
          <p:cNvSpPr txBox="1"/>
          <p:nvPr/>
        </p:nvSpPr>
        <p:spPr>
          <a:xfrm>
            <a:off x="1004602" y="1556127"/>
            <a:ext cx="4572000" cy="1200329"/>
          </a:xfrm>
          <a:prstGeom prst="rect">
            <a:avLst/>
          </a:prstGeom>
          <a:noFill/>
        </p:spPr>
        <p:txBody>
          <a:bodyPr wrap="square">
            <a:spAutoFit/>
          </a:bodyPr>
          <a:lstStyle/>
          <a:p>
            <a:pPr>
              <a:spcBef>
                <a:spcPts val="4500"/>
              </a:spcBef>
            </a:pPr>
            <a:r>
              <a:rPr lang="en-GB" sz="3600" b="1" dirty="0"/>
              <a:t>8 + 13 = 21</a:t>
            </a:r>
            <a:br>
              <a:rPr lang="en-GB" dirty="0"/>
            </a:br>
            <a:br>
              <a:rPr lang="en-GB" dirty="0"/>
            </a:br>
            <a:endParaRPr lang="en-US" dirty="0"/>
          </a:p>
        </p:txBody>
      </p:sp>
      <p:pic>
        <p:nvPicPr>
          <p:cNvPr id="9" name="Picture 8">
            <a:extLst>
              <a:ext uri="{FF2B5EF4-FFF2-40B4-BE49-F238E27FC236}">
                <a16:creationId xmlns:a16="http://schemas.microsoft.com/office/drawing/2014/main" id="{688031CB-1E06-CE4C-8626-DFB191D0BA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46" b="50318"/>
          <a:stretch/>
        </p:blipFill>
        <p:spPr>
          <a:xfrm flipH="1">
            <a:off x="6140569" y="2617647"/>
            <a:ext cx="2721783" cy="3750949"/>
          </a:xfrm>
          <a:prstGeom prst="rect">
            <a:avLst/>
          </a:prstGeom>
        </p:spPr>
      </p:pic>
    </p:spTree>
    <p:extLst>
      <p:ext uri="{BB962C8B-B14F-4D97-AF65-F5344CB8AC3E}">
        <p14:creationId xmlns:p14="http://schemas.microsoft.com/office/powerpoint/2010/main" val="33259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6" name="Text">
            <a:extLst>
              <a:ext uri="{FF2B5EF4-FFF2-40B4-BE49-F238E27FC236}">
                <a16:creationId xmlns:a16="http://schemas.microsoft.com/office/drawing/2014/main" id="{A8B69915-C7E1-A249-BFA8-088212FC9293}"/>
              </a:ext>
            </a:extLst>
          </p:cNvPr>
          <p:cNvSpPr/>
          <p:nvPr/>
        </p:nvSpPr>
        <p:spPr>
          <a:xfrm>
            <a:off x="853621" y="1275433"/>
            <a:ext cx="7604579" cy="547779"/>
          </a:xfrm>
          <a:prstGeom prst="wedgeRoundRectCallout">
            <a:avLst>
              <a:gd name="adj1" fmla="val -40394"/>
              <a:gd name="adj2" fmla="val 41919"/>
              <a:gd name="adj3" fmla="val 16667"/>
            </a:avLst>
          </a:prstGeom>
          <a:solidFill>
            <a:srgbClr val="DC2C3E"/>
          </a:solidFill>
          <a:ln w="38100">
            <a:noFill/>
          </a:ln>
        </p:spPr>
        <p:txBody>
          <a:bodyPr wrap="square" lIns="108000" tIns="108000" rIns="108000" bIns="108000">
            <a:spAutoFit/>
          </a:bodyPr>
          <a:lstStyle/>
          <a:p>
            <a:r>
              <a:rPr lang="en-GB" dirty="0">
                <a:solidFill>
                  <a:schemeClr val="bg1"/>
                </a:solidFill>
              </a:rPr>
              <a:t>There are five oranges in each of these fruit bags.</a:t>
            </a:r>
          </a:p>
        </p:txBody>
      </p:sp>
      <p:sp>
        <p:nvSpPr>
          <p:cNvPr id="25" name="Text">
            <a:extLst>
              <a:ext uri="{FF2B5EF4-FFF2-40B4-BE49-F238E27FC236}">
                <a16:creationId xmlns:a16="http://schemas.microsoft.com/office/drawing/2014/main" id="{3095141C-CF67-364C-8399-92BA5AC29AD4}"/>
              </a:ext>
            </a:extLst>
          </p:cNvPr>
          <p:cNvSpPr/>
          <p:nvPr/>
        </p:nvSpPr>
        <p:spPr>
          <a:xfrm>
            <a:off x="769710" y="4943778"/>
            <a:ext cx="5447151" cy="547779"/>
          </a:xfrm>
          <a:prstGeom prst="wedgeRoundRectCallout">
            <a:avLst>
              <a:gd name="adj1" fmla="val -40394"/>
              <a:gd name="adj2" fmla="val 41919"/>
              <a:gd name="adj3" fmla="val 16667"/>
            </a:avLst>
          </a:prstGeom>
          <a:solidFill>
            <a:srgbClr val="DC2C3E"/>
          </a:solidFill>
          <a:ln w="38100">
            <a:noFill/>
          </a:ln>
        </p:spPr>
        <p:txBody>
          <a:bodyPr wrap="square" lIns="108000" tIns="108000" rIns="108000" bIns="108000">
            <a:spAutoFit/>
          </a:bodyPr>
          <a:lstStyle/>
          <a:p>
            <a:r>
              <a:rPr lang="en-GB" dirty="0">
                <a:solidFill>
                  <a:schemeClr val="bg1"/>
                </a:solidFill>
              </a:rPr>
              <a:t>How many oranges are there altogether?</a:t>
            </a:r>
          </a:p>
        </p:txBody>
      </p:sp>
      <p:pic>
        <p:nvPicPr>
          <p:cNvPr id="3" name="Picture 2">
            <a:extLst>
              <a:ext uri="{FF2B5EF4-FFF2-40B4-BE49-F238E27FC236}">
                <a16:creationId xmlns:a16="http://schemas.microsoft.com/office/drawing/2014/main" id="{946DBEF7-E683-5F46-B485-9F98420BE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433" y="2023039"/>
            <a:ext cx="2073518" cy="2407340"/>
          </a:xfrm>
          <a:prstGeom prst="rect">
            <a:avLst/>
          </a:prstGeom>
        </p:spPr>
      </p:pic>
      <p:pic>
        <p:nvPicPr>
          <p:cNvPr id="28" name="Picture 27">
            <a:extLst>
              <a:ext uri="{FF2B5EF4-FFF2-40B4-BE49-F238E27FC236}">
                <a16:creationId xmlns:a16="http://schemas.microsoft.com/office/drawing/2014/main" id="{D22B3731-5862-A344-A078-481615AC4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151" y="2023039"/>
            <a:ext cx="2073518" cy="2407340"/>
          </a:xfrm>
          <a:prstGeom prst="rect">
            <a:avLst/>
          </a:prstGeom>
        </p:spPr>
      </p:pic>
      <p:pic>
        <p:nvPicPr>
          <p:cNvPr id="29" name="Picture 28">
            <a:extLst>
              <a:ext uri="{FF2B5EF4-FFF2-40B4-BE49-F238E27FC236}">
                <a16:creationId xmlns:a16="http://schemas.microsoft.com/office/drawing/2014/main" id="{4C681C12-94EF-304E-93D4-35C7404E4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861" y="2023039"/>
            <a:ext cx="2073518" cy="2407340"/>
          </a:xfrm>
          <a:prstGeom prst="rect">
            <a:avLst/>
          </a:prstGeom>
        </p:spPr>
      </p:pic>
      <p:sp>
        <p:nvSpPr>
          <p:cNvPr id="30" name="Text">
            <a:extLst>
              <a:ext uri="{FF2B5EF4-FFF2-40B4-BE49-F238E27FC236}">
                <a16:creationId xmlns:a16="http://schemas.microsoft.com/office/drawing/2014/main" id="{306E8697-B067-1E4E-9804-9340F3DAA9DB}"/>
              </a:ext>
            </a:extLst>
          </p:cNvPr>
          <p:cNvSpPr/>
          <p:nvPr/>
        </p:nvSpPr>
        <p:spPr>
          <a:xfrm>
            <a:off x="769709" y="5590179"/>
            <a:ext cx="5447151" cy="547779"/>
          </a:xfrm>
          <a:prstGeom prst="wedgeRoundRectCallout">
            <a:avLst>
              <a:gd name="adj1" fmla="val -40394"/>
              <a:gd name="adj2" fmla="val 41919"/>
              <a:gd name="adj3" fmla="val 16667"/>
            </a:avLst>
          </a:prstGeom>
          <a:solidFill>
            <a:srgbClr val="DC2C3E"/>
          </a:solidFill>
          <a:ln w="38100">
            <a:noFill/>
          </a:ln>
        </p:spPr>
        <p:txBody>
          <a:bodyPr wrap="square" lIns="108000" tIns="108000" rIns="108000" bIns="108000">
            <a:spAutoFit/>
          </a:bodyPr>
          <a:lstStyle/>
          <a:p>
            <a:r>
              <a:rPr lang="en-GB" dirty="0">
                <a:solidFill>
                  <a:schemeClr val="bg1"/>
                </a:solidFill>
              </a:rPr>
              <a:t>What is your strategy for working this out? </a:t>
            </a:r>
          </a:p>
        </p:txBody>
      </p:sp>
    </p:spTree>
    <p:extLst>
      <p:ext uri="{BB962C8B-B14F-4D97-AF65-F5344CB8AC3E}">
        <p14:creationId xmlns:p14="http://schemas.microsoft.com/office/powerpoint/2010/main" val="33358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6" name="Text">
            <a:extLst>
              <a:ext uri="{FF2B5EF4-FFF2-40B4-BE49-F238E27FC236}">
                <a16:creationId xmlns:a16="http://schemas.microsoft.com/office/drawing/2014/main" id="{A8B69915-C7E1-A249-BFA8-088212FC9293}"/>
              </a:ext>
            </a:extLst>
          </p:cNvPr>
          <p:cNvSpPr/>
          <p:nvPr/>
        </p:nvSpPr>
        <p:spPr>
          <a:xfrm>
            <a:off x="853621" y="2098393"/>
            <a:ext cx="7604579" cy="547779"/>
          </a:xfrm>
          <a:prstGeom prst="wedgeRoundRectCallout">
            <a:avLst>
              <a:gd name="adj1" fmla="val -40394"/>
              <a:gd name="adj2" fmla="val 41919"/>
              <a:gd name="adj3" fmla="val 16667"/>
            </a:avLst>
          </a:prstGeom>
          <a:solidFill>
            <a:srgbClr val="F6D927"/>
          </a:solidFill>
          <a:ln w="38100">
            <a:noFill/>
          </a:ln>
        </p:spPr>
        <p:txBody>
          <a:bodyPr wrap="square" lIns="108000" tIns="108000" rIns="108000" bIns="108000">
            <a:spAutoFit/>
          </a:bodyPr>
          <a:lstStyle/>
          <a:p>
            <a:r>
              <a:rPr lang="en-GB" dirty="0">
                <a:solidFill>
                  <a:schemeClr val="bg1"/>
                </a:solidFill>
              </a:rPr>
              <a:t>There are 28 bananas in total on the supermarket shelf.</a:t>
            </a:r>
          </a:p>
        </p:txBody>
      </p:sp>
      <p:sp>
        <p:nvSpPr>
          <p:cNvPr id="25" name="Text">
            <a:extLst>
              <a:ext uri="{FF2B5EF4-FFF2-40B4-BE49-F238E27FC236}">
                <a16:creationId xmlns:a16="http://schemas.microsoft.com/office/drawing/2014/main" id="{3095141C-CF67-364C-8399-92BA5AC29AD4}"/>
              </a:ext>
            </a:extLst>
          </p:cNvPr>
          <p:cNvSpPr/>
          <p:nvPr/>
        </p:nvSpPr>
        <p:spPr>
          <a:xfrm>
            <a:off x="853621" y="2873909"/>
            <a:ext cx="5447151" cy="547779"/>
          </a:xfrm>
          <a:prstGeom prst="wedgeRoundRectCallout">
            <a:avLst>
              <a:gd name="adj1" fmla="val -40394"/>
              <a:gd name="adj2" fmla="val 41919"/>
              <a:gd name="adj3" fmla="val 16667"/>
            </a:avLst>
          </a:prstGeom>
          <a:solidFill>
            <a:srgbClr val="F6D927"/>
          </a:solidFill>
          <a:ln w="38100">
            <a:noFill/>
          </a:ln>
        </p:spPr>
        <p:txBody>
          <a:bodyPr wrap="square" lIns="108000" tIns="108000" rIns="108000" bIns="108000">
            <a:spAutoFit/>
          </a:bodyPr>
          <a:lstStyle/>
          <a:p>
            <a:r>
              <a:rPr lang="en-GB" dirty="0">
                <a:solidFill>
                  <a:schemeClr val="bg1"/>
                </a:solidFill>
              </a:rPr>
              <a:t>Each bunch has four bananas on it.</a:t>
            </a:r>
          </a:p>
        </p:txBody>
      </p:sp>
      <p:sp>
        <p:nvSpPr>
          <p:cNvPr id="30" name="Text">
            <a:extLst>
              <a:ext uri="{FF2B5EF4-FFF2-40B4-BE49-F238E27FC236}">
                <a16:creationId xmlns:a16="http://schemas.microsoft.com/office/drawing/2014/main" id="{306E8697-B067-1E4E-9804-9340F3DAA9DB}"/>
              </a:ext>
            </a:extLst>
          </p:cNvPr>
          <p:cNvSpPr/>
          <p:nvPr/>
        </p:nvSpPr>
        <p:spPr>
          <a:xfrm>
            <a:off x="853621" y="3649425"/>
            <a:ext cx="5447151" cy="547779"/>
          </a:xfrm>
          <a:prstGeom prst="wedgeRoundRectCallout">
            <a:avLst>
              <a:gd name="adj1" fmla="val -40394"/>
              <a:gd name="adj2" fmla="val 41919"/>
              <a:gd name="adj3" fmla="val 16667"/>
            </a:avLst>
          </a:prstGeom>
          <a:solidFill>
            <a:srgbClr val="F6D927"/>
          </a:solidFill>
          <a:ln w="38100">
            <a:noFill/>
          </a:ln>
        </p:spPr>
        <p:txBody>
          <a:bodyPr wrap="square" lIns="108000" tIns="108000" rIns="108000" bIns="108000">
            <a:spAutoFit/>
          </a:bodyPr>
          <a:lstStyle/>
          <a:p>
            <a:r>
              <a:rPr lang="en-GB" dirty="0">
                <a:solidFill>
                  <a:schemeClr val="bg1"/>
                </a:solidFill>
              </a:rPr>
              <a:t>How many bunches are on the shelf?</a:t>
            </a:r>
          </a:p>
        </p:txBody>
      </p:sp>
      <p:sp>
        <p:nvSpPr>
          <p:cNvPr id="9" name="Text">
            <a:extLst>
              <a:ext uri="{FF2B5EF4-FFF2-40B4-BE49-F238E27FC236}">
                <a16:creationId xmlns:a16="http://schemas.microsoft.com/office/drawing/2014/main" id="{2ABDF74A-B94D-B442-8A43-A27285760CCA}"/>
              </a:ext>
            </a:extLst>
          </p:cNvPr>
          <p:cNvSpPr/>
          <p:nvPr/>
        </p:nvSpPr>
        <p:spPr>
          <a:xfrm>
            <a:off x="853621" y="4424941"/>
            <a:ext cx="6301922" cy="547779"/>
          </a:xfrm>
          <a:prstGeom prst="wedgeRoundRectCallout">
            <a:avLst>
              <a:gd name="adj1" fmla="val -40394"/>
              <a:gd name="adj2" fmla="val 41919"/>
              <a:gd name="adj3" fmla="val 16667"/>
            </a:avLst>
          </a:prstGeom>
          <a:solidFill>
            <a:srgbClr val="F6D927"/>
          </a:solidFill>
          <a:ln w="38100">
            <a:noFill/>
          </a:ln>
        </p:spPr>
        <p:txBody>
          <a:bodyPr wrap="square" lIns="108000" tIns="108000" rIns="108000" bIns="108000">
            <a:spAutoFit/>
          </a:bodyPr>
          <a:lstStyle/>
          <a:p>
            <a:r>
              <a:rPr lang="en-GB" dirty="0">
                <a:solidFill>
                  <a:schemeClr val="bg1"/>
                </a:solidFill>
              </a:rPr>
              <a:t>What is your strategy for working out the answer?</a:t>
            </a:r>
          </a:p>
        </p:txBody>
      </p:sp>
    </p:spTree>
    <p:extLst>
      <p:ext uri="{BB962C8B-B14F-4D97-AF65-F5344CB8AC3E}">
        <p14:creationId xmlns:p14="http://schemas.microsoft.com/office/powerpoint/2010/main" val="202276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0"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6" name="Text">
            <a:extLst>
              <a:ext uri="{FF2B5EF4-FFF2-40B4-BE49-F238E27FC236}">
                <a16:creationId xmlns:a16="http://schemas.microsoft.com/office/drawing/2014/main" id="{A8B69915-C7E1-A249-BFA8-088212FC9293}"/>
              </a:ext>
            </a:extLst>
          </p:cNvPr>
          <p:cNvSpPr/>
          <p:nvPr/>
        </p:nvSpPr>
        <p:spPr>
          <a:xfrm>
            <a:off x="853621" y="1578131"/>
            <a:ext cx="7604579" cy="547779"/>
          </a:xfrm>
          <a:prstGeom prst="wedgeRoundRectCallout">
            <a:avLst>
              <a:gd name="adj1" fmla="val -40394"/>
              <a:gd name="adj2" fmla="val 41919"/>
              <a:gd name="adj3" fmla="val 16667"/>
            </a:avLst>
          </a:prstGeom>
          <a:solidFill>
            <a:srgbClr val="F08215"/>
          </a:solidFill>
          <a:ln w="38100">
            <a:noFill/>
          </a:ln>
        </p:spPr>
        <p:txBody>
          <a:bodyPr wrap="square" lIns="108000" tIns="108000" rIns="108000" bIns="108000">
            <a:spAutoFit/>
          </a:bodyPr>
          <a:lstStyle/>
          <a:p>
            <a:r>
              <a:rPr lang="en-GB" dirty="0">
                <a:solidFill>
                  <a:schemeClr val="bg1"/>
                </a:solidFill>
              </a:rPr>
              <a:t>Balance these calculations so the answer on each side is the same. </a:t>
            </a:r>
          </a:p>
        </p:txBody>
      </p:sp>
      <p:sp>
        <p:nvSpPr>
          <p:cNvPr id="7" name="TextBox 6">
            <a:extLst>
              <a:ext uri="{FF2B5EF4-FFF2-40B4-BE49-F238E27FC236}">
                <a16:creationId xmlns:a16="http://schemas.microsoft.com/office/drawing/2014/main" id="{AA1357E7-6C52-284C-870F-671C953A7D3B}"/>
              </a:ext>
            </a:extLst>
          </p:cNvPr>
          <p:cNvSpPr txBox="1"/>
          <p:nvPr/>
        </p:nvSpPr>
        <p:spPr>
          <a:xfrm>
            <a:off x="2387959" y="2571526"/>
            <a:ext cx="2267951" cy="1200329"/>
          </a:xfrm>
          <a:prstGeom prst="rect">
            <a:avLst/>
          </a:prstGeom>
          <a:noFill/>
        </p:spPr>
        <p:txBody>
          <a:bodyPr wrap="square">
            <a:spAutoFit/>
          </a:bodyPr>
          <a:lstStyle/>
          <a:p>
            <a:pPr>
              <a:spcBef>
                <a:spcPts val="4500"/>
              </a:spcBef>
            </a:pPr>
            <a:r>
              <a:rPr lang="en-GB" sz="3600" b="1" dirty="0"/>
              <a:t>14 + 8</a:t>
            </a:r>
            <a:br>
              <a:rPr lang="en-GB" dirty="0"/>
            </a:br>
            <a:br>
              <a:rPr lang="en-GB" dirty="0"/>
            </a:br>
            <a:endParaRPr lang="en-US" dirty="0"/>
          </a:p>
        </p:txBody>
      </p:sp>
      <p:pic>
        <p:nvPicPr>
          <p:cNvPr id="3" name="Picture 2" descr="A picture containing text, table&#10;&#10;Description automatically generated">
            <a:extLst>
              <a:ext uri="{FF2B5EF4-FFF2-40B4-BE49-F238E27FC236}">
                <a16:creationId xmlns:a16="http://schemas.microsoft.com/office/drawing/2014/main" id="{2A549830-1F0E-E543-A4FD-C79D8661E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542" y="3165249"/>
            <a:ext cx="4578916" cy="3133683"/>
          </a:xfrm>
          <a:prstGeom prst="rect">
            <a:avLst/>
          </a:prstGeom>
        </p:spPr>
      </p:pic>
      <p:sp>
        <p:nvSpPr>
          <p:cNvPr id="9" name="TextBox 8">
            <a:extLst>
              <a:ext uri="{FF2B5EF4-FFF2-40B4-BE49-F238E27FC236}">
                <a16:creationId xmlns:a16="http://schemas.microsoft.com/office/drawing/2014/main" id="{282C5151-34BA-9F9D-B931-C681FCE9BF48}"/>
              </a:ext>
            </a:extLst>
          </p:cNvPr>
          <p:cNvSpPr txBox="1"/>
          <p:nvPr/>
        </p:nvSpPr>
        <p:spPr>
          <a:xfrm>
            <a:off x="5119087" y="2511968"/>
            <a:ext cx="2572751" cy="1200329"/>
          </a:xfrm>
          <a:prstGeom prst="rect">
            <a:avLst/>
          </a:prstGeom>
          <a:noFill/>
        </p:spPr>
        <p:txBody>
          <a:bodyPr wrap="square">
            <a:spAutoFit/>
          </a:bodyPr>
          <a:lstStyle/>
          <a:p>
            <a:pPr>
              <a:spcBef>
                <a:spcPts val="4500"/>
              </a:spcBef>
            </a:pPr>
            <a:r>
              <a:rPr lang="en-GB" sz="3600" b="1" u="sng" dirty="0"/>
              <a:t>    </a:t>
            </a:r>
            <a:r>
              <a:rPr lang="en-GB" sz="3600" b="1" dirty="0"/>
              <a:t> + </a:t>
            </a:r>
            <a:r>
              <a:rPr lang="en-GB" sz="3600" b="1" u="sng" dirty="0"/>
              <a:t>    </a:t>
            </a:r>
            <a:r>
              <a:rPr lang="en-GB" sz="3600" b="1" dirty="0"/>
              <a:t> </a:t>
            </a:r>
            <a:r>
              <a:rPr lang="en-GB" sz="3600" b="1" dirty="0">
                <a:solidFill>
                  <a:schemeClr val="bg1"/>
                </a:solidFill>
              </a:rPr>
              <a:t>=</a:t>
            </a:r>
            <a:r>
              <a:rPr lang="en-GB" sz="3600" b="1" dirty="0"/>
              <a:t> </a:t>
            </a:r>
            <a:br>
              <a:rPr lang="en-GB" dirty="0"/>
            </a:br>
            <a:br>
              <a:rPr lang="en-GB" dirty="0"/>
            </a:br>
            <a:endParaRPr lang="en-US" dirty="0"/>
          </a:p>
        </p:txBody>
      </p:sp>
      <p:sp>
        <p:nvSpPr>
          <p:cNvPr id="10" name="TextBox 9">
            <a:extLst>
              <a:ext uri="{FF2B5EF4-FFF2-40B4-BE49-F238E27FC236}">
                <a16:creationId xmlns:a16="http://schemas.microsoft.com/office/drawing/2014/main" id="{A3EC6834-C106-9B9A-E0D8-DEDAD03EC648}"/>
              </a:ext>
            </a:extLst>
          </p:cNvPr>
          <p:cNvSpPr txBox="1"/>
          <p:nvPr/>
        </p:nvSpPr>
        <p:spPr>
          <a:xfrm>
            <a:off x="4328722" y="2565084"/>
            <a:ext cx="536894" cy="1200329"/>
          </a:xfrm>
          <a:prstGeom prst="rect">
            <a:avLst/>
          </a:prstGeom>
          <a:noFill/>
        </p:spPr>
        <p:txBody>
          <a:bodyPr wrap="square">
            <a:spAutoFit/>
          </a:bodyPr>
          <a:lstStyle/>
          <a:p>
            <a:pPr>
              <a:spcBef>
                <a:spcPts val="4500"/>
              </a:spcBef>
            </a:pPr>
            <a:r>
              <a:rPr lang="en-GB" sz="3600" b="1" dirty="0"/>
              <a:t>= </a:t>
            </a:r>
            <a:br>
              <a:rPr lang="en-GB" dirty="0"/>
            </a:br>
            <a:br>
              <a:rPr lang="en-GB" dirty="0"/>
            </a:br>
            <a:endParaRPr lang="en-US" dirty="0"/>
          </a:p>
        </p:txBody>
      </p:sp>
    </p:spTree>
    <p:extLst>
      <p:ext uri="{BB962C8B-B14F-4D97-AF65-F5344CB8AC3E}">
        <p14:creationId xmlns:p14="http://schemas.microsoft.com/office/powerpoint/2010/main" val="2754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6" name="Text">
            <a:extLst>
              <a:ext uri="{FF2B5EF4-FFF2-40B4-BE49-F238E27FC236}">
                <a16:creationId xmlns:a16="http://schemas.microsoft.com/office/drawing/2014/main" id="{A8B69915-C7E1-A249-BFA8-088212FC9293}"/>
              </a:ext>
            </a:extLst>
          </p:cNvPr>
          <p:cNvSpPr/>
          <p:nvPr/>
        </p:nvSpPr>
        <p:spPr>
          <a:xfrm>
            <a:off x="853621" y="1578131"/>
            <a:ext cx="7604579" cy="547779"/>
          </a:xfrm>
          <a:prstGeom prst="wedgeRoundRectCallout">
            <a:avLst>
              <a:gd name="adj1" fmla="val -40394"/>
              <a:gd name="adj2" fmla="val 41919"/>
              <a:gd name="adj3" fmla="val 16667"/>
            </a:avLst>
          </a:prstGeom>
          <a:solidFill>
            <a:srgbClr val="009640"/>
          </a:solidFill>
          <a:ln w="38100">
            <a:noFill/>
          </a:ln>
        </p:spPr>
        <p:txBody>
          <a:bodyPr wrap="square" lIns="108000" tIns="108000" rIns="108000" bIns="108000">
            <a:spAutoFit/>
          </a:bodyPr>
          <a:lstStyle/>
          <a:p>
            <a:r>
              <a:rPr lang="en-GB" dirty="0">
                <a:solidFill>
                  <a:schemeClr val="bg1"/>
                </a:solidFill>
              </a:rPr>
              <a:t>Balance these calculations so the answer on each side is the same. </a:t>
            </a:r>
          </a:p>
        </p:txBody>
      </p:sp>
      <p:pic>
        <p:nvPicPr>
          <p:cNvPr id="3" name="Picture 2" descr="A picture containing text, table&#10;&#10;Description automatically generated">
            <a:extLst>
              <a:ext uri="{FF2B5EF4-FFF2-40B4-BE49-F238E27FC236}">
                <a16:creationId xmlns:a16="http://schemas.microsoft.com/office/drawing/2014/main" id="{2A549830-1F0E-E543-A4FD-C79D8661E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542" y="3165249"/>
            <a:ext cx="4578916" cy="3133683"/>
          </a:xfrm>
          <a:prstGeom prst="rect">
            <a:avLst/>
          </a:prstGeom>
        </p:spPr>
      </p:pic>
      <p:sp>
        <p:nvSpPr>
          <p:cNvPr id="9" name="TextBox 8">
            <a:extLst>
              <a:ext uri="{FF2B5EF4-FFF2-40B4-BE49-F238E27FC236}">
                <a16:creationId xmlns:a16="http://schemas.microsoft.com/office/drawing/2014/main" id="{3D761890-D8DC-38F8-B21F-AF72E7B070A2}"/>
              </a:ext>
            </a:extLst>
          </p:cNvPr>
          <p:cNvSpPr txBox="1"/>
          <p:nvPr/>
        </p:nvSpPr>
        <p:spPr>
          <a:xfrm>
            <a:off x="2387959" y="2571526"/>
            <a:ext cx="2267951" cy="1200329"/>
          </a:xfrm>
          <a:prstGeom prst="rect">
            <a:avLst/>
          </a:prstGeom>
          <a:noFill/>
        </p:spPr>
        <p:txBody>
          <a:bodyPr wrap="square">
            <a:spAutoFit/>
          </a:bodyPr>
          <a:lstStyle/>
          <a:p>
            <a:pPr>
              <a:spcBef>
                <a:spcPts val="4500"/>
              </a:spcBef>
            </a:pPr>
            <a:r>
              <a:rPr lang="en-GB" sz="3600" b="1" dirty="0"/>
              <a:t>18 + 7</a:t>
            </a:r>
            <a:br>
              <a:rPr lang="en-GB" dirty="0"/>
            </a:br>
            <a:br>
              <a:rPr lang="en-GB" dirty="0"/>
            </a:br>
            <a:endParaRPr lang="en-US" dirty="0"/>
          </a:p>
        </p:txBody>
      </p:sp>
      <p:sp>
        <p:nvSpPr>
          <p:cNvPr id="10" name="TextBox 9">
            <a:extLst>
              <a:ext uri="{FF2B5EF4-FFF2-40B4-BE49-F238E27FC236}">
                <a16:creationId xmlns:a16="http://schemas.microsoft.com/office/drawing/2014/main" id="{545E6666-E181-E592-F1AC-F0B5B6F9FFDA}"/>
              </a:ext>
            </a:extLst>
          </p:cNvPr>
          <p:cNvSpPr txBox="1"/>
          <p:nvPr/>
        </p:nvSpPr>
        <p:spPr>
          <a:xfrm>
            <a:off x="5119087" y="2511968"/>
            <a:ext cx="2572751" cy="1200329"/>
          </a:xfrm>
          <a:prstGeom prst="rect">
            <a:avLst/>
          </a:prstGeom>
          <a:noFill/>
        </p:spPr>
        <p:txBody>
          <a:bodyPr wrap="square">
            <a:spAutoFit/>
          </a:bodyPr>
          <a:lstStyle/>
          <a:p>
            <a:pPr>
              <a:spcBef>
                <a:spcPts val="4500"/>
              </a:spcBef>
            </a:pPr>
            <a:r>
              <a:rPr lang="en-GB" sz="3600" b="1" u="sng" dirty="0"/>
              <a:t>    </a:t>
            </a:r>
            <a:r>
              <a:rPr lang="en-GB" sz="3600" b="1" dirty="0"/>
              <a:t> + </a:t>
            </a:r>
            <a:r>
              <a:rPr lang="en-GB" sz="3600" b="1" u="sng" dirty="0"/>
              <a:t>    </a:t>
            </a:r>
            <a:r>
              <a:rPr lang="en-GB" sz="3600" b="1" dirty="0"/>
              <a:t> </a:t>
            </a:r>
            <a:r>
              <a:rPr lang="en-GB" sz="3600" b="1" dirty="0">
                <a:solidFill>
                  <a:schemeClr val="bg1"/>
                </a:solidFill>
              </a:rPr>
              <a:t>=</a:t>
            </a:r>
            <a:r>
              <a:rPr lang="en-GB" sz="3600" b="1" dirty="0"/>
              <a:t> </a:t>
            </a:r>
            <a:br>
              <a:rPr lang="en-GB" dirty="0"/>
            </a:br>
            <a:br>
              <a:rPr lang="en-GB" dirty="0"/>
            </a:br>
            <a:endParaRPr lang="en-US" dirty="0"/>
          </a:p>
        </p:txBody>
      </p:sp>
      <p:sp>
        <p:nvSpPr>
          <p:cNvPr id="11" name="TextBox 10">
            <a:extLst>
              <a:ext uri="{FF2B5EF4-FFF2-40B4-BE49-F238E27FC236}">
                <a16:creationId xmlns:a16="http://schemas.microsoft.com/office/drawing/2014/main" id="{A5BFB0E1-F5E1-3C61-D51D-DCB03206C825}"/>
              </a:ext>
            </a:extLst>
          </p:cNvPr>
          <p:cNvSpPr txBox="1"/>
          <p:nvPr/>
        </p:nvSpPr>
        <p:spPr>
          <a:xfrm>
            <a:off x="4328722" y="2565084"/>
            <a:ext cx="536894" cy="1200329"/>
          </a:xfrm>
          <a:prstGeom prst="rect">
            <a:avLst/>
          </a:prstGeom>
          <a:noFill/>
        </p:spPr>
        <p:txBody>
          <a:bodyPr wrap="square">
            <a:spAutoFit/>
          </a:bodyPr>
          <a:lstStyle/>
          <a:p>
            <a:pPr>
              <a:spcBef>
                <a:spcPts val="4500"/>
              </a:spcBef>
            </a:pPr>
            <a:r>
              <a:rPr lang="en-GB" sz="3600" b="1" dirty="0"/>
              <a:t>= </a:t>
            </a:r>
            <a:br>
              <a:rPr lang="en-GB" dirty="0"/>
            </a:br>
            <a:br>
              <a:rPr lang="en-GB" dirty="0"/>
            </a:br>
            <a:endParaRPr lang="en-US" dirty="0"/>
          </a:p>
        </p:txBody>
      </p:sp>
    </p:spTree>
    <p:extLst>
      <p:ext uri="{BB962C8B-B14F-4D97-AF65-F5344CB8AC3E}">
        <p14:creationId xmlns:p14="http://schemas.microsoft.com/office/powerpoint/2010/main" val="35218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D8470D-A2EC-2447-89B1-A0AA3B6463DA}"/>
              </a:ext>
            </a:extLst>
          </p:cNvPr>
          <p:cNvSpPr txBox="1"/>
          <p:nvPr/>
        </p:nvSpPr>
        <p:spPr>
          <a:xfrm>
            <a:off x="2071253" y="3244333"/>
            <a:ext cx="5001491" cy="369332"/>
          </a:xfrm>
          <a:prstGeom prst="rect">
            <a:avLst/>
          </a:prstGeom>
          <a:noFill/>
        </p:spPr>
        <p:txBody>
          <a:bodyPr wrap="square">
            <a:spAutoFit/>
          </a:bodyPr>
          <a:lstStyle/>
          <a:p>
            <a:pPr algn="ctr"/>
            <a:r>
              <a:rPr lang="en-GB" dirty="0"/>
              <a:t>Explain how you know 67 is 6 tens and 7 ones.</a:t>
            </a:r>
            <a:endParaRPr lang="en-GB" b="0" i="0" u="none" strike="noStrike" dirty="0">
              <a:solidFill>
                <a:srgbClr val="000000"/>
              </a:solidFill>
              <a:effectLst/>
            </a:endParaRPr>
          </a:p>
        </p:txBody>
      </p:sp>
      <p:sp>
        <p:nvSpPr>
          <p:cNvPr id="5" name="Rounded Rectangle 4">
            <a:extLst>
              <a:ext uri="{FF2B5EF4-FFF2-40B4-BE49-F238E27FC236}">
                <a16:creationId xmlns:a16="http://schemas.microsoft.com/office/drawing/2014/main" id="{D0B87BD1-EDAE-5647-B46A-D471D3E094AA}"/>
              </a:ext>
            </a:extLst>
          </p:cNvPr>
          <p:cNvSpPr/>
          <p:nvPr/>
        </p:nvSpPr>
        <p:spPr>
          <a:xfrm>
            <a:off x="1828800" y="3082158"/>
            <a:ext cx="5486400" cy="693683"/>
          </a:xfrm>
          <a:prstGeom prst="roundRect">
            <a:avLst/>
          </a:prstGeom>
          <a:no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18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D8470D-A2EC-2447-89B1-A0AA3B6463DA}"/>
              </a:ext>
            </a:extLst>
          </p:cNvPr>
          <p:cNvSpPr txBox="1"/>
          <p:nvPr/>
        </p:nvSpPr>
        <p:spPr>
          <a:xfrm>
            <a:off x="2071253" y="3244333"/>
            <a:ext cx="5001491" cy="369332"/>
          </a:xfrm>
          <a:prstGeom prst="rect">
            <a:avLst/>
          </a:prstGeom>
          <a:noFill/>
        </p:spPr>
        <p:txBody>
          <a:bodyPr wrap="square">
            <a:spAutoFit/>
          </a:bodyPr>
          <a:lstStyle/>
          <a:p>
            <a:pPr algn="ctr"/>
            <a:r>
              <a:rPr lang="en-GB" dirty="0"/>
              <a:t>Explain how you know 82 is 8 tens and 2 ones.</a:t>
            </a:r>
            <a:endParaRPr lang="en-GB" b="0" i="0" u="none" strike="noStrike" dirty="0">
              <a:solidFill>
                <a:srgbClr val="000000"/>
              </a:solidFill>
              <a:effectLst/>
            </a:endParaRPr>
          </a:p>
        </p:txBody>
      </p:sp>
      <p:sp>
        <p:nvSpPr>
          <p:cNvPr id="5" name="Rounded Rectangle 4">
            <a:extLst>
              <a:ext uri="{FF2B5EF4-FFF2-40B4-BE49-F238E27FC236}">
                <a16:creationId xmlns:a16="http://schemas.microsoft.com/office/drawing/2014/main" id="{D0B87BD1-EDAE-5647-B46A-D471D3E094AA}"/>
              </a:ext>
            </a:extLst>
          </p:cNvPr>
          <p:cNvSpPr/>
          <p:nvPr/>
        </p:nvSpPr>
        <p:spPr>
          <a:xfrm>
            <a:off x="1828800" y="3082158"/>
            <a:ext cx="5486400" cy="693683"/>
          </a:xfrm>
          <a:prstGeom prst="roundRect">
            <a:avLst/>
          </a:prstGeom>
          <a:no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847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3" name="Text">
            <a:extLst>
              <a:ext uri="{FF2B5EF4-FFF2-40B4-BE49-F238E27FC236}">
                <a16:creationId xmlns:a16="http://schemas.microsoft.com/office/drawing/2014/main" id="{637D0699-8525-D818-34A4-2B4B8FE76117}"/>
              </a:ext>
            </a:extLst>
          </p:cNvPr>
          <p:cNvSpPr/>
          <p:nvPr/>
        </p:nvSpPr>
        <p:spPr>
          <a:xfrm>
            <a:off x="853621" y="1386638"/>
            <a:ext cx="7604579" cy="547779"/>
          </a:xfrm>
          <a:prstGeom prst="wedgeRoundRectCallout">
            <a:avLst>
              <a:gd name="adj1" fmla="val -40394"/>
              <a:gd name="adj2" fmla="val 41919"/>
              <a:gd name="adj3" fmla="val 16667"/>
            </a:avLst>
          </a:prstGeom>
          <a:solidFill>
            <a:srgbClr val="F08215"/>
          </a:solidFill>
          <a:ln w="38100">
            <a:noFill/>
          </a:ln>
        </p:spPr>
        <p:txBody>
          <a:bodyPr wrap="square" lIns="108000" tIns="108000" rIns="108000" bIns="108000">
            <a:spAutoFit/>
          </a:bodyPr>
          <a:lstStyle/>
          <a:p>
            <a:r>
              <a:rPr lang="en-GB" dirty="0">
                <a:solidFill>
                  <a:schemeClr val="bg1"/>
                </a:solidFill>
              </a:rPr>
              <a:t>How many dots do you see and how did you count them?</a:t>
            </a:r>
          </a:p>
        </p:txBody>
      </p:sp>
      <p:sp>
        <p:nvSpPr>
          <p:cNvPr id="2" name="Oval 1">
            <a:extLst>
              <a:ext uri="{FF2B5EF4-FFF2-40B4-BE49-F238E27FC236}">
                <a16:creationId xmlns:a16="http://schemas.microsoft.com/office/drawing/2014/main" id="{7D5BA1F7-F370-9C4A-824B-789F8451979C}"/>
              </a:ext>
            </a:extLst>
          </p:cNvPr>
          <p:cNvSpPr/>
          <p:nvPr/>
        </p:nvSpPr>
        <p:spPr>
          <a:xfrm>
            <a:off x="1070556" y="2335901"/>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BF80663-98EA-4C42-8505-FEFCC0840015}"/>
              </a:ext>
            </a:extLst>
          </p:cNvPr>
          <p:cNvSpPr/>
          <p:nvPr/>
        </p:nvSpPr>
        <p:spPr>
          <a:xfrm>
            <a:off x="2044915" y="2430893"/>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37AA5F-4AFB-5B41-A890-571BB71974DD}"/>
              </a:ext>
            </a:extLst>
          </p:cNvPr>
          <p:cNvSpPr/>
          <p:nvPr/>
        </p:nvSpPr>
        <p:spPr>
          <a:xfrm>
            <a:off x="1398252" y="3226673"/>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188186-5D26-B946-A93A-A42F9A695D1B}"/>
              </a:ext>
            </a:extLst>
          </p:cNvPr>
          <p:cNvSpPr/>
          <p:nvPr/>
        </p:nvSpPr>
        <p:spPr>
          <a:xfrm>
            <a:off x="4448144" y="3498358"/>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4C043-5A08-A24B-8A6C-F3AD64C1EB6B}"/>
              </a:ext>
            </a:extLst>
          </p:cNvPr>
          <p:cNvSpPr/>
          <p:nvPr/>
        </p:nvSpPr>
        <p:spPr>
          <a:xfrm>
            <a:off x="3956759" y="4327033"/>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1071EF-A08E-5246-AAFF-81B4FDEAF937}"/>
              </a:ext>
            </a:extLst>
          </p:cNvPr>
          <p:cNvSpPr/>
          <p:nvPr/>
        </p:nvSpPr>
        <p:spPr>
          <a:xfrm>
            <a:off x="6675143" y="2335901"/>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2B1B33-D0EC-7044-B41B-4E97AF0471AF}"/>
              </a:ext>
            </a:extLst>
          </p:cNvPr>
          <p:cNvSpPr/>
          <p:nvPr/>
        </p:nvSpPr>
        <p:spPr>
          <a:xfrm>
            <a:off x="7176122" y="3164576"/>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5BCA516-153A-B74F-9201-9AEEF1FD9FAE}"/>
              </a:ext>
            </a:extLst>
          </p:cNvPr>
          <p:cNvSpPr/>
          <p:nvPr/>
        </p:nvSpPr>
        <p:spPr>
          <a:xfrm>
            <a:off x="6109669" y="3226935"/>
            <a:ext cx="828675" cy="828675"/>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a:extLst>
              <a:ext uri="{FF2B5EF4-FFF2-40B4-BE49-F238E27FC236}">
                <a16:creationId xmlns:a16="http://schemas.microsoft.com/office/drawing/2014/main" id="{9DA58C21-5E86-A84E-A7BC-AF4F8A38F558}"/>
              </a:ext>
            </a:extLst>
          </p:cNvPr>
          <p:cNvSpPr/>
          <p:nvPr/>
        </p:nvSpPr>
        <p:spPr>
          <a:xfrm>
            <a:off x="633844" y="5611165"/>
            <a:ext cx="7876311" cy="547779"/>
          </a:xfrm>
          <a:prstGeom prst="wedgeRoundRectCallout">
            <a:avLst>
              <a:gd name="adj1" fmla="val -40394"/>
              <a:gd name="adj2" fmla="val 41919"/>
              <a:gd name="adj3" fmla="val 16667"/>
            </a:avLst>
          </a:prstGeom>
          <a:solidFill>
            <a:srgbClr val="F08215"/>
          </a:solidFill>
          <a:ln w="38100">
            <a:noFill/>
          </a:ln>
        </p:spPr>
        <p:txBody>
          <a:bodyPr wrap="square" lIns="108000" tIns="108000" rIns="108000" bIns="108000">
            <a:spAutoFit/>
          </a:bodyPr>
          <a:lstStyle/>
          <a:p>
            <a:pPr fontAlgn="base"/>
            <a:r>
              <a:rPr lang="en-GB" dirty="0">
                <a:solidFill>
                  <a:schemeClr val="bg1"/>
                </a:solidFill>
              </a:rPr>
              <a:t>Share your strategy, is there another way of working out how many dots?</a:t>
            </a:r>
          </a:p>
        </p:txBody>
      </p:sp>
    </p:spTree>
    <p:extLst>
      <p:ext uri="{BB962C8B-B14F-4D97-AF65-F5344CB8AC3E}">
        <p14:creationId xmlns:p14="http://schemas.microsoft.com/office/powerpoint/2010/main" val="11034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2" grpId="0" animBg="1"/>
      <p:bldP spid="14" grpId="0" animBg="1"/>
      <p:bldP spid="15" grpId="0" animBg="1"/>
      <p:bldP spid="16" grpId="0" animBg="1"/>
      <p:bldP spid="17"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3" name="Text">
            <a:extLst>
              <a:ext uri="{FF2B5EF4-FFF2-40B4-BE49-F238E27FC236}">
                <a16:creationId xmlns:a16="http://schemas.microsoft.com/office/drawing/2014/main" id="{637D0699-8525-D818-34A4-2B4B8FE76117}"/>
              </a:ext>
            </a:extLst>
          </p:cNvPr>
          <p:cNvSpPr/>
          <p:nvPr/>
        </p:nvSpPr>
        <p:spPr>
          <a:xfrm>
            <a:off x="853621" y="1386638"/>
            <a:ext cx="6153369" cy="547779"/>
          </a:xfrm>
          <a:prstGeom prst="wedgeRoundRectCallout">
            <a:avLst>
              <a:gd name="adj1" fmla="val -40394"/>
              <a:gd name="adj2" fmla="val 41919"/>
              <a:gd name="adj3" fmla="val 16667"/>
            </a:avLst>
          </a:prstGeom>
          <a:solidFill>
            <a:srgbClr val="25B7BC"/>
          </a:solidFill>
          <a:ln w="38100">
            <a:noFill/>
          </a:ln>
        </p:spPr>
        <p:txBody>
          <a:bodyPr wrap="square" lIns="108000" tIns="108000" rIns="108000" bIns="108000">
            <a:spAutoFit/>
          </a:bodyPr>
          <a:lstStyle/>
          <a:p>
            <a:r>
              <a:rPr lang="en-GB" dirty="0">
                <a:solidFill>
                  <a:schemeClr val="bg1"/>
                </a:solidFill>
              </a:rPr>
              <a:t>How many dots do you see and how did you count them?</a:t>
            </a:r>
          </a:p>
        </p:txBody>
      </p:sp>
      <p:sp>
        <p:nvSpPr>
          <p:cNvPr id="2" name="Oval 1">
            <a:extLst>
              <a:ext uri="{FF2B5EF4-FFF2-40B4-BE49-F238E27FC236}">
                <a16:creationId xmlns:a16="http://schemas.microsoft.com/office/drawing/2014/main" id="{7D5BA1F7-F370-9C4A-824B-789F8451979C}"/>
              </a:ext>
            </a:extLst>
          </p:cNvPr>
          <p:cNvSpPr/>
          <p:nvPr/>
        </p:nvSpPr>
        <p:spPr>
          <a:xfrm>
            <a:off x="1053587" y="2691167"/>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BF80663-98EA-4C42-8505-FEFCC0840015}"/>
              </a:ext>
            </a:extLst>
          </p:cNvPr>
          <p:cNvSpPr/>
          <p:nvPr/>
        </p:nvSpPr>
        <p:spPr>
          <a:xfrm>
            <a:off x="2027946" y="2786159"/>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37AA5F-4AFB-5B41-A890-571BB71974DD}"/>
              </a:ext>
            </a:extLst>
          </p:cNvPr>
          <p:cNvSpPr/>
          <p:nvPr/>
        </p:nvSpPr>
        <p:spPr>
          <a:xfrm>
            <a:off x="1381283" y="3581939"/>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188186-5D26-B946-A93A-A42F9A695D1B}"/>
              </a:ext>
            </a:extLst>
          </p:cNvPr>
          <p:cNvSpPr/>
          <p:nvPr/>
        </p:nvSpPr>
        <p:spPr>
          <a:xfrm>
            <a:off x="6161346" y="4290164"/>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4C043-5A08-A24B-8A6C-F3AD64C1EB6B}"/>
              </a:ext>
            </a:extLst>
          </p:cNvPr>
          <p:cNvSpPr/>
          <p:nvPr/>
        </p:nvSpPr>
        <p:spPr>
          <a:xfrm>
            <a:off x="3671825" y="3234929"/>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1071EF-A08E-5246-AAFF-81B4FDEAF937}"/>
              </a:ext>
            </a:extLst>
          </p:cNvPr>
          <p:cNvSpPr/>
          <p:nvPr/>
        </p:nvSpPr>
        <p:spPr>
          <a:xfrm>
            <a:off x="7006991" y="3722587"/>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2B1B33-D0EC-7044-B41B-4E97AF0471AF}"/>
              </a:ext>
            </a:extLst>
          </p:cNvPr>
          <p:cNvSpPr/>
          <p:nvPr/>
        </p:nvSpPr>
        <p:spPr>
          <a:xfrm>
            <a:off x="7006991" y="4642405"/>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5BCA516-153A-B74F-9201-9AEEF1FD9FAE}"/>
              </a:ext>
            </a:extLst>
          </p:cNvPr>
          <p:cNvSpPr/>
          <p:nvPr/>
        </p:nvSpPr>
        <p:spPr>
          <a:xfrm>
            <a:off x="6161347" y="3399654"/>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a:extLst>
              <a:ext uri="{FF2B5EF4-FFF2-40B4-BE49-F238E27FC236}">
                <a16:creationId xmlns:a16="http://schemas.microsoft.com/office/drawing/2014/main" id="{9DA58C21-5E86-A84E-A7BC-AF4F8A38F558}"/>
              </a:ext>
            </a:extLst>
          </p:cNvPr>
          <p:cNvSpPr/>
          <p:nvPr/>
        </p:nvSpPr>
        <p:spPr>
          <a:xfrm>
            <a:off x="651097" y="5648698"/>
            <a:ext cx="7841805" cy="547779"/>
          </a:xfrm>
          <a:prstGeom prst="wedgeRoundRectCallout">
            <a:avLst>
              <a:gd name="adj1" fmla="val -40394"/>
              <a:gd name="adj2" fmla="val 41919"/>
              <a:gd name="adj3" fmla="val 16667"/>
            </a:avLst>
          </a:prstGeom>
          <a:solidFill>
            <a:srgbClr val="25B7BC"/>
          </a:solidFill>
          <a:ln w="38100">
            <a:noFill/>
          </a:ln>
        </p:spPr>
        <p:txBody>
          <a:bodyPr wrap="square" lIns="108000" tIns="108000" rIns="108000" bIns="108000">
            <a:spAutoFit/>
          </a:bodyPr>
          <a:lstStyle/>
          <a:p>
            <a:pPr fontAlgn="base"/>
            <a:r>
              <a:rPr lang="en-GB" dirty="0">
                <a:solidFill>
                  <a:schemeClr val="bg1"/>
                </a:solidFill>
              </a:rPr>
              <a:t>Share your strategy, is there another way of working out how many dots?</a:t>
            </a:r>
          </a:p>
        </p:txBody>
      </p:sp>
      <p:sp>
        <p:nvSpPr>
          <p:cNvPr id="18" name="Oval 17">
            <a:extLst>
              <a:ext uri="{FF2B5EF4-FFF2-40B4-BE49-F238E27FC236}">
                <a16:creationId xmlns:a16="http://schemas.microsoft.com/office/drawing/2014/main" id="{833A6CB8-2792-524C-8998-B65C3F48D029}"/>
              </a:ext>
            </a:extLst>
          </p:cNvPr>
          <p:cNvSpPr/>
          <p:nvPr/>
        </p:nvSpPr>
        <p:spPr>
          <a:xfrm>
            <a:off x="7006990" y="2806699"/>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87ED0C3-A41F-864C-A4FE-C84ECD7CC443}"/>
              </a:ext>
            </a:extLst>
          </p:cNvPr>
          <p:cNvSpPr/>
          <p:nvPr/>
        </p:nvSpPr>
        <p:spPr>
          <a:xfrm>
            <a:off x="7006990" y="1934417"/>
            <a:ext cx="828675" cy="828675"/>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2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2" grpId="0" animBg="1"/>
      <p:bldP spid="14" grpId="0" animBg="1"/>
      <p:bldP spid="15" grpId="0" animBg="1"/>
      <p:bldP spid="16" grpId="0" animBg="1"/>
      <p:bldP spid="17" grpId="0" animBg="1"/>
      <p:bldP spid="25" grpId="0" animBg="1"/>
      <p:bldP spid="26" grpId="0" animBg="1"/>
      <p:bldP spid="2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13" name="Text">
            <a:extLst>
              <a:ext uri="{FF2B5EF4-FFF2-40B4-BE49-F238E27FC236}">
                <a16:creationId xmlns:a16="http://schemas.microsoft.com/office/drawing/2014/main" id="{637D0699-8525-D818-34A4-2B4B8FE76117}"/>
              </a:ext>
            </a:extLst>
          </p:cNvPr>
          <p:cNvSpPr/>
          <p:nvPr/>
        </p:nvSpPr>
        <p:spPr>
          <a:xfrm>
            <a:off x="853621" y="1386638"/>
            <a:ext cx="6153369" cy="547779"/>
          </a:xfrm>
          <a:prstGeom prst="wedgeRoundRectCallout">
            <a:avLst>
              <a:gd name="adj1" fmla="val -40394"/>
              <a:gd name="adj2" fmla="val 41919"/>
              <a:gd name="adj3" fmla="val 16667"/>
            </a:avLst>
          </a:prstGeom>
          <a:solidFill>
            <a:srgbClr val="009640"/>
          </a:solidFill>
          <a:ln w="38100">
            <a:noFill/>
          </a:ln>
        </p:spPr>
        <p:txBody>
          <a:bodyPr wrap="square" lIns="108000" tIns="108000" rIns="108000" bIns="108000">
            <a:spAutoFit/>
          </a:bodyPr>
          <a:lstStyle/>
          <a:p>
            <a:r>
              <a:rPr lang="en-GB" dirty="0">
                <a:solidFill>
                  <a:schemeClr val="bg1"/>
                </a:solidFill>
              </a:rPr>
              <a:t>What is your strategy for counting this dot image?</a:t>
            </a:r>
          </a:p>
        </p:txBody>
      </p:sp>
      <p:sp>
        <p:nvSpPr>
          <p:cNvPr id="2" name="Oval 1">
            <a:extLst>
              <a:ext uri="{FF2B5EF4-FFF2-40B4-BE49-F238E27FC236}">
                <a16:creationId xmlns:a16="http://schemas.microsoft.com/office/drawing/2014/main" id="{7D5BA1F7-F370-9C4A-824B-789F8451979C}"/>
              </a:ext>
            </a:extLst>
          </p:cNvPr>
          <p:cNvSpPr/>
          <p:nvPr/>
        </p:nvSpPr>
        <p:spPr>
          <a:xfrm>
            <a:off x="2137010" y="2120982"/>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BF80663-98EA-4C42-8505-FEFCC0840015}"/>
              </a:ext>
            </a:extLst>
          </p:cNvPr>
          <p:cNvSpPr/>
          <p:nvPr/>
        </p:nvSpPr>
        <p:spPr>
          <a:xfrm>
            <a:off x="3044330" y="2133984"/>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37AA5F-4AFB-5B41-A890-571BB71974DD}"/>
              </a:ext>
            </a:extLst>
          </p:cNvPr>
          <p:cNvSpPr/>
          <p:nvPr/>
        </p:nvSpPr>
        <p:spPr>
          <a:xfrm>
            <a:off x="2551347" y="3003724"/>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188186-5D26-B946-A93A-A42F9A695D1B}"/>
              </a:ext>
            </a:extLst>
          </p:cNvPr>
          <p:cNvSpPr/>
          <p:nvPr/>
        </p:nvSpPr>
        <p:spPr>
          <a:xfrm>
            <a:off x="3556920" y="3003724"/>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B24C043-5A08-A24B-8A6C-F3AD64C1EB6B}"/>
              </a:ext>
            </a:extLst>
          </p:cNvPr>
          <p:cNvSpPr/>
          <p:nvPr/>
        </p:nvSpPr>
        <p:spPr>
          <a:xfrm>
            <a:off x="3951650" y="2131492"/>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1071EF-A08E-5246-AAFF-81B4FDEAF937}"/>
              </a:ext>
            </a:extLst>
          </p:cNvPr>
          <p:cNvSpPr/>
          <p:nvPr/>
        </p:nvSpPr>
        <p:spPr>
          <a:xfrm>
            <a:off x="4481748" y="3031399"/>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2B1B33-D0EC-7044-B41B-4E97AF0471AF}"/>
              </a:ext>
            </a:extLst>
          </p:cNvPr>
          <p:cNvSpPr/>
          <p:nvPr/>
        </p:nvSpPr>
        <p:spPr>
          <a:xfrm>
            <a:off x="5383279" y="3014662"/>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5BCA516-153A-B74F-9201-9AEEF1FD9FAE}"/>
              </a:ext>
            </a:extLst>
          </p:cNvPr>
          <p:cNvSpPr/>
          <p:nvPr/>
        </p:nvSpPr>
        <p:spPr>
          <a:xfrm>
            <a:off x="4858970" y="2120982"/>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3A6CB8-2792-524C-8998-B65C3F48D029}"/>
              </a:ext>
            </a:extLst>
          </p:cNvPr>
          <p:cNvSpPr/>
          <p:nvPr/>
        </p:nvSpPr>
        <p:spPr>
          <a:xfrm>
            <a:off x="3030138" y="3955780"/>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87ED0C3-A41F-864C-A4FE-C84ECD7CC443}"/>
              </a:ext>
            </a:extLst>
          </p:cNvPr>
          <p:cNvSpPr/>
          <p:nvPr/>
        </p:nvSpPr>
        <p:spPr>
          <a:xfrm>
            <a:off x="5768900" y="2147188"/>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9BC230-2059-E34D-8328-55CCE437922E}"/>
              </a:ext>
            </a:extLst>
          </p:cNvPr>
          <p:cNvSpPr/>
          <p:nvPr/>
        </p:nvSpPr>
        <p:spPr>
          <a:xfrm>
            <a:off x="3971257" y="3955781"/>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7F2E02C-A7B2-C846-8BE1-67D5C084B339}"/>
              </a:ext>
            </a:extLst>
          </p:cNvPr>
          <p:cNvSpPr/>
          <p:nvPr/>
        </p:nvSpPr>
        <p:spPr>
          <a:xfrm>
            <a:off x="4912376" y="3955781"/>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DFC97E1-3E95-1049-A2BE-88F134D2906A}"/>
              </a:ext>
            </a:extLst>
          </p:cNvPr>
          <p:cNvSpPr/>
          <p:nvPr/>
        </p:nvSpPr>
        <p:spPr>
          <a:xfrm>
            <a:off x="3951650" y="5365732"/>
            <a:ext cx="828675" cy="828675"/>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03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2" grpId="0" animBg="1"/>
      <p:bldP spid="14" grpId="0" animBg="1"/>
      <p:bldP spid="15" grpId="0" animBg="1"/>
      <p:bldP spid="16" grpId="0" animBg="1"/>
      <p:bldP spid="17" grpId="0" animBg="1"/>
      <p:bldP spid="25" grpId="0" animBg="1"/>
      <p:bldP spid="26" grpId="0" animBg="1"/>
      <p:bldP spid="18" grpId="0" animBg="1"/>
      <p:bldP spid="19"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sp>
        <p:nvSpPr>
          <p:cNvPr id="6" name="Text">
            <a:extLst>
              <a:ext uri="{FF2B5EF4-FFF2-40B4-BE49-F238E27FC236}">
                <a16:creationId xmlns:a16="http://schemas.microsoft.com/office/drawing/2014/main" id="{8F690B09-0A2D-4B42-89BC-6C19EB93AF8C}"/>
              </a:ext>
            </a:extLst>
          </p:cNvPr>
          <p:cNvSpPr/>
          <p:nvPr/>
        </p:nvSpPr>
        <p:spPr>
          <a:xfrm>
            <a:off x="769710" y="1332925"/>
            <a:ext cx="7604579" cy="854246"/>
          </a:xfrm>
          <a:prstGeom prst="wedgeRoundRectCallout">
            <a:avLst>
              <a:gd name="adj1" fmla="val -40394"/>
              <a:gd name="adj2" fmla="val 41919"/>
              <a:gd name="adj3" fmla="val 16667"/>
            </a:avLst>
          </a:prstGeom>
          <a:solidFill>
            <a:srgbClr val="CD4694"/>
          </a:solidFill>
          <a:ln w="38100">
            <a:noFill/>
          </a:ln>
        </p:spPr>
        <p:txBody>
          <a:bodyPr wrap="square" lIns="108000" tIns="108000" rIns="108000" bIns="108000">
            <a:spAutoFit/>
          </a:bodyPr>
          <a:lstStyle/>
          <a:p>
            <a:r>
              <a:rPr lang="en-AU" dirty="0">
                <a:solidFill>
                  <a:schemeClr val="bg1"/>
                </a:solidFill>
              </a:rPr>
              <a:t>What is similar and what is different about the dot image on the left and on the right?</a:t>
            </a:r>
            <a:endParaRPr lang="en-GB" dirty="0">
              <a:solidFill>
                <a:schemeClr val="bg1"/>
              </a:solidFill>
            </a:endParaRPr>
          </a:p>
        </p:txBody>
      </p:sp>
      <p:sp>
        <p:nvSpPr>
          <p:cNvPr id="19" name="Oval 18">
            <a:extLst>
              <a:ext uri="{FF2B5EF4-FFF2-40B4-BE49-F238E27FC236}">
                <a16:creationId xmlns:a16="http://schemas.microsoft.com/office/drawing/2014/main" id="{2136D867-5458-0E43-8545-D80E56894EA6}"/>
              </a:ext>
            </a:extLst>
          </p:cNvPr>
          <p:cNvSpPr/>
          <p:nvPr/>
        </p:nvSpPr>
        <p:spPr>
          <a:xfrm>
            <a:off x="828062" y="2774746"/>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BACE576-D3AB-124D-8AFE-4EBE3C8AA4C2}"/>
              </a:ext>
            </a:extLst>
          </p:cNvPr>
          <p:cNvSpPr/>
          <p:nvPr/>
        </p:nvSpPr>
        <p:spPr>
          <a:xfrm>
            <a:off x="1667404" y="2774746"/>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79D6057-4FC0-CF49-9C89-8F13E1852704}"/>
              </a:ext>
            </a:extLst>
          </p:cNvPr>
          <p:cNvSpPr/>
          <p:nvPr/>
        </p:nvSpPr>
        <p:spPr>
          <a:xfrm>
            <a:off x="2546074" y="2774746"/>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64EF460-31D4-2549-9CFE-EABB404286EC}"/>
              </a:ext>
            </a:extLst>
          </p:cNvPr>
          <p:cNvSpPr/>
          <p:nvPr/>
        </p:nvSpPr>
        <p:spPr>
          <a:xfrm>
            <a:off x="3424744" y="2774746"/>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7620553F-5FDF-3A49-B549-159BF84FAB2C}"/>
              </a:ext>
            </a:extLst>
          </p:cNvPr>
          <p:cNvSpPr/>
          <p:nvPr/>
        </p:nvSpPr>
        <p:spPr>
          <a:xfrm>
            <a:off x="2109517" y="3460378"/>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7227DA6-9CC7-E04E-B557-213582C2BDA7}"/>
              </a:ext>
            </a:extLst>
          </p:cNvPr>
          <p:cNvSpPr/>
          <p:nvPr/>
        </p:nvSpPr>
        <p:spPr>
          <a:xfrm>
            <a:off x="6444845" y="3389803"/>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615527F-AB14-A341-A219-0E99A4BC1BD4}"/>
              </a:ext>
            </a:extLst>
          </p:cNvPr>
          <p:cNvSpPr/>
          <p:nvPr/>
        </p:nvSpPr>
        <p:spPr>
          <a:xfrm>
            <a:off x="7615532" y="4377153"/>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FF3F587-DD80-DC46-9D19-439BCF1BE32E}"/>
              </a:ext>
            </a:extLst>
          </p:cNvPr>
          <p:cNvSpPr/>
          <p:nvPr/>
        </p:nvSpPr>
        <p:spPr>
          <a:xfrm>
            <a:off x="5835474" y="2881930"/>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1E7543B0-0A45-7A45-BD65-DA7A84C84E89}"/>
              </a:ext>
            </a:extLst>
          </p:cNvPr>
          <p:cNvSpPr/>
          <p:nvPr/>
        </p:nvSpPr>
        <p:spPr>
          <a:xfrm>
            <a:off x="6214852" y="4209250"/>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36C6AAF-4437-F54D-899C-830C81D2A507}"/>
              </a:ext>
            </a:extLst>
          </p:cNvPr>
          <p:cNvSpPr/>
          <p:nvPr/>
        </p:nvSpPr>
        <p:spPr>
          <a:xfrm>
            <a:off x="7034483" y="3879407"/>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9C0A328-C241-3B40-9C74-04A93F77C2C3}"/>
              </a:ext>
            </a:extLst>
          </p:cNvPr>
          <p:cNvSpPr/>
          <p:nvPr/>
        </p:nvSpPr>
        <p:spPr>
          <a:xfrm>
            <a:off x="2109516" y="4246840"/>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25E625E-A9D0-0A45-B5F8-51553B8A7860}"/>
              </a:ext>
            </a:extLst>
          </p:cNvPr>
          <p:cNvSpPr/>
          <p:nvPr/>
        </p:nvSpPr>
        <p:spPr>
          <a:xfrm>
            <a:off x="2109516" y="5033302"/>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3842A25-70FC-194A-8BF6-3D40E73EAB69}"/>
              </a:ext>
            </a:extLst>
          </p:cNvPr>
          <p:cNvSpPr/>
          <p:nvPr/>
        </p:nvSpPr>
        <p:spPr>
          <a:xfrm>
            <a:off x="5660411" y="3647707"/>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EC754F2-41E9-8B4F-9AE4-F9912CF66520}"/>
              </a:ext>
            </a:extLst>
          </p:cNvPr>
          <p:cNvSpPr/>
          <p:nvPr/>
        </p:nvSpPr>
        <p:spPr>
          <a:xfrm>
            <a:off x="6856775" y="4668579"/>
            <a:ext cx="758757" cy="729446"/>
          </a:xfrm>
          <a:prstGeom prst="ellipse">
            <a:avLst/>
          </a:prstGeom>
          <a:solidFill>
            <a:srgbClr val="CD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31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3" grpId="0" animBg="1"/>
      <p:bldP spid="24" grpId="0" animBg="1"/>
      <p:bldP spid="25" grpId="0" animBg="1"/>
      <p:bldP spid="37" grpId="0" animBg="1"/>
      <p:bldP spid="39" grpId="0" animBg="1"/>
      <p:bldP spid="40" grpId="0" animBg="1"/>
      <p:bldP spid="41" grpId="0" animBg="1"/>
      <p:bldP spid="42"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grpSp>
        <p:nvGrpSpPr>
          <p:cNvPr id="3" name="Group 2">
            <a:extLst>
              <a:ext uri="{FF2B5EF4-FFF2-40B4-BE49-F238E27FC236}">
                <a16:creationId xmlns:a16="http://schemas.microsoft.com/office/drawing/2014/main" id="{5DB1588A-42B6-E95A-95D0-6F42E74B0506}"/>
              </a:ext>
            </a:extLst>
          </p:cNvPr>
          <p:cNvGrpSpPr/>
          <p:nvPr/>
        </p:nvGrpSpPr>
        <p:grpSpPr>
          <a:xfrm>
            <a:off x="3647665" y="7094124"/>
            <a:ext cx="2868629" cy="2615911"/>
            <a:chOff x="2684835" y="2568103"/>
            <a:chExt cx="3210128" cy="2927325"/>
          </a:xfrm>
        </p:grpSpPr>
        <p:sp>
          <p:nvSpPr>
            <p:cNvPr id="2" name="Oval 1">
              <a:extLst>
                <a:ext uri="{FF2B5EF4-FFF2-40B4-BE49-F238E27FC236}">
                  <a16:creationId xmlns:a16="http://schemas.microsoft.com/office/drawing/2014/main" id="{CD085D0F-1160-B3AD-2243-85EA05712922}"/>
                </a:ext>
              </a:extLst>
            </p:cNvPr>
            <p:cNvSpPr/>
            <p:nvPr/>
          </p:nvSpPr>
          <p:spPr>
            <a:xfrm>
              <a:off x="2684835" y="2568103"/>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A059A04-0421-DBF6-F45E-D8ABAF8B04D9}"/>
                </a:ext>
              </a:extLst>
            </p:cNvPr>
            <p:cNvSpPr/>
            <p:nvPr/>
          </p:nvSpPr>
          <p:spPr>
            <a:xfrm>
              <a:off x="5029201" y="2568103"/>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850CDC1-16F2-DBF0-26DD-CE753C2842BF}"/>
                </a:ext>
              </a:extLst>
            </p:cNvPr>
            <p:cNvSpPr/>
            <p:nvPr/>
          </p:nvSpPr>
          <p:spPr>
            <a:xfrm>
              <a:off x="3856318" y="3594020"/>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FACA429-5167-B47D-E457-2B222C3A767B}"/>
                </a:ext>
              </a:extLst>
            </p:cNvPr>
            <p:cNvSpPr/>
            <p:nvPr/>
          </p:nvSpPr>
          <p:spPr>
            <a:xfrm>
              <a:off x="2684835" y="4629666"/>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76A6708-C573-3C5B-21E4-30395AC7958C}"/>
                </a:ext>
              </a:extLst>
            </p:cNvPr>
            <p:cNvSpPr/>
            <p:nvPr/>
          </p:nvSpPr>
          <p:spPr>
            <a:xfrm>
              <a:off x="5029201" y="4629666"/>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0950AD16-1310-059E-5B39-BC04E815B7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7" t="-2141" r="-397" b="46704"/>
          <a:stretch/>
        </p:blipFill>
        <p:spPr>
          <a:xfrm>
            <a:off x="-547638" y="3530922"/>
            <a:ext cx="2452345" cy="3330789"/>
          </a:xfrm>
          <a:prstGeom prst="rect">
            <a:avLst/>
          </a:prstGeom>
        </p:spPr>
      </p:pic>
      <p:sp>
        <p:nvSpPr>
          <p:cNvPr id="12" name="Text">
            <a:extLst>
              <a:ext uri="{FF2B5EF4-FFF2-40B4-BE49-F238E27FC236}">
                <a16:creationId xmlns:a16="http://schemas.microsoft.com/office/drawing/2014/main" id="{5F2DAD33-2FA9-0C98-590C-C7B9FB67DAF1}"/>
              </a:ext>
            </a:extLst>
          </p:cNvPr>
          <p:cNvSpPr/>
          <p:nvPr/>
        </p:nvSpPr>
        <p:spPr>
          <a:xfrm>
            <a:off x="1661471" y="1406416"/>
            <a:ext cx="6727383" cy="547779"/>
          </a:xfrm>
          <a:prstGeom prst="wedgeRoundRectCallout">
            <a:avLst>
              <a:gd name="adj1" fmla="val 11837"/>
              <a:gd name="adj2" fmla="val 47478"/>
              <a:gd name="adj3" fmla="val 16667"/>
            </a:avLst>
          </a:prstGeom>
          <a:solidFill>
            <a:srgbClr val="009386"/>
          </a:solidFill>
          <a:ln w="38100">
            <a:noFill/>
          </a:ln>
        </p:spPr>
        <p:txBody>
          <a:bodyPr wrap="square" lIns="108000" tIns="108000" rIns="108000" bIns="108000">
            <a:spAutoFit/>
          </a:bodyPr>
          <a:lstStyle/>
          <a:p>
            <a:r>
              <a:rPr lang="en-GB" dirty="0">
                <a:solidFill>
                  <a:schemeClr val="bg1"/>
                </a:solidFill>
              </a:rPr>
              <a:t>How many different ways can you make the number 8?</a:t>
            </a:r>
            <a:endParaRPr lang="en-GB" sz="2000" dirty="0">
              <a:solidFill>
                <a:schemeClr val="bg1"/>
              </a:solidFill>
              <a:ea typeface="Roboto" panose="02000000000000000000" pitchFamily="2" charset="0"/>
            </a:endParaRPr>
          </a:p>
        </p:txBody>
      </p:sp>
      <p:sp>
        <p:nvSpPr>
          <p:cNvPr id="4" name="Oval 3">
            <a:extLst>
              <a:ext uri="{FF2B5EF4-FFF2-40B4-BE49-F238E27FC236}">
                <a16:creationId xmlns:a16="http://schemas.microsoft.com/office/drawing/2014/main" id="{09E250F7-5E09-436E-A1CB-77818D74C195}"/>
              </a:ext>
            </a:extLst>
          </p:cNvPr>
          <p:cNvSpPr/>
          <p:nvPr/>
        </p:nvSpPr>
        <p:spPr>
          <a:xfrm>
            <a:off x="-1593732" y="5251922"/>
            <a:ext cx="1399537" cy="3212155"/>
          </a:xfrm>
          <a:prstGeom prst="ellipse">
            <a:avLst/>
          </a:prstGeom>
          <a:noFill/>
          <a:ln w="28575">
            <a:solidFill>
              <a:srgbClr val="F68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a:extLst>
              <a:ext uri="{FF2B5EF4-FFF2-40B4-BE49-F238E27FC236}">
                <a16:creationId xmlns:a16="http://schemas.microsoft.com/office/drawing/2014/main" id="{21DADDBE-0189-E340-8758-710E60AC90EC}"/>
              </a:ext>
            </a:extLst>
          </p:cNvPr>
          <p:cNvSpPr/>
          <p:nvPr/>
        </p:nvSpPr>
        <p:spPr>
          <a:xfrm>
            <a:off x="1661470" y="2328618"/>
            <a:ext cx="6727383" cy="547779"/>
          </a:xfrm>
          <a:prstGeom prst="wedgeRoundRectCallout">
            <a:avLst>
              <a:gd name="adj1" fmla="val 11837"/>
              <a:gd name="adj2" fmla="val 47478"/>
              <a:gd name="adj3" fmla="val 16667"/>
            </a:avLst>
          </a:prstGeom>
          <a:solidFill>
            <a:srgbClr val="009386"/>
          </a:solidFill>
          <a:ln w="38100">
            <a:noFill/>
          </a:ln>
        </p:spPr>
        <p:txBody>
          <a:bodyPr wrap="square" lIns="108000" tIns="108000" rIns="108000" bIns="108000">
            <a:spAutoFit/>
          </a:bodyPr>
          <a:lstStyle/>
          <a:p>
            <a:r>
              <a:rPr lang="en-GB" dirty="0">
                <a:solidFill>
                  <a:schemeClr val="bg1"/>
                </a:solidFill>
              </a:rPr>
              <a:t>Is there just one correct answer?</a:t>
            </a:r>
            <a:endParaRPr lang="en-GB" sz="2000" dirty="0">
              <a:solidFill>
                <a:schemeClr val="bg1"/>
              </a:solidFill>
              <a:ea typeface="Roboto" panose="02000000000000000000" pitchFamily="2" charset="0"/>
            </a:endParaRPr>
          </a:p>
        </p:txBody>
      </p:sp>
      <p:sp>
        <p:nvSpPr>
          <p:cNvPr id="22" name="Text">
            <a:extLst>
              <a:ext uri="{FF2B5EF4-FFF2-40B4-BE49-F238E27FC236}">
                <a16:creationId xmlns:a16="http://schemas.microsoft.com/office/drawing/2014/main" id="{BA3E8549-AB2B-1F4E-81D0-3E39E8BAF7E3}"/>
              </a:ext>
            </a:extLst>
          </p:cNvPr>
          <p:cNvSpPr/>
          <p:nvPr/>
        </p:nvSpPr>
        <p:spPr>
          <a:xfrm>
            <a:off x="1661470" y="3203673"/>
            <a:ext cx="6727383" cy="547779"/>
          </a:xfrm>
          <a:prstGeom prst="wedgeRoundRectCallout">
            <a:avLst>
              <a:gd name="adj1" fmla="val 11837"/>
              <a:gd name="adj2" fmla="val 47478"/>
              <a:gd name="adj3" fmla="val 16667"/>
            </a:avLst>
          </a:prstGeom>
          <a:solidFill>
            <a:srgbClr val="009386"/>
          </a:solidFill>
          <a:ln w="38100">
            <a:noFill/>
          </a:ln>
        </p:spPr>
        <p:txBody>
          <a:bodyPr wrap="square" lIns="108000" tIns="108000" rIns="108000" bIns="108000">
            <a:spAutoFit/>
          </a:bodyPr>
          <a:lstStyle/>
          <a:p>
            <a:r>
              <a:rPr lang="en-GB" dirty="0">
                <a:solidFill>
                  <a:schemeClr val="bg1"/>
                </a:solidFill>
              </a:rPr>
              <a:t>Share your strategy. </a:t>
            </a:r>
            <a:endParaRPr lang="en-GB" sz="2000" dirty="0">
              <a:solidFill>
                <a:schemeClr val="bg1"/>
              </a:solidFill>
              <a:ea typeface="Roboto" panose="02000000000000000000" pitchFamily="2" charset="0"/>
            </a:endParaRPr>
          </a:p>
        </p:txBody>
      </p:sp>
    </p:spTree>
    <p:extLst>
      <p:ext uri="{BB962C8B-B14F-4D97-AF65-F5344CB8AC3E}">
        <p14:creationId xmlns:p14="http://schemas.microsoft.com/office/powerpoint/2010/main" val="38541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grpSp>
        <p:nvGrpSpPr>
          <p:cNvPr id="3" name="Group 2">
            <a:extLst>
              <a:ext uri="{FF2B5EF4-FFF2-40B4-BE49-F238E27FC236}">
                <a16:creationId xmlns:a16="http://schemas.microsoft.com/office/drawing/2014/main" id="{5DB1588A-42B6-E95A-95D0-6F42E74B0506}"/>
              </a:ext>
            </a:extLst>
          </p:cNvPr>
          <p:cNvGrpSpPr/>
          <p:nvPr/>
        </p:nvGrpSpPr>
        <p:grpSpPr>
          <a:xfrm>
            <a:off x="3647665" y="7094124"/>
            <a:ext cx="2868629" cy="2615911"/>
            <a:chOff x="2684835" y="2568103"/>
            <a:chExt cx="3210128" cy="2927325"/>
          </a:xfrm>
        </p:grpSpPr>
        <p:sp>
          <p:nvSpPr>
            <p:cNvPr id="2" name="Oval 1">
              <a:extLst>
                <a:ext uri="{FF2B5EF4-FFF2-40B4-BE49-F238E27FC236}">
                  <a16:creationId xmlns:a16="http://schemas.microsoft.com/office/drawing/2014/main" id="{CD085D0F-1160-B3AD-2243-85EA05712922}"/>
                </a:ext>
              </a:extLst>
            </p:cNvPr>
            <p:cNvSpPr/>
            <p:nvPr/>
          </p:nvSpPr>
          <p:spPr>
            <a:xfrm>
              <a:off x="2684835" y="2568103"/>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A059A04-0421-DBF6-F45E-D8ABAF8B04D9}"/>
                </a:ext>
              </a:extLst>
            </p:cNvPr>
            <p:cNvSpPr/>
            <p:nvPr/>
          </p:nvSpPr>
          <p:spPr>
            <a:xfrm>
              <a:off x="5029201" y="2568103"/>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850CDC1-16F2-DBF0-26DD-CE753C2842BF}"/>
                </a:ext>
              </a:extLst>
            </p:cNvPr>
            <p:cNvSpPr/>
            <p:nvPr/>
          </p:nvSpPr>
          <p:spPr>
            <a:xfrm>
              <a:off x="3856318" y="3594020"/>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FACA429-5167-B47D-E457-2B222C3A767B}"/>
                </a:ext>
              </a:extLst>
            </p:cNvPr>
            <p:cNvSpPr/>
            <p:nvPr/>
          </p:nvSpPr>
          <p:spPr>
            <a:xfrm>
              <a:off x="2684835" y="4629666"/>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76A6708-C573-3C5B-21E4-30395AC7958C}"/>
                </a:ext>
              </a:extLst>
            </p:cNvPr>
            <p:cNvSpPr/>
            <p:nvPr/>
          </p:nvSpPr>
          <p:spPr>
            <a:xfrm>
              <a:off x="5029201" y="4629666"/>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
            <a:extLst>
              <a:ext uri="{FF2B5EF4-FFF2-40B4-BE49-F238E27FC236}">
                <a16:creationId xmlns:a16="http://schemas.microsoft.com/office/drawing/2014/main" id="{5F2DAD33-2FA9-0C98-590C-C7B9FB67DAF1}"/>
              </a:ext>
            </a:extLst>
          </p:cNvPr>
          <p:cNvSpPr/>
          <p:nvPr/>
        </p:nvSpPr>
        <p:spPr>
          <a:xfrm>
            <a:off x="853622" y="1456092"/>
            <a:ext cx="6727383" cy="547779"/>
          </a:xfrm>
          <a:prstGeom prst="wedgeRoundRectCallout">
            <a:avLst>
              <a:gd name="adj1" fmla="val 11837"/>
              <a:gd name="adj2" fmla="val 47478"/>
              <a:gd name="adj3" fmla="val 16667"/>
            </a:avLst>
          </a:prstGeom>
          <a:solidFill>
            <a:srgbClr val="F08215"/>
          </a:solidFill>
          <a:ln w="38100">
            <a:noFill/>
          </a:ln>
        </p:spPr>
        <p:txBody>
          <a:bodyPr wrap="square" lIns="108000" tIns="108000" rIns="108000" bIns="108000">
            <a:spAutoFit/>
          </a:bodyPr>
          <a:lstStyle/>
          <a:p>
            <a:r>
              <a:rPr lang="en-GB" dirty="0">
                <a:solidFill>
                  <a:schemeClr val="bg1"/>
                </a:solidFill>
              </a:rPr>
              <a:t>How many different ways can you make the number 25?</a:t>
            </a:r>
            <a:endParaRPr lang="en-GB" sz="2000" dirty="0">
              <a:solidFill>
                <a:schemeClr val="bg1"/>
              </a:solidFill>
              <a:ea typeface="Roboto" panose="02000000000000000000" pitchFamily="2" charset="0"/>
            </a:endParaRPr>
          </a:p>
        </p:txBody>
      </p:sp>
      <p:sp>
        <p:nvSpPr>
          <p:cNvPr id="4" name="Oval 3">
            <a:extLst>
              <a:ext uri="{FF2B5EF4-FFF2-40B4-BE49-F238E27FC236}">
                <a16:creationId xmlns:a16="http://schemas.microsoft.com/office/drawing/2014/main" id="{09E250F7-5E09-436E-A1CB-77818D74C195}"/>
              </a:ext>
            </a:extLst>
          </p:cNvPr>
          <p:cNvSpPr/>
          <p:nvPr/>
        </p:nvSpPr>
        <p:spPr>
          <a:xfrm>
            <a:off x="-1593732" y="5251922"/>
            <a:ext cx="1399537" cy="3212155"/>
          </a:xfrm>
          <a:prstGeom prst="ellipse">
            <a:avLst/>
          </a:prstGeom>
          <a:noFill/>
          <a:ln w="28575">
            <a:solidFill>
              <a:srgbClr val="F68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a:extLst>
              <a:ext uri="{FF2B5EF4-FFF2-40B4-BE49-F238E27FC236}">
                <a16:creationId xmlns:a16="http://schemas.microsoft.com/office/drawing/2014/main" id="{21DADDBE-0189-E340-8758-710E60AC90EC}"/>
              </a:ext>
            </a:extLst>
          </p:cNvPr>
          <p:cNvSpPr/>
          <p:nvPr/>
        </p:nvSpPr>
        <p:spPr>
          <a:xfrm>
            <a:off x="853621" y="2378294"/>
            <a:ext cx="6727383" cy="547779"/>
          </a:xfrm>
          <a:prstGeom prst="wedgeRoundRectCallout">
            <a:avLst>
              <a:gd name="adj1" fmla="val 11837"/>
              <a:gd name="adj2" fmla="val 47478"/>
              <a:gd name="adj3" fmla="val 16667"/>
            </a:avLst>
          </a:prstGeom>
          <a:solidFill>
            <a:srgbClr val="F08215"/>
          </a:solidFill>
          <a:ln w="38100">
            <a:noFill/>
          </a:ln>
        </p:spPr>
        <p:txBody>
          <a:bodyPr wrap="square" lIns="108000" tIns="108000" rIns="108000" bIns="108000">
            <a:spAutoFit/>
          </a:bodyPr>
          <a:lstStyle/>
          <a:p>
            <a:r>
              <a:rPr lang="en-GB" dirty="0">
                <a:solidFill>
                  <a:schemeClr val="bg1"/>
                </a:solidFill>
              </a:rPr>
              <a:t>Is there just one correct answer?</a:t>
            </a:r>
            <a:endParaRPr lang="en-GB" sz="2000" dirty="0">
              <a:solidFill>
                <a:schemeClr val="bg1"/>
              </a:solidFill>
              <a:ea typeface="Roboto" panose="02000000000000000000" pitchFamily="2" charset="0"/>
            </a:endParaRPr>
          </a:p>
        </p:txBody>
      </p:sp>
      <p:sp>
        <p:nvSpPr>
          <p:cNvPr id="22" name="Text">
            <a:extLst>
              <a:ext uri="{FF2B5EF4-FFF2-40B4-BE49-F238E27FC236}">
                <a16:creationId xmlns:a16="http://schemas.microsoft.com/office/drawing/2014/main" id="{BA3E8549-AB2B-1F4E-81D0-3E39E8BAF7E3}"/>
              </a:ext>
            </a:extLst>
          </p:cNvPr>
          <p:cNvSpPr/>
          <p:nvPr/>
        </p:nvSpPr>
        <p:spPr>
          <a:xfrm>
            <a:off x="853621" y="3253349"/>
            <a:ext cx="6727383" cy="547779"/>
          </a:xfrm>
          <a:prstGeom prst="wedgeRoundRectCallout">
            <a:avLst>
              <a:gd name="adj1" fmla="val 11837"/>
              <a:gd name="adj2" fmla="val 47478"/>
              <a:gd name="adj3" fmla="val 16667"/>
            </a:avLst>
          </a:prstGeom>
          <a:solidFill>
            <a:srgbClr val="F08215"/>
          </a:solidFill>
          <a:ln w="38100">
            <a:noFill/>
          </a:ln>
        </p:spPr>
        <p:txBody>
          <a:bodyPr wrap="square" lIns="108000" tIns="108000" rIns="108000" bIns="108000">
            <a:spAutoFit/>
          </a:bodyPr>
          <a:lstStyle/>
          <a:p>
            <a:r>
              <a:rPr lang="en-GB" dirty="0">
                <a:solidFill>
                  <a:schemeClr val="bg1"/>
                </a:solidFill>
              </a:rPr>
              <a:t>Share your strategy. </a:t>
            </a:r>
            <a:endParaRPr lang="en-GB" sz="2000" dirty="0">
              <a:solidFill>
                <a:schemeClr val="bg1"/>
              </a:solidFill>
              <a:ea typeface="Roboto" panose="02000000000000000000" pitchFamily="2" charset="0"/>
            </a:endParaRPr>
          </a:p>
        </p:txBody>
      </p:sp>
      <p:pic>
        <p:nvPicPr>
          <p:cNvPr id="18" name="Picture 17">
            <a:extLst>
              <a:ext uri="{FF2B5EF4-FFF2-40B4-BE49-F238E27FC236}">
                <a16:creationId xmlns:a16="http://schemas.microsoft.com/office/drawing/2014/main" id="{9F49DCEE-A26B-674C-8841-D334D6CAFE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7" t="-483" r="-397" b="44849"/>
          <a:stretch/>
        </p:blipFill>
        <p:spPr>
          <a:xfrm>
            <a:off x="6516294" y="2939520"/>
            <a:ext cx="2452345" cy="3918479"/>
          </a:xfrm>
          <a:prstGeom prst="rect">
            <a:avLst/>
          </a:prstGeom>
        </p:spPr>
      </p:pic>
    </p:spTree>
    <p:extLst>
      <p:ext uri="{BB962C8B-B14F-4D97-AF65-F5344CB8AC3E}">
        <p14:creationId xmlns:p14="http://schemas.microsoft.com/office/powerpoint/2010/main" val="11919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853621" y="142967"/>
            <a:ext cx="3533553" cy="1049106"/>
          </a:xfrm>
          <a:prstGeom prst="round2DiagRect">
            <a:avLst>
              <a:gd name="adj1" fmla="val 38017"/>
              <a:gd name="adj2" fmla="val 0"/>
            </a:avLst>
          </a:prstGeom>
          <a:solidFill>
            <a:schemeClr val="bg1"/>
          </a:solidFill>
          <a:ln w="38100">
            <a:solidFill>
              <a:srgbClr val="F08215"/>
            </a:solidFill>
            <a:prstDash val="sysDash"/>
          </a:ln>
        </p:spPr>
        <p:txBody>
          <a:bodyPr anchor="ctr"/>
          <a:lstStyle/>
          <a:p>
            <a:pPr algn="ctr"/>
            <a:r>
              <a:rPr lang="en-US" sz="2800" dirty="0">
                <a:solidFill>
                  <a:srgbClr val="F08215"/>
                </a:solidFill>
                <a:latin typeface="+mn-lt"/>
              </a:rPr>
              <a:t>Number Talks</a:t>
            </a:r>
            <a:endParaRPr lang="en-GB" sz="2800" dirty="0">
              <a:solidFill>
                <a:srgbClr val="F08215"/>
              </a:solidFill>
              <a:latin typeface="+mn-lt"/>
            </a:endParaRPr>
          </a:p>
        </p:txBody>
      </p:sp>
      <p:grpSp>
        <p:nvGrpSpPr>
          <p:cNvPr id="3" name="Group 2">
            <a:extLst>
              <a:ext uri="{FF2B5EF4-FFF2-40B4-BE49-F238E27FC236}">
                <a16:creationId xmlns:a16="http://schemas.microsoft.com/office/drawing/2014/main" id="{5DB1588A-42B6-E95A-95D0-6F42E74B0506}"/>
              </a:ext>
            </a:extLst>
          </p:cNvPr>
          <p:cNvGrpSpPr/>
          <p:nvPr/>
        </p:nvGrpSpPr>
        <p:grpSpPr>
          <a:xfrm>
            <a:off x="3647665" y="7094124"/>
            <a:ext cx="2868629" cy="2615911"/>
            <a:chOff x="2684835" y="2568103"/>
            <a:chExt cx="3210128" cy="2927325"/>
          </a:xfrm>
        </p:grpSpPr>
        <p:sp>
          <p:nvSpPr>
            <p:cNvPr id="2" name="Oval 1">
              <a:extLst>
                <a:ext uri="{FF2B5EF4-FFF2-40B4-BE49-F238E27FC236}">
                  <a16:creationId xmlns:a16="http://schemas.microsoft.com/office/drawing/2014/main" id="{CD085D0F-1160-B3AD-2243-85EA05712922}"/>
                </a:ext>
              </a:extLst>
            </p:cNvPr>
            <p:cNvSpPr/>
            <p:nvPr/>
          </p:nvSpPr>
          <p:spPr>
            <a:xfrm>
              <a:off x="2684835" y="2568103"/>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A059A04-0421-DBF6-F45E-D8ABAF8B04D9}"/>
                </a:ext>
              </a:extLst>
            </p:cNvPr>
            <p:cNvSpPr/>
            <p:nvPr/>
          </p:nvSpPr>
          <p:spPr>
            <a:xfrm>
              <a:off x="5029201" y="2568103"/>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850CDC1-16F2-DBF0-26DD-CE753C2842BF}"/>
                </a:ext>
              </a:extLst>
            </p:cNvPr>
            <p:cNvSpPr/>
            <p:nvPr/>
          </p:nvSpPr>
          <p:spPr>
            <a:xfrm>
              <a:off x="3856318" y="3594020"/>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FACA429-5167-B47D-E457-2B222C3A767B}"/>
                </a:ext>
              </a:extLst>
            </p:cNvPr>
            <p:cNvSpPr/>
            <p:nvPr/>
          </p:nvSpPr>
          <p:spPr>
            <a:xfrm>
              <a:off x="2684835" y="4629666"/>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76A6708-C573-3C5B-21E4-30395AC7958C}"/>
                </a:ext>
              </a:extLst>
            </p:cNvPr>
            <p:cNvSpPr/>
            <p:nvPr/>
          </p:nvSpPr>
          <p:spPr>
            <a:xfrm>
              <a:off x="5029201" y="4629666"/>
              <a:ext cx="865762" cy="865762"/>
            </a:xfrm>
            <a:prstGeom prst="ellipse">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
            <a:extLst>
              <a:ext uri="{FF2B5EF4-FFF2-40B4-BE49-F238E27FC236}">
                <a16:creationId xmlns:a16="http://schemas.microsoft.com/office/drawing/2014/main" id="{5F2DAD33-2FA9-0C98-590C-C7B9FB67DAF1}"/>
              </a:ext>
            </a:extLst>
          </p:cNvPr>
          <p:cNvSpPr/>
          <p:nvPr/>
        </p:nvSpPr>
        <p:spPr>
          <a:xfrm>
            <a:off x="1661471" y="1406416"/>
            <a:ext cx="6727383" cy="547779"/>
          </a:xfrm>
          <a:prstGeom prst="wedgeRoundRectCallout">
            <a:avLst>
              <a:gd name="adj1" fmla="val 11837"/>
              <a:gd name="adj2" fmla="val 47478"/>
              <a:gd name="adj3" fmla="val 16667"/>
            </a:avLst>
          </a:prstGeom>
          <a:solidFill>
            <a:srgbClr val="CD4694"/>
          </a:solidFill>
          <a:ln w="38100">
            <a:noFill/>
          </a:ln>
        </p:spPr>
        <p:txBody>
          <a:bodyPr wrap="square" lIns="108000" tIns="108000" rIns="108000" bIns="108000">
            <a:spAutoFit/>
          </a:bodyPr>
          <a:lstStyle/>
          <a:p>
            <a:r>
              <a:rPr lang="en-GB" dirty="0">
                <a:solidFill>
                  <a:schemeClr val="bg1"/>
                </a:solidFill>
              </a:rPr>
              <a:t>How many different ways can you make the number 30?</a:t>
            </a:r>
            <a:endParaRPr lang="en-GB" sz="2000" dirty="0">
              <a:solidFill>
                <a:schemeClr val="bg1"/>
              </a:solidFill>
              <a:ea typeface="Roboto" panose="02000000000000000000" pitchFamily="2" charset="0"/>
            </a:endParaRPr>
          </a:p>
        </p:txBody>
      </p:sp>
      <p:sp>
        <p:nvSpPr>
          <p:cNvPr id="4" name="Oval 3">
            <a:extLst>
              <a:ext uri="{FF2B5EF4-FFF2-40B4-BE49-F238E27FC236}">
                <a16:creationId xmlns:a16="http://schemas.microsoft.com/office/drawing/2014/main" id="{09E250F7-5E09-436E-A1CB-77818D74C195}"/>
              </a:ext>
            </a:extLst>
          </p:cNvPr>
          <p:cNvSpPr/>
          <p:nvPr/>
        </p:nvSpPr>
        <p:spPr>
          <a:xfrm>
            <a:off x="-1593732" y="5251922"/>
            <a:ext cx="1399537" cy="3212155"/>
          </a:xfrm>
          <a:prstGeom prst="ellipse">
            <a:avLst/>
          </a:prstGeom>
          <a:noFill/>
          <a:ln w="28575">
            <a:solidFill>
              <a:srgbClr val="F68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a:extLst>
              <a:ext uri="{FF2B5EF4-FFF2-40B4-BE49-F238E27FC236}">
                <a16:creationId xmlns:a16="http://schemas.microsoft.com/office/drawing/2014/main" id="{21DADDBE-0189-E340-8758-710E60AC90EC}"/>
              </a:ext>
            </a:extLst>
          </p:cNvPr>
          <p:cNvSpPr/>
          <p:nvPr/>
        </p:nvSpPr>
        <p:spPr>
          <a:xfrm>
            <a:off x="1661470" y="2328618"/>
            <a:ext cx="6727383" cy="547779"/>
          </a:xfrm>
          <a:prstGeom prst="wedgeRoundRectCallout">
            <a:avLst>
              <a:gd name="adj1" fmla="val 11837"/>
              <a:gd name="adj2" fmla="val 47478"/>
              <a:gd name="adj3" fmla="val 16667"/>
            </a:avLst>
          </a:prstGeom>
          <a:solidFill>
            <a:srgbClr val="CD4694"/>
          </a:solidFill>
          <a:ln w="38100">
            <a:noFill/>
          </a:ln>
        </p:spPr>
        <p:txBody>
          <a:bodyPr wrap="square" lIns="108000" tIns="108000" rIns="108000" bIns="108000">
            <a:spAutoFit/>
          </a:bodyPr>
          <a:lstStyle/>
          <a:p>
            <a:r>
              <a:rPr lang="en-GB" dirty="0">
                <a:solidFill>
                  <a:schemeClr val="bg1"/>
                </a:solidFill>
              </a:rPr>
              <a:t>Is there just one correct answer?</a:t>
            </a:r>
            <a:endParaRPr lang="en-GB" sz="2000" dirty="0">
              <a:solidFill>
                <a:schemeClr val="bg1"/>
              </a:solidFill>
              <a:ea typeface="Roboto" panose="02000000000000000000" pitchFamily="2" charset="0"/>
            </a:endParaRPr>
          </a:p>
        </p:txBody>
      </p:sp>
      <p:sp>
        <p:nvSpPr>
          <p:cNvPr id="22" name="Text">
            <a:extLst>
              <a:ext uri="{FF2B5EF4-FFF2-40B4-BE49-F238E27FC236}">
                <a16:creationId xmlns:a16="http://schemas.microsoft.com/office/drawing/2014/main" id="{BA3E8549-AB2B-1F4E-81D0-3E39E8BAF7E3}"/>
              </a:ext>
            </a:extLst>
          </p:cNvPr>
          <p:cNvSpPr/>
          <p:nvPr/>
        </p:nvSpPr>
        <p:spPr>
          <a:xfrm>
            <a:off x="1661470" y="3203673"/>
            <a:ext cx="6727383" cy="547779"/>
          </a:xfrm>
          <a:prstGeom prst="wedgeRoundRectCallout">
            <a:avLst>
              <a:gd name="adj1" fmla="val 11837"/>
              <a:gd name="adj2" fmla="val 47478"/>
              <a:gd name="adj3" fmla="val 16667"/>
            </a:avLst>
          </a:prstGeom>
          <a:solidFill>
            <a:srgbClr val="CD4694"/>
          </a:solidFill>
          <a:ln w="38100">
            <a:noFill/>
          </a:ln>
        </p:spPr>
        <p:txBody>
          <a:bodyPr wrap="square" lIns="108000" tIns="108000" rIns="108000" bIns="108000">
            <a:spAutoFit/>
          </a:bodyPr>
          <a:lstStyle/>
          <a:p>
            <a:r>
              <a:rPr lang="en-GB" dirty="0">
                <a:solidFill>
                  <a:schemeClr val="bg1"/>
                </a:solidFill>
              </a:rPr>
              <a:t>Share your strategy. </a:t>
            </a:r>
            <a:endParaRPr lang="en-GB" sz="2000" dirty="0">
              <a:solidFill>
                <a:schemeClr val="bg1"/>
              </a:solidFill>
              <a:ea typeface="Roboto" panose="02000000000000000000" pitchFamily="2" charset="0"/>
            </a:endParaRPr>
          </a:p>
        </p:txBody>
      </p:sp>
      <p:pic>
        <p:nvPicPr>
          <p:cNvPr id="18" name="Picture 17">
            <a:extLst>
              <a:ext uri="{FF2B5EF4-FFF2-40B4-BE49-F238E27FC236}">
                <a16:creationId xmlns:a16="http://schemas.microsoft.com/office/drawing/2014/main" id="{144BED84-3EE6-694A-A2BC-DEF93B65E3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93" b="44714"/>
          <a:stretch/>
        </p:blipFill>
        <p:spPr>
          <a:xfrm>
            <a:off x="22451" y="3107994"/>
            <a:ext cx="2452345" cy="3767260"/>
          </a:xfrm>
          <a:prstGeom prst="rect">
            <a:avLst/>
          </a:prstGeom>
        </p:spPr>
      </p:pic>
    </p:spTree>
    <p:extLst>
      <p:ext uri="{BB962C8B-B14F-4D97-AF65-F5344CB8AC3E}">
        <p14:creationId xmlns:p14="http://schemas.microsoft.com/office/powerpoint/2010/main" val="33174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2"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352</TotalTime>
  <Words>620</Words>
  <Application>Microsoft Macintosh PowerPoint</Application>
  <PresentationFormat>On-screen Show (4:3)</PresentationFormat>
  <Paragraphs>75</Paragraphs>
  <Slides>23</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Twinkl</vt:lpstr>
      <vt:lpstr>Roboto</vt:lpstr>
      <vt:lpstr>Calibri</vt:lpstr>
      <vt:lpstr>Arial</vt:lpstr>
      <vt:lpstr>Slide Layouts</vt:lpstr>
      <vt:lpstr>Disclaimers/Guidance</vt:lpstr>
      <vt:lpstr>Number Talks</vt:lpstr>
      <vt:lpstr>PowerPoint Presentation</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Number Talks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Talks</dc:title>
  <dc:creator>twinkl twiknl</dc:creator>
  <cp:lastModifiedBy>twinkl twinkl</cp:lastModifiedBy>
  <cp:revision>33</cp:revision>
  <dcterms:created xsi:type="dcterms:W3CDTF">2022-06-06T14:08:00Z</dcterms:created>
  <dcterms:modified xsi:type="dcterms:W3CDTF">2022-08-12T08:11:01Z</dcterms:modified>
</cp:coreProperties>
</file>