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56" r:id="rId2"/>
    <p:sldId id="257" r:id="rId3"/>
    <p:sldId id="259" r:id="rId4"/>
    <p:sldId id="260" r:id="rId5"/>
    <p:sldId id="261" r:id="rId6"/>
    <p:sldId id="263" r:id="rId7"/>
    <p:sldId id="264" r:id="rId8"/>
    <p:sldId id="269" r:id="rId9"/>
    <p:sldId id="270" r:id="rId10"/>
    <p:sldId id="271" r:id="rId11"/>
    <p:sldId id="272" r:id="rId12"/>
    <p:sldId id="274" r:id="rId13"/>
    <p:sldId id="275" r:id="rId14"/>
    <p:sldId id="276" r:id="rId15"/>
    <p:sldId id="277" r:id="rId16"/>
    <p:sldId id="273" r:id="rId17"/>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Roboto Medium" panose="02000000000000000000" pitchFamily="2" charset="0"/>
      <p:regular r:id="rId24"/>
    </p:embeddedFont>
    <p:embeddedFont>
      <p:font typeface="Twinkl" panose="02000000000000000000" pitchFamily="2" charset="77"/>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86B"/>
    <a:srgbClr val="9195C9"/>
    <a:srgbClr val="B0DFFA"/>
    <a:srgbClr val="292627"/>
    <a:srgbClr val="18A0DB"/>
    <a:srgbClr val="DE1E5A"/>
    <a:srgbClr val="BC0105"/>
    <a:srgbClr val="4DB1E3"/>
    <a:srgbClr val="80C1EB"/>
    <a:srgbClr val="ACDD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13" autoAdjust="0"/>
    <p:restoredTop sz="94660"/>
  </p:normalViewPr>
  <p:slideViewPr>
    <p:cSldViewPr snapToGrid="0" showGuides="1">
      <p:cViewPr varScale="1">
        <p:scale>
          <a:sx n="110" d="100"/>
          <a:sy n="110" d="100"/>
        </p:scale>
        <p:origin x="1856" y="17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10/01/2022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10/01/2022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m.au/resources/australian-resources-f-2-the-arts/australian-resources-f-2-the-arts-music/perform-and-respond-to-music-music-the-arts-f-2-australia"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twinkl.com.au/resources/australian-resources-f-2-the-arts/australian-resources-f-2-the-arts-music/perform-and-respond-to-music-music-the-arts-f-2-australia" TargetMode="External"/><Relationship Id="rId2" Type="http://schemas.openxmlformats.org/officeDocument/2006/relationships/image" Target="../media/image11.t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twinkl.com.au/resources/australian-resources-f-2-the-arts/australian-resources-f-2-the-arts-music/perform-and-respond-to-music-music-the-arts-f-2-australia"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twinkl.com.au/resources/australian-resources-f-2-the-arts/australian-resources-f-2-the-arts-music/perform-and-respond-to-music-music-the-arts-f-2-australia" TargetMode="External"/><Relationship Id="rId2" Type="http://schemas.openxmlformats.org/officeDocument/2006/relationships/image" Target="../media/image12.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twinkl.com.au/resources/australian-resources-f-2-the-arts/australian-resources-f-2-the-arts-music/perform-and-respond-to-music-music-the-arts-f-2-australia"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twinkl.com.au/resources/australian-resources-f-2-the-arts/australian-resources-f-2-the-arts-music/perform-and-respond-to-music-music-the-arts-f-2-australia" TargetMode="External"/><Relationship Id="rId2" Type="http://schemas.openxmlformats.org/officeDocument/2006/relationships/image" Target="../media/image12.t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twinkl.com.au/resources/australian-resources-f-2-the-arts/australian-resources-f-2-the-arts-music/perform-and-respond-to-music-music-the-arts-f-2-australia"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twinkl.com.au/resources/australian-resources-f-2-the-arts/australian-resources-f-2-the-arts-music/perform-and-respond-to-music-music-the-arts-f-2-australia"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hyperlink" Target="https://www.twinkl.com.au/resources/australian-resources-f-2-the-arts/australian-resources-f-2-the-arts-music/perform-and-respond-to-music-music-the-arts-f-2-australia"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twinkl.com.au/resources/australian-resources-f-2-the-arts/australian-resources-f-2-the-arts-music/perform-and-respond-to-music-music-the-arts-f-2-australia" TargetMode="External"/><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tif"/><Relationship Id="rId1" Type="http://schemas.openxmlformats.org/officeDocument/2006/relationships/slideLayout" Target="../slideLayouts/slideLayout2.xml"/><Relationship Id="rId5" Type="http://schemas.openxmlformats.org/officeDocument/2006/relationships/hyperlink" Target="https://www.twinkl.com.au/resources/australian-resources-f-2-the-arts/australian-resources-f-2-the-arts-music/perform-and-respond-to-music-music-the-arts-f-2-australia" TargetMode="External"/><Relationship Id="rId4" Type="http://schemas.openxmlformats.org/officeDocument/2006/relationships/image" Target="../media/image7.tif"/></Relationships>
</file>

<file path=ppt/slides/_rels/slide5.xml.rels><?xml version="1.0" encoding="UTF-8" standalone="yes"?>
<Relationships xmlns="http://schemas.openxmlformats.org/package/2006/relationships"><Relationship Id="rId3" Type="http://schemas.openxmlformats.org/officeDocument/2006/relationships/hyperlink" Target="https://www.twinkl.com.au/resources/australian-resources-f-2-the-arts/australian-resources-f-2-the-arts-music/perform-and-respond-to-music-music-the-arts-f-2-australia"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twinkl.com.au/resources/australian-resources-f-2-the-arts/australian-resources-f-2-the-arts-music/perform-and-respond-to-music-music-the-arts-f-2-australia"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twinkl.com.au/resources/australian-resources-f-2-the-arts/australian-resources-f-2-the-arts-music/perform-and-respond-to-music-music-the-arts-f-2-australia"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twinkl.com.au/resources/australian-resources-f-2-the-arts/australian-resources-f-2-the-arts-music/perform-and-respond-to-music-music-the-arts-f-2-australia"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twinkl.com.au/resources/australian-resources-f-2-the-arts/australian-resources-f-2-the-arts-music/perform-and-respond-to-music-music-the-arts-f-2-australia"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7BB004BE-406B-594C-9666-37E8C08DB6A2}"/>
              </a:ext>
            </a:extLst>
          </p:cNvPr>
          <p:cNvSpPr/>
          <p:nvPr/>
        </p:nvSpPr>
        <p:spPr>
          <a:xfrm>
            <a:off x="0" y="5659395"/>
            <a:ext cx="1346886" cy="1198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264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D97C365-6CD2-8049-8DAE-2B3D5FD4B2CE}"/>
              </a:ext>
            </a:extLst>
          </p:cNvPr>
          <p:cNvSpPr/>
          <p:nvPr/>
        </p:nvSpPr>
        <p:spPr>
          <a:xfrm>
            <a:off x="646584" y="1828465"/>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1C5EE8E-22C8-3841-A60E-1F55FCC3195A}"/>
              </a:ext>
            </a:extLst>
          </p:cNvPr>
          <p:cNvSpPr/>
          <p:nvPr/>
        </p:nvSpPr>
        <p:spPr>
          <a:xfrm>
            <a:off x="646584" y="2672308"/>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1FF90B8E-AF6D-CC41-88D4-6939C6B55F26}"/>
              </a:ext>
            </a:extLst>
          </p:cNvPr>
          <p:cNvSpPr/>
          <p:nvPr/>
        </p:nvSpPr>
        <p:spPr>
          <a:xfrm>
            <a:off x="6308738" y="-1074488"/>
            <a:ext cx="2257064" cy="1920501"/>
          </a:xfrm>
          <a:prstGeom prst="roundRect">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9195C9"/>
              </a:solidFill>
            </a:endParaRPr>
          </a:p>
          <a:p>
            <a:pPr algn="ctr"/>
            <a:endParaRPr lang="en-GB" b="1" dirty="0">
              <a:solidFill>
                <a:srgbClr val="9195C9"/>
              </a:solidFill>
            </a:endParaRPr>
          </a:p>
          <a:p>
            <a:pPr algn="ctr"/>
            <a:endParaRPr lang="en-GB" b="1" dirty="0">
              <a:solidFill>
                <a:srgbClr val="9195C9"/>
              </a:solidFill>
            </a:endParaRPr>
          </a:p>
          <a:p>
            <a:pPr algn="ctr"/>
            <a:endParaRPr lang="en-GB" b="1" dirty="0">
              <a:solidFill>
                <a:srgbClr val="9195C9"/>
              </a:solidFill>
            </a:endParaRPr>
          </a:p>
          <a:p>
            <a:pPr algn="ctr"/>
            <a:r>
              <a:rPr lang="en-GB" b="1" dirty="0">
                <a:solidFill>
                  <a:srgbClr val="9195C9"/>
                </a:solidFill>
              </a:rPr>
              <a:t>Ages: Year 3 - Year 6</a:t>
            </a:r>
            <a:endParaRPr lang="en-US" dirty="0">
              <a:solidFill>
                <a:srgbClr val="9195C9"/>
              </a:solidFill>
            </a:endParaRPr>
          </a:p>
        </p:txBody>
      </p:sp>
      <p:sp>
        <p:nvSpPr>
          <p:cNvPr id="10" name="Rounded Rectangle 9">
            <a:extLst>
              <a:ext uri="{FF2B5EF4-FFF2-40B4-BE49-F238E27FC236}">
                <a16:creationId xmlns:a16="http://schemas.microsoft.com/office/drawing/2014/main" id="{8F38076B-792B-5245-935D-769EA651E7EC}"/>
              </a:ext>
            </a:extLst>
          </p:cNvPr>
          <p:cNvSpPr/>
          <p:nvPr/>
        </p:nvSpPr>
        <p:spPr>
          <a:xfrm>
            <a:off x="-1841446" y="606200"/>
            <a:ext cx="6815227" cy="648182"/>
          </a:xfrm>
          <a:prstGeom prst="roundRect">
            <a:avLst/>
          </a:prstGeom>
          <a:solidFill>
            <a:srgbClr val="FEE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9195C9"/>
                </a:solidFill>
              </a:rPr>
              <a:t>                       Hand Clapping Positions</a:t>
            </a:r>
            <a:endParaRPr lang="en-US" sz="4400" b="1" dirty="0">
              <a:solidFill>
                <a:srgbClr val="9195C9"/>
              </a:solidFill>
            </a:endParaRPr>
          </a:p>
        </p:txBody>
      </p:sp>
      <p:pic>
        <p:nvPicPr>
          <p:cNvPr id="4" name="Picture 3" descr="A picture containing text, toy, doll&#10;&#10;Description automatically generated">
            <a:extLst>
              <a:ext uri="{FF2B5EF4-FFF2-40B4-BE49-F238E27FC236}">
                <a16:creationId xmlns:a16="http://schemas.microsoft.com/office/drawing/2014/main" id="{1A821394-C695-924C-9041-F93A3A827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8738" y="2567305"/>
            <a:ext cx="2511161" cy="4045527"/>
          </a:xfrm>
          <a:prstGeom prst="rect">
            <a:avLst/>
          </a:prstGeom>
        </p:spPr>
      </p:pic>
      <p:sp>
        <p:nvSpPr>
          <p:cNvPr id="14" name="TextBox 13">
            <a:extLst>
              <a:ext uri="{FF2B5EF4-FFF2-40B4-BE49-F238E27FC236}">
                <a16:creationId xmlns:a16="http://schemas.microsoft.com/office/drawing/2014/main" id="{897DCCBB-A714-5E4F-ACDB-799FF2132007}"/>
              </a:ext>
            </a:extLst>
          </p:cNvPr>
          <p:cNvSpPr txBox="1"/>
          <p:nvPr/>
        </p:nvSpPr>
        <p:spPr>
          <a:xfrm>
            <a:off x="973281" y="1736308"/>
            <a:ext cx="6700734" cy="830997"/>
          </a:xfrm>
          <a:prstGeom prst="rect">
            <a:avLst/>
          </a:prstGeom>
          <a:noFill/>
        </p:spPr>
        <p:txBody>
          <a:bodyPr wrap="square">
            <a:spAutoFit/>
          </a:bodyPr>
          <a:lstStyle/>
          <a:p>
            <a:pPr rtl="0">
              <a:spcBef>
                <a:spcPts val="2400"/>
              </a:spcBef>
              <a:spcAft>
                <a:spcPts val="0"/>
              </a:spcAft>
            </a:pPr>
            <a:r>
              <a:rPr lang="en-GB" sz="1600" b="0" i="0" u="none" strike="noStrike" dirty="0">
                <a:solidFill>
                  <a:srgbClr val="000000"/>
                </a:solidFill>
                <a:effectLst/>
              </a:rPr>
              <a:t>When the students find a new partner, they then repeat the rhythm again. To start, the teacher can tap and say the rhythm syllables aloud to support children to keep in time.</a:t>
            </a:r>
          </a:p>
        </p:txBody>
      </p:sp>
      <p:sp>
        <p:nvSpPr>
          <p:cNvPr id="15" name="TextBox 14">
            <a:extLst>
              <a:ext uri="{FF2B5EF4-FFF2-40B4-BE49-F238E27FC236}">
                <a16:creationId xmlns:a16="http://schemas.microsoft.com/office/drawing/2014/main" id="{1FCE4241-720F-3046-B5DD-F513A470D155}"/>
              </a:ext>
            </a:extLst>
          </p:cNvPr>
          <p:cNvSpPr txBox="1"/>
          <p:nvPr/>
        </p:nvSpPr>
        <p:spPr>
          <a:xfrm>
            <a:off x="973281" y="2657188"/>
            <a:ext cx="5493326" cy="1569660"/>
          </a:xfrm>
          <a:prstGeom prst="rect">
            <a:avLst/>
          </a:prstGeom>
          <a:noFill/>
        </p:spPr>
        <p:txBody>
          <a:bodyPr wrap="square">
            <a:spAutoFit/>
          </a:bodyPr>
          <a:lstStyle/>
          <a:p>
            <a:r>
              <a:rPr lang="en-GB" sz="1600" b="0" i="0" u="none" strike="noStrike" dirty="0">
                <a:solidFill>
                  <a:srgbClr val="000000"/>
                </a:solidFill>
                <a:effectLst/>
              </a:rPr>
              <a:t>This teaches students to prepare and always know what is approaching, just like when playing music. The trick to the game is to make eye contact with someone as you’re approaching the last bar, to confirm that you’re going to travel to them next! A great game to develop communication skills!</a:t>
            </a:r>
            <a:endParaRPr lang="en-US" sz="1600" dirty="0"/>
          </a:p>
        </p:txBody>
      </p:sp>
      <p:sp>
        <p:nvSpPr>
          <p:cNvPr id="18" name="Rectangle 17">
            <a:hlinkClick r:id="rId3"/>
            <a:extLst>
              <a:ext uri="{FF2B5EF4-FFF2-40B4-BE49-F238E27FC236}">
                <a16:creationId xmlns:a16="http://schemas.microsoft.com/office/drawing/2014/main" id="{1C8556BB-7F37-C549-BA10-F6394961A729}"/>
              </a:ext>
            </a:extLst>
          </p:cNvPr>
          <p:cNvSpPr/>
          <p:nvPr/>
        </p:nvSpPr>
        <p:spPr>
          <a:xfrm>
            <a:off x="7797114" y="6425514"/>
            <a:ext cx="1346886" cy="432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459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20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2000"/>
                                        <p:tgtEl>
                                          <p:spTgt spid="1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2000"/>
                                        <p:tgtEl>
                                          <p:spTgt spid="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2000"/>
                                        <p:tgtEl>
                                          <p:spTgt spid="15"/>
                                        </p:tgtEl>
                                      </p:cBhvr>
                                    </p:animEffect>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2000" fill="hold"/>
                                        <p:tgtEl>
                                          <p:spTgt spid="4"/>
                                        </p:tgtEl>
                                        <p:attrNameLst>
                                          <p:attrName>ppt_x</p:attrName>
                                        </p:attrNameLst>
                                      </p:cBhvr>
                                      <p:tavLst>
                                        <p:tav tm="0">
                                          <p:val>
                                            <p:strVal val="#ppt_x"/>
                                          </p:val>
                                        </p:tav>
                                        <p:tav tm="100000">
                                          <p:val>
                                            <p:strVal val="#ppt_x"/>
                                          </p:val>
                                        </p:tav>
                                      </p:tavLst>
                                    </p:anim>
                                    <p:anim calcmode="lin" valueType="num">
                                      <p:cBhvr additive="base">
                                        <p:cTn id="20"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5600E2DB-6E5C-824B-B640-57A0D5F0CA4B}"/>
              </a:ext>
            </a:extLst>
          </p:cNvPr>
          <p:cNvSpPr/>
          <p:nvPr/>
        </p:nvSpPr>
        <p:spPr>
          <a:xfrm>
            <a:off x="-1841445" y="606200"/>
            <a:ext cx="5591642" cy="648182"/>
          </a:xfrm>
          <a:prstGeom prst="roundRect">
            <a:avLst/>
          </a:prstGeom>
          <a:solidFill>
            <a:srgbClr val="FEE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9195C9"/>
                </a:solidFill>
              </a:rPr>
              <a:t>                       Imitation Ball</a:t>
            </a:r>
            <a:endParaRPr lang="en-US" sz="4400" b="1" dirty="0">
              <a:solidFill>
                <a:srgbClr val="9195C9"/>
              </a:solidFill>
            </a:endParaRPr>
          </a:p>
        </p:txBody>
      </p:sp>
      <p:sp>
        <p:nvSpPr>
          <p:cNvPr id="8" name="Oval 7">
            <a:extLst>
              <a:ext uri="{FF2B5EF4-FFF2-40B4-BE49-F238E27FC236}">
                <a16:creationId xmlns:a16="http://schemas.microsoft.com/office/drawing/2014/main" id="{3D97C365-6CD2-8049-8DAE-2B3D5FD4B2CE}"/>
              </a:ext>
            </a:extLst>
          </p:cNvPr>
          <p:cNvSpPr/>
          <p:nvPr/>
        </p:nvSpPr>
        <p:spPr>
          <a:xfrm>
            <a:off x="578198" y="1563801"/>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1C5EE8E-22C8-3841-A60E-1F55FCC3195A}"/>
              </a:ext>
            </a:extLst>
          </p:cNvPr>
          <p:cNvSpPr/>
          <p:nvPr/>
        </p:nvSpPr>
        <p:spPr>
          <a:xfrm>
            <a:off x="591166" y="3169664"/>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1FF90B8E-AF6D-CC41-88D4-6939C6B55F26}"/>
              </a:ext>
            </a:extLst>
          </p:cNvPr>
          <p:cNvSpPr/>
          <p:nvPr/>
        </p:nvSpPr>
        <p:spPr>
          <a:xfrm>
            <a:off x="6308738" y="-1074488"/>
            <a:ext cx="2257064" cy="1920501"/>
          </a:xfrm>
          <a:prstGeom prst="roundRect">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9195C9"/>
              </a:solidFill>
            </a:endParaRPr>
          </a:p>
          <a:p>
            <a:pPr algn="ctr"/>
            <a:endParaRPr lang="en-GB" b="1" dirty="0">
              <a:solidFill>
                <a:srgbClr val="9195C9"/>
              </a:solidFill>
            </a:endParaRPr>
          </a:p>
          <a:p>
            <a:pPr algn="ctr"/>
            <a:endParaRPr lang="en-GB" b="1" dirty="0">
              <a:solidFill>
                <a:srgbClr val="9195C9"/>
              </a:solidFill>
            </a:endParaRPr>
          </a:p>
          <a:p>
            <a:pPr algn="ctr"/>
            <a:endParaRPr lang="en-GB" b="1" dirty="0">
              <a:solidFill>
                <a:srgbClr val="9195C9"/>
              </a:solidFill>
            </a:endParaRPr>
          </a:p>
          <a:p>
            <a:pPr algn="ctr"/>
            <a:r>
              <a:rPr lang="en-GB" b="1" dirty="0">
                <a:solidFill>
                  <a:srgbClr val="9195C9"/>
                </a:solidFill>
              </a:rPr>
              <a:t>Ages: Year 3 - Year 6</a:t>
            </a:r>
            <a:endParaRPr lang="en-US" dirty="0">
              <a:solidFill>
                <a:srgbClr val="9195C9"/>
              </a:solidFill>
            </a:endParaRPr>
          </a:p>
        </p:txBody>
      </p:sp>
      <p:sp>
        <p:nvSpPr>
          <p:cNvPr id="13" name="Rounded Rectangle 12">
            <a:extLst>
              <a:ext uri="{FF2B5EF4-FFF2-40B4-BE49-F238E27FC236}">
                <a16:creationId xmlns:a16="http://schemas.microsoft.com/office/drawing/2014/main" id="{B4BCC670-EB57-124C-8EE9-1658C97D94F7}"/>
              </a:ext>
            </a:extLst>
          </p:cNvPr>
          <p:cNvSpPr/>
          <p:nvPr/>
        </p:nvSpPr>
        <p:spPr>
          <a:xfrm>
            <a:off x="6308738" y="2060293"/>
            <a:ext cx="2257064" cy="5173521"/>
          </a:xfrm>
          <a:prstGeom prst="roundRect">
            <a:avLst/>
          </a:prstGeom>
          <a:solidFill>
            <a:srgbClr val="919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Develops:</a:t>
            </a:r>
          </a:p>
          <a:p>
            <a:pPr algn="ctr"/>
            <a:r>
              <a:rPr lang="en-GB" dirty="0"/>
              <a:t>Inner beat and tempo</a:t>
            </a:r>
          </a:p>
          <a:p>
            <a:pPr algn="ctr"/>
            <a:r>
              <a:rPr lang="en-GB" dirty="0"/>
              <a:t>Listening/aural skills</a:t>
            </a:r>
          </a:p>
          <a:p>
            <a:pPr algn="ctr"/>
            <a:r>
              <a:rPr lang="en-GB" dirty="0"/>
              <a:t>Counting skills</a:t>
            </a:r>
          </a:p>
          <a:p>
            <a:pPr algn="ctr"/>
            <a:r>
              <a:rPr lang="en-GB" dirty="0"/>
              <a:t>Motor skills</a:t>
            </a:r>
          </a:p>
          <a:p>
            <a:pPr algn="ctr"/>
            <a:r>
              <a:rPr lang="en-GB" dirty="0"/>
              <a:t>Improvisation</a:t>
            </a:r>
          </a:p>
          <a:p>
            <a:pPr algn="ctr"/>
            <a:r>
              <a:rPr lang="en-GB" dirty="0"/>
              <a:t>Social skills</a:t>
            </a:r>
          </a:p>
          <a:p>
            <a:pPr algn="ctr"/>
            <a:r>
              <a:rPr lang="en-GB" dirty="0"/>
              <a:t>Quick thinking </a:t>
            </a:r>
          </a:p>
          <a:p>
            <a:pPr algn="ctr"/>
            <a:r>
              <a:rPr lang="en-GB" dirty="0"/>
              <a:t>Focus &amp; concentration</a:t>
            </a:r>
          </a:p>
          <a:p>
            <a:pPr algn="ctr"/>
            <a:r>
              <a:rPr lang="en-GB" dirty="0"/>
              <a:t>Attention to detail</a:t>
            </a:r>
          </a:p>
          <a:p>
            <a:br>
              <a:rPr lang="en-GB" dirty="0"/>
            </a:br>
            <a:endParaRPr lang="en-GB" dirty="0"/>
          </a:p>
          <a:p>
            <a:pPr algn="ctr"/>
            <a:endParaRPr lang="en-GB" dirty="0"/>
          </a:p>
        </p:txBody>
      </p:sp>
      <p:sp>
        <p:nvSpPr>
          <p:cNvPr id="10" name="TextBox 9">
            <a:extLst>
              <a:ext uri="{FF2B5EF4-FFF2-40B4-BE49-F238E27FC236}">
                <a16:creationId xmlns:a16="http://schemas.microsoft.com/office/drawing/2014/main" id="{77CCEA0E-6C7D-7E4F-B2DF-EA676A754E25}"/>
              </a:ext>
            </a:extLst>
          </p:cNvPr>
          <p:cNvSpPr txBox="1"/>
          <p:nvPr/>
        </p:nvSpPr>
        <p:spPr>
          <a:xfrm>
            <a:off x="885103" y="1493460"/>
            <a:ext cx="5313500" cy="1569660"/>
          </a:xfrm>
          <a:prstGeom prst="rect">
            <a:avLst/>
          </a:prstGeom>
          <a:noFill/>
        </p:spPr>
        <p:txBody>
          <a:bodyPr wrap="square">
            <a:spAutoFit/>
          </a:bodyPr>
          <a:lstStyle/>
          <a:p>
            <a:pPr rtl="0">
              <a:spcBef>
                <a:spcPts val="0"/>
              </a:spcBef>
              <a:spcAft>
                <a:spcPts val="0"/>
              </a:spcAft>
            </a:pPr>
            <a:r>
              <a:rPr lang="en-GB" sz="1600" b="0" i="0" u="none" strike="noStrike" dirty="0">
                <a:solidFill>
                  <a:srgbClr val="000000"/>
                </a:solidFill>
                <a:effectLst/>
              </a:rPr>
              <a:t>Children sit in a circle and pass a ball around the circle. They can pass any way they choose such as bounce, roll or simply hand it to the next person. Whichever way is chosen, the next three people must do the same. So, each movement/pass lasts four times, before the movement has to change to something different.</a:t>
            </a:r>
            <a:endParaRPr lang="en-US" sz="1600" dirty="0"/>
          </a:p>
        </p:txBody>
      </p:sp>
      <p:sp>
        <p:nvSpPr>
          <p:cNvPr id="12" name="TextBox 11">
            <a:extLst>
              <a:ext uri="{FF2B5EF4-FFF2-40B4-BE49-F238E27FC236}">
                <a16:creationId xmlns:a16="http://schemas.microsoft.com/office/drawing/2014/main" id="{33F9D939-DCEA-1B48-B1B3-200A51923EEF}"/>
              </a:ext>
            </a:extLst>
          </p:cNvPr>
          <p:cNvSpPr txBox="1"/>
          <p:nvPr/>
        </p:nvSpPr>
        <p:spPr>
          <a:xfrm>
            <a:off x="885103" y="3110402"/>
            <a:ext cx="5493326" cy="830997"/>
          </a:xfrm>
          <a:prstGeom prst="rect">
            <a:avLst/>
          </a:prstGeom>
          <a:noFill/>
        </p:spPr>
        <p:txBody>
          <a:bodyPr wrap="square">
            <a:spAutoFit/>
          </a:bodyPr>
          <a:lstStyle/>
          <a:p>
            <a:pPr rtl="0">
              <a:spcBef>
                <a:spcPts val="2400"/>
              </a:spcBef>
              <a:spcAft>
                <a:spcPts val="0"/>
              </a:spcAft>
            </a:pPr>
            <a:r>
              <a:rPr lang="en-GB" sz="1600" b="0" i="0" u="none" strike="noStrike" dirty="0">
                <a:solidFill>
                  <a:srgbClr val="000000"/>
                </a:solidFill>
                <a:effectLst/>
              </a:rPr>
              <a:t>If children forget what number of passes they were up to and change the movement too early or if they forget to change the movement after four times, then they are out. </a:t>
            </a:r>
            <a:endParaRPr lang="en-GB" sz="1600" b="0" dirty="0">
              <a:effectLst/>
            </a:endParaRPr>
          </a:p>
        </p:txBody>
      </p:sp>
      <p:sp>
        <p:nvSpPr>
          <p:cNvPr id="22" name="TextBox 21">
            <a:extLst>
              <a:ext uri="{FF2B5EF4-FFF2-40B4-BE49-F238E27FC236}">
                <a16:creationId xmlns:a16="http://schemas.microsoft.com/office/drawing/2014/main" id="{126912B6-8963-6F46-AE89-95AE60FF45F5}"/>
              </a:ext>
            </a:extLst>
          </p:cNvPr>
          <p:cNvSpPr txBox="1"/>
          <p:nvPr/>
        </p:nvSpPr>
        <p:spPr>
          <a:xfrm>
            <a:off x="885103" y="3988681"/>
            <a:ext cx="5423635" cy="2800767"/>
          </a:xfrm>
          <a:prstGeom prst="rect">
            <a:avLst/>
          </a:prstGeom>
          <a:noFill/>
        </p:spPr>
        <p:txBody>
          <a:bodyPr wrap="square">
            <a:spAutoFit/>
          </a:bodyPr>
          <a:lstStyle/>
          <a:p>
            <a:pPr rtl="0">
              <a:spcBef>
                <a:spcPts val="2400"/>
              </a:spcBef>
              <a:spcAft>
                <a:spcPts val="0"/>
              </a:spcAft>
            </a:pPr>
            <a:r>
              <a:rPr lang="en-GB" sz="1600" b="0" i="0" u="none" strike="noStrike" dirty="0">
                <a:solidFill>
                  <a:srgbClr val="000000"/>
                </a:solidFill>
                <a:effectLst/>
              </a:rPr>
              <a:t>To make it even more challenging, you can add a rule that a person is out if they don’t copy the exact movement as the person before them. This includes using a different arm to the person you should be copying! It’s fun to get children to think of different ways to pass the ball. They might tap the ball three times then pass it or say something before passing it! Whatever they do, it must be copied exactly the next three times! Tricky, but it is lots of fun!</a:t>
            </a:r>
            <a:endParaRPr lang="en-GB" sz="1600" b="0" dirty="0">
              <a:effectLst/>
            </a:endParaRPr>
          </a:p>
          <a:p>
            <a:br>
              <a:rPr lang="en-GB" sz="1600" dirty="0"/>
            </a:br>
            <a:endParaRPr lang="en-US" sz="1600" dirty="0"/>
          </a:p>
        </p:txBody>
      </p:sp>
      <p:sp>
        <p:nvSpPr>
          <p:cNvPr id="23" name="Oval 22">
            <a:extLst>
              <a:ext uri="{FF2B5EF4-FFF2-40B4-BE49-F238E27FC236}">
                <a16:creationId xmlns:a16="http://schemas.microsoft.com/office/drawing/2014/main" id="{A7A9E5F7-2A81-144A-B6CC-05ACA0CB90F1}"/>
              </a:ext>
            </a:extLst>
          </p:cNvPr>
          <p:cNvSpPr/>
          <p:nvPr/>
        </p:nvSpPr>
        <p:spPr>
          <a:xfrm>
            <a:off x="578198" y="4051029"/>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hlinkClick r:id="rId2"/>
            <a:extLst>
              <a:ext uri="{FF2B5EF4-FFF2-40B4-BE49-F238E27FC236}">
                <a16:creationId xmlns:a16="http://schemas.microsoft.com/office/drawing/2014/main" id="{0496E21D-2FEB-CC45-AA37-A9EA71C8FA07}"/>
              </a:ext>
            </a:extLst>
          </p:cNvPr>
          <p:cNvSpPr/>
          <p:nvPr/>
        </p:nvSpPr>
        <p:spPr>
          <a:xfrm>
            <a:off x="7797114" y="6425514"/>
            <a:ext cx="1346886" cy="432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47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20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20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2000"/>
                                        <p:tgtEl>
                                          <p:spTgt spid="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2000"/>
                                        <p:tgtEl>
                                          <p:spTgt spid="1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2000"/>
                                        <p:tgtEl>
                                          <p:spTgt spid="2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2000"/>
                                        <p:tgtEl>
                                          <p:spTgt spid="22"/>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2000" fill="hold"/>
                                        <p:tgtEl>
                                          <p:spTgt spid="13"/>
                                        </p:tgtEl>
                                        <p:attrNameLst>
                                          <p:attrName>ppt_x</p:attrName>
                                        </p:attrNameLst>
                                      </p:cBhvr>
                                      <p:tavLst>
                                        <p:tav tm="0">
                                          <p:val>
                                            <p:strVal val="#ppt_x"/>
                                          </p:val>
                                        </p:tav>
                                        <p:tav tm="100000">
                                          <p:val>
                                            <p:strVal val="#ppt_x"/>
                                          </p:val>
                                        </p:tav>
                                      </p:tavLst>
                                    </p:anim>
                                    <p:anim calcmode="lin" valueType="num">
                                      <p:cBhvr additive="base">
                                        <p:cTn id="26"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0" grpId="0"/>
      <p:bldP spid="12" grpId="0"/>
      <p:bldP spid="22" grpId="0"/>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5600E2DB-6E5C-824B-B640-57A0D5F0CA4B}"/>
              </a:ext>
            </a:extLst>
          </p:cNvPr>
          <p:cNvSpPr/>
          <p:nvPr/>
        </p:nvSpPr>
        <p:spPr>
          <a:xfrm>
            <a:off x="-1841445" y="606200"/>
            <a:ext cx="5591642" cy="648182"/>
          </a:xfrm>
          <a:prstGeom prst="roundRect">
            <a:avLst/>
          </a:prstGeom>
          <a:solidFill>
            <a:srgbClr val="FEE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9195C9"/>
                </a:solidFill>
              </a:rPr>
              <a:t>                       Imitation Ball</a:t>
            </a:r>
            <a:endParaRPr lang="en-US" sz="4400" b="1" dirty="0">
              <a:solidFill>
                <a:srgbClr val="9195C9"/>
              </a:solidFill>
            </a:endParaRPr>
          </a:p>
        </p:txBody>
      </p:sp>
      <p:sp>
        <p:nvSpPr>
          <p:cNvPr id="8" name="Oval 7">
            <a:extLst>
              <a:ext uri="{FF2B5EF4-FFF2-40B4-BE49-F238E27FC236}">
                <a16:creationId xmlns:a16="http://schemas.microsoft.com/office/drawing/2014/main" id="{3D97C365-6CD2-8049-8DAE-2B3D5FD4B2CE}"/>
              </a:ext>
            </a:extLst>
          </p:cNvPr>
          <p:cNvSpPr/>
          <p:nvPr/>
        </p:nvSpPr>
        <p:spPr>
          <a:xfrm>
            <a:off x="675180" y="1818177"/>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1FF90B8E-AF6D-CC41-88D4-6939C6B55F26}"/>
              </a:ext>
            </a:extLst>
          </p:cNvPr>
          <p:cNvSpPr/>
          <p:nvPr/>
        </p:nvSpPr>
        <p:spPr>
          <a:xfrm>
            <a:off x="6308738" y="-1074488"/>
            <a:ext cx="2257064" cy="1920501"/>
          </a:xfrm>
          <a:prstGeom prst="roundRect">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9195C9"/>
              </a:solidFill>
            </a:endParaRPr>
          </a:p>
          <a:p>
            <a:pPr algn="ctr"/>
            <a:endParaRPr lang="en-GB" b="1" dirty="0">
              <a:solidFill>
                <a:srgbClr val="9195C9"/>
              </a:solidFill>
            </a:endParaRPr>
          </a:p>
          <a:p>
            <a:pPr algn="ctr"/>
            <a:endParaRPr lang="en-GB" b="1" dirty="0">
              <a:solidFill>
                <a:srgbClr val="9195C9"/>
              </a:solidFill>
            </a:endParaRPr>
          </a:p>
          <a:p>
            <a:pPr algn="ctr"/>
            <a:endParaRPr lang="en-GB" b="1" dirty="0">
              <a:solidFill>
                <a:srgbClr val="9195C9"/>
              </a:solidFill>
            </a:endParaRPr>
          </a:p>
          <a:p>
            <a:pPr algn="ctr"/>
            <a:r>
              <a:rPr lang="en-GB" b="1" dirty="0">
                <a:solidFill>
                  <a:srgbClr val="9195C9"/>
                </a:solidFill>
              </a:rPr>
              <a:t>Ages: Year 3 - Year 6</a:t>
            </a:r>
            <a:endParaRPr lang="en-US" dirty="0">
              <a:solidFill>
                <a:srgbClr val="9195C9"/>
              </a:solidFill>
            </a:endParaRPr>
          </a:p>
        </p:txBody>
      </p:sp>
      <p:pic>
        <p:nvPicPr>
          <p:cNvPr id="10" name="Picture 9" descr="A picture containing doll, toy, vector graphics&#10;&#10;Description automatically generated">
            <a:extLst>
              <a:ext uri="{FF2B5EF4-FFF2-40B4-BE49-F238E27FC236}">
                <a16:creationId xmlns:a16="http://schemas.microsoft.com/office/drawing/2014/main" id="{08F39BA1-C291-EB45-80D6-709D6DCBDD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8309" y="3247263"/>
            <a:ext cx="4027493" cy="3035712"/>
          </a:xfrm>
          <a:prstGeom prst="rect">
            <a:avLst/>
          </a:prstGeom>
        </p:spPr>
      </p:pic>
      <p:sp>
        <p:nvSpPr>
          <p:cNvPr id="12" name="TextBox 11">
            <a:extLst>
              <a:ext uri="{FF2B5EF4-FFF2-40B4-BE49-F238E27FC236}">
                <a16:creationId xmlns:a16="http://schemas.microsoft.com/office/drawing/2014/main" id="{4E60D357-4313-1A43-AEB4-38A2DC7F326C}"/>
              </a:ext>
            </a:extLst>
          </p:cNvPr>
          <p:cNvSpPr txBox="1"/>
          <p:nvPr/>
        </p:nvSpPr>
        <p:spPr>
          <a:xfrm>
            <a:off x="982083" y="1776612"/>
            <a:ext cx="6153008" cy="830997"/>
          </a:xfrm>
          <a:prstGeom prst="rect">
            <a:avLst/>
          </a:prstGeom>
          <a:noFill/>
        </p:spPr>
        <p:txBody>
          <a:bodyPr wrap="square">
            <a:spAutoFit/>
          </a:bodyPr>
          <a:lstStyle/>
          <a:p>
            <a:r>
              <a:rPr lang="en-GB" sz="1600" b="0" i="0" u="none" strike="noStrike" dirty="0">
                <a:solidFill>
                  <a:srgbClr val="000000"/>
                </a:solidFill>
                <a:effectLst/>
              </a:rPr>
              <a:t>This game emphasises the importance of imitation, phrasing and timing in music. It also teaches students focus, concentration and to always be aware of small details and elements.</a:t>
            </a:r>
            <a:endParaRPr lang="en-US" sz="1600" dirty="0"/>
          </a:p>
        </p:txBody>
      </p:sp>
      <p:sp>
        <p:nvSpPr>
          <p:cNvPr id="14" name="Rectangle 13">
            <a:hlinkClick r:id="rId3"/>
            <a:extLst>
              <a:ext uri="{FF2B5EF4-FFF2-40B4-BE49-F238E27FC236}">
                <a16:creationId xmlns:a16="http://schemas.microsoft.com/office/drawing/2014/main" id="{CE9D62E0-CC4E-DA4F-94F9-EDCA92B6B3CF}"/>
              </a:ext>
            </a:extLst>
          </p:cNvPr>
          <p:cNvSpPr/>
          <p:nvPr/>
        </p:nvSpPr>
        <p:spPr>
          <a:xfrm>
            <a:off x="7797114" y="6425514"/>
            <a:ext cx="1346886" cy="432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778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20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2000"/>
                                        <p:tgtEl>
                                          <p:spTgt spid="12"/>
                                        </p:tgtEl>
                                      </p:cBhvr>
                                    </p:animEffect>
                                  </p:childTnLst>
                                </p:cTn>
                              </p:par>
                              <p:par>
                                <p:cTn id="11" presetID="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ppt_x"/>
                                          </p:val>
                                        </p:tav>
                                        <p:tav tm="100000">
                                          <p:val>
                                            <p:strVal val="#ppt_x"/>
                                          </p:val>
                                        </p:tav>
                                      </p:tavLst>
                                    </p:anim>
                                    <p:anim calcmode="lin" valueType="num">
                                      <p:cBhvr additive="base">
                                        <p:cTn id="14"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ADA0E3F-FC0E-E54B-B8C8-0CF26FA68814}"/>
              </a:ext>
            </a:extLst>
          </p:cNvPr>
          <p:cNvSpPr/>
          <p:nvPr/>
        </p:nvSpPr>
        <p:spPr>
          <a:xfrm>
            <a:off x="-1841445" y="606200"/>
            <a:ext cx="5591642" cy="648182"/>
          </a:xfrm>
          <a:prstGeom prst="roundRect">
            <a:avLst/>
          </a:prstGeom>
          <a:solidFill>
            <a:srgbClr val="FEE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9195C9"/>
                </a:solidFill>
              </a:rPr>
              <a:t>                       Rhythm Whispers</a:t>
            </a:r>
            <a:endParaRPr lang="en-US" sz="4400" b="1" dirty="0">
              <a:solidFill>
                <a:srgbClr val="9195C9"/>
              </a:solidFill>
            </a:endParaRPr>
          </a:p>
        </p:txBody>
      </p:sp>
      <p:sp>
        <p:nvSpPr>
          <p:cNvPr id="3" name="Oval 2">
            <a:extLst>
              <a:ext uri="{FF2B5EF4-FFF2-40B4-BE49-F238E27FC236}">
                <a16:creationId xmlns:a16="http://schemas.microsoft.com/office/drawing/2014/main" id="{614829DC-EB12-0A43-BC60-2944072AFCDD}"/>
              </a:ext>
            </a:extLst>
          </p:cNvPr>
          <p:cNvSpPr/>
          <p:nvPr/>
        </p:nvSpPr>
        <p:spPr>
          <a:xfrm>
            <a:off x="578198" y="1452961"/>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76BDEAC-3DE1-464F-A978-CDFA026C7E5A}"/>
              </a:ext>
            </a:extLst>
          </p:cNvPr>
          <p:cNvSpPr/>
          <p:nvPr/>
        </p:nvSpPr>
        <p:spPr>
          <a:xfrm>
            <a:off x="578198" y="2043389"/>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8D108F34-A1BD-9E4E-835E-9E2E548553B8}"/>
              </a:ext>
            </a:extLst>
          </p:cNvPr>
          <p:cNvSpPr/>
          <p:nvPr/>
        </p:nvSpPr>
        <p:spPr>
          <a:xfrm>
            <a:off x="6308738" y="-1074488"/>
            <a:ext cx="2257064" cy="1920501"/>
          </a:xfrm>
          <a:prstGeom prst="roundRect">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9195C9"/>
              </a:solidFill>
            </a:endParaRPr>
          </a:p>
          <a:p>
            <a:pPr algn="ctr"/>
            <a:endParaRPr lang="en-GB" b="1" dirty="0">
              <a:solidFill>
                <a:srgbClr val="9195C9"/>
              </a:solidFill>
            </a:endParaRPr>
          </a:p>
          <a:p>
            <a:pPr algn="ctr"/>
            <a:endParaRPr lang="en-GB" b="1" dirty="0">
              <a:solidFill>
                <a:srgbClr val="9195C9"/>
              </a:solidFill>
            </a:endParaRPr>
          </a:p>
          <a:p>
            <a:pPr algn="ctr"/>
            <a:endParaRPr lang="en-GB" b="1" dirty="0">
              <a:solidFill>
                <a:srgbClr val="9195C9"/>
              </a:solidFill>
            </a:endParaRPr>
          </a:p>
          <a:p>
            <a:pPr algn="ctr"/>
            <a:r>
              <a:rPr lang="en-GB" b="1" dirty="0">
                <a:solidFill>
                  <a:srgbClr val="9195C9"/>
                </a:solidFill>
              </a:rPr>
              <a:t>Ages: Year 3 - Year 6</a:t>
            </a:r>
            <a:endParaRPr lang="en-US" dirty="0">
              <a:solidFill>
                <a:srgbClr val="9195C9"/>
              </a:solidFill>
            </a:endParaRPr>
          </a:p>
        </p:txBody>
      </p:sp>
      <p:sp>
        <p:nvSpPr>
          <p:cNvPr id="6" name="Rounded Rectangle 5">
            <a:extLst>
              <a:ext uri="{FF2B5EF4-FFF2-40B4-BE49-F238E27FC236}">
                <a16:creationId xmlns:a16="http://schemas.microsoft.com/office/drawing/2014/main" id="{A6DFA20E-A5E7-AC47-BAF1-8C17998C91E4}"/>
              </a:ext>
            </a:extLst>
          </p:cNvPr>
          <p:cNvSpPr/>
          <p:nvPr/>
        </p:nvSpPr>
        <p:spPr>
          <a:xfrm>
            <a:off x="6308738" y="2716141"/>
            <a:ext cx="2257064" cy="4517673"/>
          </a:xfrm>
          <a:prstGeom prst="roundRect">
            <a:avLst/>
          </a:prstGeom>
          <a:solidFill>
            <a:srgbClr val="919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p>
          <a:p>
            <a:pPr algn="ctr"/>
            <a:endParaRPr lang="en-GB" sz="2000" b="1" dirty="0"/>
          </a:p>
          <a:p>
            <a:pPr algn="ctr"/>
            <a:r>
              <a:rPr lang="en-GB" sz="2000" b="1" dirty="0"/>
              <a:t>Develops:</a:t>
            </a:r>
          </a:p>
          <a:p>
            <a:pPr algn="ctr"/>
            <a:r>
              <a:rPr lang="en-GB" dirty="0"/>
              <a:t>Inner beat and tempo</a:t>
            </a:r>
          </a:p>
          <a:p>
            <a:pPr algn="ctr"/>
            <a:r>
              <a:rPr lang="en-GB" dirty="0"/>
              <a:t>Rhythm knowledge</a:t>
            </a:r>
          </a:p>
          <a:p>
            <a:pPr algn="ctr"/>
            <a:r>
              <a:rPr lang="en-GB" dirty="0"/>
              <a:t>Listening/aural skills</a:t>
            </a:r>
          </a:p>
          <a:p>
            <a:pPr algn="ctr"/>
            <a:r>
              <a:rPr lang="en-GB" dirty="0"/>
              <a:t>Social skills</a:t>
            </a:r>
          </a:p>
          <a:p>
            <a:pPr algn="ctr"/>
            <a:r>
              <a:rPr lang="en-GB" dirty="0"/>
              <a:t>Focus &amp; concentration</a:t>
            </a:r>
          </a:p>
          <a:p>
            <a:pPr algn="ctr"/>
            <a:r>
              <a:rPr lang="en-GB" dirty="0"/>
              <a:t>Memory</a:t>
            </a:r>
          </a:p>
          <a:p>
            <a:br>
              <a:rPr lang="en-GB" dirty="0"/>
            </a:br>
            <a:br>
              <a:rPr lang="en-GB" dirty="0"/>
            </a:br>
            <a:endParaRPr lang="en-GB" dirty="0"/>
          </a:p>
          <a:p>
            <a:pPr algn="ctr"/>
            <a:endParaRPr lang="en-GB" dirty="0"/>
          </a:p>
        </p:txBody>
      </p:sp>
      <p:sp>
        <p:nvSpPr>
          <p:cNvPr id="7" name="Oval 6">
            <a:extLst>
              <a:ext uri="{FF2B5EF4-FFF2-40B4-BE49-F238E27FC236}">
                <a16:creationId xmlns:a16="http://schemas.microsoft.com/office/drawing/2014/main" id="{2337D937-66CC-784F-8516-5AA3591D1B18}"/>
              </a:ext>
            </a:extLst>
          </p:cNvPr>
          <p:cNvSpPr/>
          <p:nvPr/>
        </p:nvSpPr>
        <p:spPr>
          <a:xfrm>
            <a:off x="578198" y="3311729"/>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F309130-DFFF-B54C-B285-D95C51103084}"/>
              </a:ext>
            </a:extLst>
          </p:cNvPr>
          <p:cNvSpPr/>
          <p:nvPr/>
        </p:nvSpPr>
        <p:spPr>
          <a:xfrm>
            <a:off x="-1179646" y="2626437"/>
            <a:ext cx="3652459" cy="374249"/>
          </a:xfrm>
          <a:prstGeom prst="roundRect">
            <a:avLst/>
          </a:prstGeom>
          <a:solidFill>
            <a:srgbClr val="919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EE86B"/>
                </a:solidFill>
              </a:rPr>
              <a:t>                            </a:t>
            </a:r>
            <a:r>
              <a:rPr lang="en-GB" sz="1600" b="1" dirty="0">
                <a:solidFill>
                  <a:srgbClr val="FEE86B"/>
                </a:solidFill>
              </a:rPr>
              <a:t>For example</a:t>
            </a:r>
            <a:r>
              <a:rPr lang="en-US" sz="1600" b="1" dirty="0">
                <a:solidFill>
                  <a:srgbClr val="FEE86B"/>
                </a:solidFill>
              </a:rPr>
              <a:t>:</a:t>
            </a:r>
          </a:p>
        </p:txBody>
      </p:sp>
      <p:pic>
        <p:nvPicPr>
          <p:cNvPr id="8194" name="Picture 2">
            <a:extLst>
              <a:ext uri="{FF2B5EF4-FFF2-40B4-BE49-F238E27FC236}">
                <a16:creationId xmlns:a16="http://schemas.microsoft.com/office/drawing/2014/main" id="{A4EED1D4-2BCA-BF40-B355-273998E18E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2003" y="2306759"/>
            <a:ext cx="2739994" cy="10367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B40A27-BC87-BE41-A062-286058C3D5CA}"/>
              </a:ext>
            </a:extLst>
          </p:cNvPr>
          <p:cNvSpPr txBox="1"/>
          <p:nvPr/>
        </p:nvSpPr>
        <p:spPr>
          <a:xfrm>
            <a:off x="954376" y="1394897"/>
            <a:ext cx="7518291" cy="584775"/>
          </a:xfrm>
          <a:prstGeom prst="rect">
            <a:avLst/>
          </a:prstGeom>
          <a:noFill/>
        </p:spPr>
        <p:txBody>
          <a:bodyPr wrap="square">
            <a:spAutoFit/>
          </a:bodyPr>
          <a:lstStyle/>
          <a:p>
            <a:pPr rtl="0">
              <a:spcBef>
                <a:spcPts val="0"/>
              </a:spcBef>
              <a:spcAft>
                <a:spcPts val="0"/>
              </a:spcAft>
            </a:pPr>
            <a:r>
              <a:rPr lang="en-GB" sz="1600" b="0" i="0" u="none" strike="noStrike" dirty="0">
                <a:solidFill>
                  <a:srgbClr val="000000"/>
                </a:solidFill>
                <a:effectLst/>
              </a:rPr>
              <a:t>Depending on class size, this can be played in small groups of five or six children or in two larger teams. </a:t>
            </a:r>
            <a:endParaRPr lang="en-GB" sz="1600" b="0" dirty="0">
              <a:effectLst/>
            </a:endParaRPr>
          </a:p>
        </p:txBody>
      </p:sp>
      <p:sp>
        <p:nvSpPr>
          <p:cNvPr id="13" name="TextBox 12">
            <a:extLst>
              <a:ext uri="{FF2B5EF4-FFF2-40B4-BE49-F238E27FC236}">
                <a16:creationId xmlns:a16="http://schemas.microsoft.com/office/drawing/2014/main" id="{8605D2C7-EAB9-F64E-A2ED-F7638C4E9B08}"/>
              </a:ext>
            </a:extLst>
          </p:cNvPr>
          <p:cNvSpPr txBox="1"/>
          <p:nvPr/>
        </p:nvSpPr>
        <p:spPr>
          <a:xfrm>
            <a:off x="820696" y="3266934"/>
            <a:ext cx="5493326" cy="1569660"/>
          </a:xfrm>
          <a:prstGeom prst="rect">
            <a:avLst/>
          </a:prstGeom>
          <a:noFill/>
        </p:spPr>
        <p:txBody>
          <a:bodyPr wrap="square">
            <a:spAutoFit/>
          </a:bodyPr>
          <a:lstStyle/>
          <a:p>
            <a:pPr rtl="0">
              <a:spcBef>
                <a:spcPts val="2400"/>
              </a:spcBef>
              <a:spcAft>
                <a:spcPts val="0"/>
              </a:spcAft>
            </a:pPr>
            <a:r>
              <a:rPr lang="en-GB" sz="1600" b="0" i="0" u="none" strike="noStrike" dirty="0">
                <a:solidFill>
                  <a:srgbClr val="000000"/>
                </a:solidFill>
                <a:effectLst/>
              </a:rPr>
              <a:t>The teams line up in a straight line. The leader then has to whisper the rhythm to the next person and then that person whispers to the next and so forth. Once the final person is whispered to and has the rhythm, they need to go to the whiteboard and write the rhythm correctly using rhythmic notation (as above).</a:t>
            </a:r>
            <a:endParaRPr lang="en-GB" sz="1600" b="0" dirty="0">
              <a:effectLst/>
            </a:endParaRPr>
          </a:p>
        </p:txBody>
      </p:sp>
      <p:sp>
        <p:nvSpPr>
          <p:cNvPr id="15" name="TextBox 14">
            <a:extLst>
              <a:ext uri="{FF2B5EF4-FFF2-40B4-BE49-F238E27FC236}">
                <a16:creationId xmlns:a16="http://schemas.microsoft.com/office/drawing/2014/main" id="{98E42E8A-248E-A24E-9CCA-1A60E30E77FA}"/>
              </a:ext>
            </a:extLst>
          </p:cNvPr>
          <p:cNvSpPr txBox="1"/>
          <p:nvPr/>
        </p:nvSpPr>
        <p:spPr>
          <a:xfrm>
            <a:off x="954375" y="1990851"/>
            <a:ext cx="7518291" cy="338554"/>
          </a:xfrm>
          <a:prstGeom prst="rect">
            <a:avLst/>
          </a:prstGeom>
          <a:noFill/>
        </p:spPr>
        <p:txBody>
          <a:bodyPr wrap="square">
            <a:spAutoFit/>
          </a:bodyPr>
          <a:lstStyle/>
          <a:p>
            <a:pPr rtl="0">
              <a:spcBef>
                <a:spcPts val="2400"/>
              </a:spcBef>
              <a:spcAft>
                <a:spcPts val="0"/>
              </a:spcAft>
            </a:pPr>
            <a:r>
              <a:rPr lang="en-GB" sz="1600" b="0" i="0" u="none" strike="noStrike" dirty="0">
                <a:solidFill>
                  <a:srgbClr val="000000"/>
                </a:solidFill>
                <a:effectLst/>
              </a:rPr>
              <a:t>Each team chooses a leader. The teacher shows the leaders a four-beat rhythm. </a:t>
            </a:r>
            <a:endParaRPr lang="en-GB" sz="1600" b="0" dirty="0">
              <a:effectLst/>
            </a:endParaRPr>
          </a:p>
        </p:txBody>
      </p:sp>
      <p:sp>
        <p:nvSpPr>
          <p:cNvPr id="17" name="TextBox 16">
            <a:extLst>
              <a:ext uri="{FF2B5EF4-FFF2-40B4-BE49-F238E27FC236}">
                <a16:creationId xmlns:a16="http://schemas.microsoft.com/office/drawing/2014/main" id="{53983884-E396-1E4B-A8B8-C0F54711BBED}"/>
              </a:ext>
            </a:extLst>
          </p:cNvPr>
          <p:cNvSpPr txBox="1"/>
          <p:nvPr/>
        </p:nvSpPr>
        <p:spPr>
          <a:xfrm>
            <a:off x="815412" y="4873237"/>
            <a:ext cx="5493326" cy="584775"/>
          </a:xfrm>
          <a:prstGeom prst="rect">
            <a:avLst/>
          </a:prstGeom>
          <a:noFill/>
        </p:spPr>
        <p:txBody>
          <a:bodyPr wrap="square">
            <a:spAutoFit/>
          </a:bodyPr>
          <a:lstStyle/>
          <a:p>
            <a:pPr rtl="0">
              <a:spcBef>
                <a:spcPts val="2400"/>
              </a:spcBef>
              <a:spcAft>
                <a:spcPts val="0"/>
              </a:spcAft>
            </a:pPr>
            <a:r>
              <a:rPr lang="en-GB" sz="1600" b="0" i="0" u="none" strike="noStrike" dirty="0">
                <a:solidFill>
                  <a:srgbClr val="000000"/>
                </a:solidFill>
                <a:effectLst/>
              </a:rPr>
              <a:t>Alternatively, you might like to give each group a mini whiteboard or piece of paper to use.</a:t>
            </a:r>
            <a:endParaRPr lang="en-GB" sz="1600" b="0" dirty="0">
              <a:effectLst/>
            </a:endParaRPr>
          </a:p>
        </p:txBody>
      </p:sp>
      <p:sp>
        <p:nvSpPr>
          <p:cNvPr id="19" name="TextBox 18">
            <a:extLst>
              <a:ext uri="{FF2B5EF4-FFF2-40B4-BE49-F238E27FC236}">
                <a16:creationId xmlns:a16="http://schemas.microsoft.com/office/drawing/2014/main" id="{67D0D057-E0D5-5B41-8DBA-EE27A8F3D982}"/>
              </a:ext>
            </a:extLst>
          </p:cNvPr>
          <p:cNvSpPr txBox="1"/>
          <p:nvPr/>
        </p:nvSpPr>
        <p:spPr>
          <a:xfrm>
            <a:off x="815412" y="5494655"/>
            <a:ext cx="5493326" cy="584775"/>
          </a:xfrm>
          <a:prstGeom prst="rect">
            <a:avLst/>
          </a:prstGeom>
          <a:noFill/>
        </p:spPr>
        <p:txBody>
          <a:bodyPr wrap="square">
            <a:spAutoFit/>
          </a:bodyPr>
          <a:lstStyle/>
          <a:p>
            <a:pPr rtl="0">
              <a:spcBef>
                <a:spcPts val="2400"/>
              </a:spcBef>
              <a:spcAft>
                <a:spcPts val="0"/>
              </a:spcAft>
            </a:pPr>
            <a:r>
              <a:rPr lang="en-GB" sz="1600" b="0" i="0" u="none" strike="noStrike" dirty="0">
                <a:solidFill>
                  <a:srgbClr val="000000"/>
                </a:solidFill>
                <a:effectLst/>
              </a:rPr>
              <a:t>This is a fun game that strengthens understanding of rhythmic notation and rhythm syllables. </a:t>
            </a:r>
            <a:endParaRPr lang="en-US" sz="1600" dirty="0"/>
          </a:p>
        </p:txBody>
      </p:sp>
      <p:sp>
        <p:nvSpPr>
          <p:cNvPr id="20" name="Oval 19">
            <a:extLst>
              <a:ext uri="{FF2B5EF4-FFF2-40B4-BE49-F238E27FC236}">
                <a16:creationId xmlns:a16="http://schemas.microsoft.com/office/drawing/2014/main" id="{F09D65BD-480B-0F42-AD0D-DC074D2B4CDF}"/>
              </a:ext>
            </a:extLst>
          </p:cNvPr>
          <p:cNvSpPr/>
          <p:nvPr/>
        </p:nvSpPr>
        <p:spPr>
          <a:xfrm>
            <a:off x="578198" y="4968854"/>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50F0ABA-72B6-1A4E-BABB-3549A8B19782}"/>
              </a:ext>
            </a:extLst>
          </p:cNvPr>
          <p:cNvSpPr/>
          <p:nvPr/>
        </p:nvSpPr>
        <p:spPr>
          <a:xfrm>
            <a:off x="578198" y="5531207"/>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3"/>
            <a:extLst>
              <a:ext uri="{FF2B5EF4-FFF2-40B4-BE49-F238E27FC236}">
                <a16:creationId xmlns:a16="http://schemas.microsoft.com/office/drawing/2014/main" id="{07DEC33E-BB1D-9E41-8BD1-8A9AD6E150B2}"/>
              </a:ext>
            </a:extLst>
          </p:cNvPr>
          <p:cNvSpPr/>
          <p:nvPr/>
        </p:nvSpPr>
        <p:spPr>
          <a:xfrm>
            <a:off x="7797114" y="6425514"/>
            <a:ext cx="1346886" cy="432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84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20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20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2000"/>
                                        <p:tgtEl>
                                          <p:spTgt spid="15"/>
                                        </p:tgtEl>
                                      </p:cBhvr>
                                    </p:animEffect>
                                  </p:childTnLst>
                                </p:cTn>
                              </p:par>
                              <p:par>
                                <p:cTn id="17" presetID="9" presetClass="entr" presetSubtype="0" fill="hold" nodeType="with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dissolve">
                                      <p:cBhvr>
                                        <p:cTn id="19" dur="2000"/>
                                        <p:tgtEl>
                                          <p:spTgt spid="819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2000"/>
                                        <p:tgtEl>
                                          <p:spTgt spid="1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2000"/>
                                        <p:tgtEl>
                                          <p:spTgt spid="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2000"/>
                                        <p:tgtEl>
                                          <p:spTgt spid="1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2000"/>
                                        <p:tgtEl>
                                          <p:spTgt spid="20"/>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dissolve">
                                      <p:cBhvr>
                                        <p:cTn id="34" dur="2000"/>
                                        <p:tgtEl>
                                          <p:spTgt spid="1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dissolve">
                                      <p:cBhvr>
                                        <p:cTn id="37" dur="2000"/>
                                        <p:tgtEl>
                                          <p:spTgt spid="2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2000"/>
                                        <p:tgtEl>
                                          <p:spTgt spid="19"/>
                                        </p:tgtEl>
                                      </p:cBhvr>
                                    </p:animEffect>
                                  </p:childTnLst>
                                </p:cTn>
                              </p:par>
                              <p:par>
                                <p:cTn id="41" presetID="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2000" fill="hold"/>
                                        <p:tgtEl>
                                          <p:spTgt spid="6"/>
                                        </p:tgtEl>
                                        <p:attrNameLst>
                                          <p:attrName>ppt_x</p:attrName>
                                        </p:attrNameLst>
                                      </p:cBhvr>
                                      <p:tavLst>
                                        <p:tav tm="0">
                                          <p:val>
                                            <p:strVal val="#ppt_x"/>
                                          </p:val>
                                        </p:tav>
                                        <p:tav tm="100000">
                                          <p:val>
                                            <p:strVal val="#ppt_x"/>
                                          </p:val>
                                        </p:tav>
                                      </p:tavLst>
                                    </p:anim>
                                    <p:anim calcmode="lin" valueType="num">
                                      <p:cBhvr additive="base">
                                        <p:cTn id="44"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10" grpId="0" animBg="1"/>
      <p:bldP spid="9" grpId="0"/>
      <p:bldP spid="13" grpId="0"/>
      <p:bldP spid="15" grpId="0"/>
      <p:bldP spid="17" grpId="0"/>
      <p:bldP spid="19" grpId="0"/>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3B7B1E0E-F8E5-4945-83C8-8D9B277A7079}"/>
              </a:ext>
            </a:extLst>
          </p:cNvPr>
          <p:cNvSpPr/>
          <p:nvPr/>
        </p:nvSpPr>
        <p:spPr>
          <a:xfrm>
            <a:off x="-1979995" y="606200"/>
            <a:ext cx="6039372" cy="648182"/>
          </a:xfrm>
          <a:prstGeom prst="roundRect">
            <a:avLst/>
          </a:prstGeom>
          <a:solidFill>
            <a:srgbClr val="FEE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9195C9"/>
                </a:solidFill>
              </a:rPr>
              <a:t>                       Circle Ball Rhythms</a:t>
            </a:r>
            <a:endParaRPr lang="en-US" sz="4400" b="1" dirty="0">
              <a:solidFill>
                <a:srgbClr val="9195C9"/>
              </a:solidFill>
            </a:endParaRPr>
          </a:p>
        </p:txBody>
      </p:sp>
      <p:sp>
        <p:nvSpPr>
          <p:cNvPr id="3" name="Oval 2">
            <a:extLst>
              <a:ext uri="{FF2B5EF4-FFF2-40B4-BE49-F238E27FC236}">
                <a16:creationId xmlns:a16="http://schemas.microsoft.com/office/drawing/2014/main" id="{0813FE63-64F2-9D47-9992-EA824FC76C37}"/>
              </a:ext>
            </a:extLst>
          </p:cNvPr>
          <p:cNvSpPr/>
          <p:nvPr/>
        </p:nvSpPr>
        <p:spPr>
          <a:xfrm>
            <a:off x="578198" y="1563801"/>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0205530-9384-5740-BA4B-118183E48E8F}"/>
              </a:ext>
            </a:extLst>
          </p:cNvPr>
          <p:cNvSpPr/>
          <p:nvPr/>
        </p:nvSpPr>
        <p:spPr>
          <a:xfrm>
            <a:off x="578198" y="2526610"/>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7FBA9ED1-BEE6-C646-ABDE-D25AC46797BB}"/>
              </a:ext>
            </a:extLst>
          </p:cNvPr>
          <p:cNvSpPr/>
          <p:nvPr/>
        </p:nvSpPr>
        <p:spPr>
          <a:xfrm>
            <a:off x="6308738" y="1932967"/>
            <a:ext cx="2257064" cy="5234037"/>
          </a:xfrm>
          <a:prstGeom prst="roundRect">
            <a:avLst/>
          </a:prstGeom>
          <a:solidFill>
            <a:srgbClr val="919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Develops:</a:t>
            </a:r>
          </a:p>
          <a:p>
            <a:pPr algn="ctr"/>
            <a:r>
              <a:rPr lang="en-GB"/>
              <a:t>Inner </a:t>
            </a:r>
            <a:r>
              <a:rPr lang="en-GB" dirty="0"/>
              <a:t>beat and tempo</a:t>
            </a:r>
          </a:p>
          <a:p>
            <a:pPr algn="ctr"/>
            <a:r>
              <a:rPr lang="en-GB" dirty="0"/>
              <a:t>Listening/aural skills</a:t>
            </a:r>
          </a:p>
          <a:p>
            <a:pPr algn="ctr"/>
            <a:r>
              <a:rPr lang="en-GB" dirty="0"/>
              <a:t>Visual skills          Motor skills            Social skills</a:t>
            </a:r>
          </a:p>
          <a:p>
            <a:pPr algn="ctr"/>
            <a:r>
              <a:rPr lang="en-GB" dirty="0"/>
              <a:t>Quick thinking</a:t>
            </a:r>
          </a:p>
          <a:p>
            <a:pPr algn="ctr"/>
            <a:r>
              <a:rPr lang="en-GB" dirty="0"/>
              <a:t> Focus &amp; concentration</a:t>
            </a:r>
          </a:p>
          <a:p>
            <a:pPr algn="ctr"/>
            <a:r>
              <a:rPr lang="en-GB" dirty="0"/>
              <a:t>Memory</a:t>
            </a:r>
          </a:p>
          <a:p>
            <a:pPr algn="ctr"/>
            <a:r>
              <a:rPr lang="en-GB" dirty="0"/>
              <a:t>Multi-tasking skills</a:t>
            </a:r>
            <a:br>
              <a:rPr lang="en-GB" dirty="0"/>
            </a:br>
            <a:endParaRPr lang="en-GB" dirty="0"/>
          </a:p>
          <a:p>
            <a:pPr algn="ctr"/>
            <a:endParaRPr lang="en-GB" dirty="0"/>
          </a:p>
        </p:txBody>
      </p:sp>
      <p:sp>
        <p:nvSpPr>
          <p:cNvPr id="7" name="Oval 6">
            <a:extLst>
              <a:ext uri="{FF2B5EF4-FFF2-40B4-BE49-F238E27FC236}">
                <a16:creationId xmlns:a16="http://schemas.microsoft.com/office/drawing/2014/main" id="{8DD04F3A-0049-2843-B97F-699CAE479610}"/>
              </a:ext>
            </a:extLst>
          </p:cNvPr>
          <p:cNvSpPr/>
          <p:nvPr/>
        </p:nvSpPr>
        <p:spPr>
          <a:xfrm>
            <a:off x="578198" y="4106449"/>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14ABE37-732F-554C-9684-907D5EE222D2}"/>
              </a:ext>
            </a:extLst>
          </p:cNvPr>
          <p:cNvSpPr txBox="1"/>
          <p:nvPr/>
        </p:nvSpPr>
        <p:spPr>
          <a:xfrm>
            <a:off x="890154" y="1508381"/>
            <a:ext cx="5493326" cy="830997"/>
          </a:xfrm>
          <a:prstGeom prst="rect">
            <a:avLst/>
          </a:prstGeom>
          <a:noFill/>
        </p:spPr>
        <p:txBody>
          <a:bodyPr wrap="square">
            <a:spAutoFit/>
          </a:bodyPr>
          <a:lstStyle/>
          <a:p>
            <a:r>
              <a:rPr lang="en-GB" sz="1600" b="0" i="0" u="none" strike="noStrike" dirty="0">
                <a:solidFill>
                  <a:srgbClr val="000000"/>
                </a:solidFill>
                <a:effectLst/>
              </a:rPr>
              <a:t>Children form a circle and the teacher introduces three different coloured balls. Each ball has a different way that it needs to be passed around the circle. </a:t>
            </a:r>
            <a:endParaRPr lang="en-US" sz="1600" dirty="0"/>
          </a:p>
        </p:txBody>
      </p:sp>
      <p:sp>
        <p:nvSpPr>
          <p:cNvPr id="11" name="TextBox 10">
            <a:extLst>
              <a:ext uri="{FF2B5EF4-FFF2-40B4-BE49-F238E27FC236}">
                <a16:creationId xmlns:a16="http://schemas.microsoft.com/office/drawing/2014/main" id="{ED295EC5-E10C-D142-BD17-CD2A32348A93}"/>
              </a:ext>
            </a:extLst>
          </p:cNvPr>
          <p:cNvSpPr txBox="1"/>
          <p:nvPr/>
        </p:nvSpPr>
        <p:spPr>
          <a:xfrm>
            <a:off x="890154" y="2458493"/>
            <a:ext cx="5562600" cy="830997"/>
          </a:xfrm>
          <a:prstGeom prst="rect">
            <a:avLst/>
          </a:prstGeom>
          <a:noFill/>
        </p:spPr>
        <p:txBody>
          <a:bodyPr wrap="square">
            <a:spAutoFit/>
          </a:bodyPr>
          <a:lstStyle/>
          <a:p>
            <a:pPr rtl="0">
              <a:spcBef>
                <a:spcPts val="2400"/>
              </a:spcBef>
              <a:spcAft>
                <a:spcPts val="0"/>
              </a:spcAft>
            </a:pPr>
            <a:r>
              <a:rPr lang="en-GB" sz="1600" b="1" i="0" u="none" strike="noStrike" dirty="0">
                <a:solidFill>
                  <a:srgbClr val="000000"/>
                </a:solidFill>
                <a:effectLst/>
              </a:rPr>
              <a:t>Blue Ball 1: </a:t>
            </a:r>
            <a:r>
              <a:rPr lang="en-GB" sz="1600" b="0" i="0" u="none" strike="noStrike" dirty="0">
                <a:solidFill>
                  <a:srgbClr val="000000"/>
                </a:solidFill>
                <a:effectLst/>
              </a:rPr>
              <a:t>is thrown to someone in the circle after their name is called. Make sure students call the person’s name </a:t>
            </a:r>
            <a:r>
              <a:rPr lang="en-GB" sz="1600" b="1" i="0" dirty="0">
                <a:solidFill>
                  <a:srgbClr val="000000"/>
                </a:solidFill>
                <a:effectLst/>
              </a:rPr>
              <a:t>before</a:t>
            </a:r>
            <a:r>
              <a:rPr lang="en-GB" sz="1600" b="0" i="0" u="none" strike="noStrike" dirty="0">
                <a:solidFill>
                  <a:srgbClr val="000000"/>
                </a:solidFill>
                <a:effectLst/>
              </a:rPr>
              <a:t> throwing it to them to give them warning. </a:t>
            </a:r>
            <a:endParaRPr lang="en-GB" sz="1600" b="0" dirty="0">
              <a:effectLst/>
            </a:endParaRPr>
          </a:p>
        </p:txBody>
      </p:sp>
      <p:sp>
        <p:nvSpPr>
          <p:cNvPr id="13" name="TextBox 12">
            <a:extLst>
              <a:ext uri="{FF2B5EF4-FFF2-40B4-BE49-F238E27FC236}">
                <a16:creationId xmlns:a16="http://schemas.microsoft.com/office/drawing/2014/main" id="{00C996F3-CBA5-4043-84CC-2908FC29F11F}"/>
              </a:ext>
            </a:extLst>
          </p:cNvPr>
          <p:cNvSpPr txBox="1"/>
          <p:nvPr/>
        </p:nvSpPr>
        <p:spPr>
          <a:xfrm>
            <a:off x="890154" y="3386094"/>
            <a:ext cx="5562600" cy="584775"/>
          </a:xfrm>
          <a:prstGeom prst="rect">
            <a:avLst/>
          </a:prstGeom>
          <a:noFill/>
        </p:spPr>
        <p:txBody>
          <a:bodyPr wrap="square">
            <a:spAutoFit/>
          </a:bodyPr>
          <a:lstStyle/>
          <a:p>
            <a:r>
              <a:rPr lang="en-GB" sz="1600" b="1" i="0" u="none" strike="noStrike" dirty="0">
                <a:solidFill>
                  <a:srgbClr val="000000"/>
                </a:solidFill>
                <a:effectLst/>
              </a:rPr>
              <a:t>Yellow Ball 2: </a:t>
            </a:r>
            <a:r>
              <a:rPr lang="en-GB" sz="1600" b="0" i="0" u="none" strike="noStrike" dirty="0">
                <a:solidFill>
                  <a:srgbClr val="000000"/>
                </a:solidFill>
                <a:effectLst/>
              </a:rPr>
              <a:t>is bounced to another person whilst yelling an angry ‘ha.’ </a:t>
            </a:r>
            <a:endParaRPr lang="en-US" sz="1600" dirty="0"/>
          </a:p>
        </p:txBody>
      </p:sp>
      <p:sp>
        <p:nvSpPr>
          <p:cNvPr id="15" name="TextBox 14">
            <a:extLst>
              <a:ext uri="{FF2B5EF4-FFF2-40B4-BE49-F238E27FC236}">
                <a16:creationId xmlns:a16="http://schemas.microsoft.com/office/drawing/2014/main" id="{D7AB9711-91B7-0848-850A-FD38A3F53E20}"/>
              </a:ext>
            </a:extLst>
          </p:cNvPr>
          <p:cNvSpPr txBox="1"/>
          <p:nvPr/>
        </p:nvSpPr>
        <p:spPr>
          <a:xfrm>
            <a:off x="865631" y="4051029"/>
            <a:ext cx="5562600" cy="584775"/>
          </a:xfrm>
          <a:prstGeom prst="rect">
            <a:avLst/>
          </a:prstGeom>
          <a:noFill/>
        </p:spPr>
        <p:txBody>
          <a:bodyPr wrap="square">
            <a:spAutoFit/>
          </a:bodyPr>
          <a:lstStyle/>
          <a:p>
            <a:r>
              <a:rPr lang="en-GB" sz="1600" b="1" i="0" u="none" strike="noStrike" dirty="0">
                <a:solidFill>
                  <a:srgbClr val="000000"/>
                </a:solidFill>
                <a:effectLst/>
              </a:rPr>
              <a:t>Red Ball 3: </a:t>
            </a:r>
            <a:r>
              <a:rPr lang="en-GB" sz="1600" b="0" i="0" u="none" strike="noStrike" dirty="0">
                <a:solidFill>
                  <a:srgbClr val="000000"/>
                </a:solidFill>
                <a:effectLst/>
              </a:rPr>
              <a:t>is rolled along the ground to someone whilst saying ‘</a:t>
            </a:r>
            <a:r>
              <a:rPr lang="en-GB" sz="1600" b="0" i="0" u="none" strike="noStrike" dirty="0" err="1">
                <a:solidFill>
                  <a:srgbClr val="000000"/>
                </a:solidFill>
                <a:effectLst/>
              </a:rPr>
              <a:t>sssss</a:t>
            </a:r>
            <a:r>
              <a:rPr lang="en-GB" sz="1600" b="0" i="0" u="none" strike="noStrike" dirty="0">
                <a:solidFill>
                  <a:srgbClr val="000000"/>
                </a:solidFill>
                <a:effectLst/>
              </a:rPr>
              <a:t>.’</a:t>
            </a:r>
            <a:endParaRPr lang="en-US" sz="1600" dirty="0"/>
          </a:p>
        </p:txBody>
      </p:sp>
      <p:sp>
        <p:nvSpPr>
          <p:cNvPr id="16" name="Oval 15">
            <a:extLst>
              <a:ext uri="{FF2B5EF4-FFF2-40B4-BE49-F238E27FC236}">
                <a16:creationId xmlns:a16="http://schemas.microsoft.com/office/drawing/2014/main" id="{6F153C95-DEBA-1C41-854F-9B406EE00DFF}"/>
              </a:ext>
            </a:extLst>
          </p:cNvPr>
          <p:cNvSpPr/>
          <p:nvPr/>
        </p:nvSpPr>
        <p:spPr>
          <a:xfrm>
            <a:off x="578198" y="3441514"/>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doll, toy, vector graphics&#10;&#10;Description automatically generated">
            <a:extLst>
              <a:ext uri="{FF2B5EF4-FFF2-40B4-BE49-F238E27FC236}">
                <a16:creationId xmlns:a16="http://schemas.microsoft.com/office/drawing/2014/main" id="{C6A7CA32-507A-4641-9534-004C9852F6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844" y="4371126"/>
            <a:ext cx="2545101" cy="1918363"/>
          </a:xfrm>
          <a:prstGeom prst="rect">
            <a:avLst/>
          </a:prstGeom>
        </p:spPr>
      </p:pic>
      <p:sp>
        <p:nvSpPr>
          <p:cNvPr id="5" name="Rounded Rectangle 4">
            <a:extLst>
              <a:ext uri="{FF2B5EF4-FFF2-40B4-BE49-F238E27FC236}">
                <a16:creationId xmlns:a16="http://schemas.microsoft.com/office/drawing/2014/main" id="{29CC4CA3-2A7D-D240-8346-5FA4C471EBCF}"/>
              </a:ext>
            </a:extLst>
          </p:cNvPr>
          <p:cNvSpPr/>
          <p:nvPr/>
        </p:nvSpPr>
        <p:spPr>
          <a:xfrm>
            <a:off x="6308738" y="-1074488"/>
            <a:ext cx="2257064" cy="1920501"/>
          </a:xfrm>
          <a:prstGeom prst="roundRect">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9195C9"/>
              </a:solidFill>
            </a:endParaRPr>
          </a:p>
          <a:p>
            <a:pPr algn="ctr"/>
            <a:endParaRPr lang="en-GB" b="1" dirty="0">
              <a:solidFill>
                <a:srgbClr val="9195C9"/>
              </a:solidFill>
            </a:endParaRPr>
          </a:p>
          <a:p>
            <a:pPr algn="ctr"/>
            <a:endParaRPr lang="en-GB" b="1" dirty="0">
              <a:solidFill>
                <a:srgbClr val="9195C9"/>
              </a:solidFill>
            </a:endParaRPr>
          </a:p>
          <a:p>
            <a:pPr algn="ctr"/>
            <a:endParaRPr lang="en-GB" b="1" dirty="0">
              <a:solidFill>
                <a:srgbClr val="9195C9"/>
              </a:solidFill>
            </a:endParaRPr>
          </a:p>
          <a:p>
            <a:pPr algn="ctr"/>
            <a:r>
              <a:rPr lang="en-GB" b="1" dirty="0">
                <a:solidFill>
                  <a:srgbClr val="9195C9"/>
                </a:solidFill>
              </a:rPr>
              <a:t>Ages: Year 3 - Year 6</a:t>
            </a:r>
            <a:endParaRPr lang="en-US" dirty="0">
              <a:solidFill>
                <a:srgbClr val="9195C9"/>
              </a:solidFill>
            </a:endParaRPr>
          </a:p>
        </p:txBody>
      </p:sp>
      <p:sp>
        <p:nvSpPr>
          <p:cNvPr id="19" name="Rectangle 18">
            <a:hlinkClick r:id="rId3"/>
            <a:extLst>
              <a:ext uri="{FF2B5EF4-FFF2-40B4-BE49-F238E27FC236}">
                <a16:creationId xmlns:a16="http://schemas.microsoft.com/office/drawing/2014/main" id="{C3DB1F1E-D071-7D44-8D21-49EF1967F006}"/>
              </a:ext>
            </a:extLst>
          </p:cNvPr>
          <p:cNvSpPr/>
          <p:nvPr/>
        </p:nvSpPr>
        <p:spPr>
          <a:xfrm>
            <a:off x="7797114" y="6425514"/>
            <a:ext cx="1346886" cy="432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379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20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20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20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2000"/>
                                        <p:tgtEl>
                                          <p:spTgt spid="1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2000"/>
                                        <p:tgtEl>
                                          <p:spTgt spid="1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2000"/>
                                        <p:tgtEl>
                                          <p:spTgt spid="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2000"/>
                                        <p:tgtEl>
                                          <p:spTgt spid="15"/>
                                        </p:tgtEl>
                                      </p:cBhvr>
                                    </p:animEffect>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2000" fill="hold"/>
                                        <p:tgtEl>
                                          <p:spTgt spid="18"/>
                                        </p:tgtEl>
                                        <p:attrNameLst>
                                          <p:attrName>ppt_x</p:attrName>
                                        </p:attrNameLst>
                                      </p:cBhvr>
                                      <p:tavLst>
                                        <p:tav tm="0">
                                          <p:val>
                                            <p:strVal val="#ppt_x"/>
                                          </p:val>
                                        </p:tav>
                                        <p:tav tm="100000">
                                          <p:val>
                                            <p:strVal val="#ppt_x"/>
                                          </p:val>
                                        </p:tav>
                                      </p:tavLst>
                                    </p:anim>
                                    <p:anim calcmode="lin" valueType="num">
                                      <p:cBhvr additive="base">
                                        <p:cTn id="32" dur="20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2000" fill="hold"/>
                                        <p:tgtEl>
                                          <p:spTgt spid="6"/>
                                        </p:tgtEl>
                                        <p:attrNameLst>
                                          <p:attrName>ppt_x</p:attrName>
                                        </p:attrNameLst>
                                      </p:cBhvr>
                                      <p:tavLst>
                                        <p:tav tm="0">
                                          <p:val>
                                            <p:strVal val="#ppt_x"/>
                                          </p:val>
                                        </p:tav>
                                        <p:tav tm="100000">
                                          <p:val>
                                            <p:strVal val="#ppt_x"/>
                                          </p:val>
                                        </p:tav>
                                      </p:tavLst>
                                    </p:anim>
                                    <p:anim calcmode="lin" valueType="num">
                                      <p:cBhvr additive="base">
                                        <p:cTn id="36"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9" grpId="0"/>
      <p:bldP spid="11" grpId="0"/>
      <p:bldP spid="13" grpId="0"/>
      <p:bldP spid="15"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3B7B1E0E-F8E5-4945-83C8-8D9B277A7079}"/>
              </a:ext>
            </a:extLst>
          </p:cNvPr>
          <p:cNvSpPr/>
          <p:nvPr/>
        </p:nvSpPr>
        <p:spPr>
          <a:xfrm>
            <a:off x="-1979995" y="606200"/>
            <a:ext cx="6039372" cy="648182"/>
          </a:xfrm>
          <a:prstGeom prst="roundRect">
            <a:avLst/>
          </a:prstGeom>
          <a:solidFill>
            <a:srgbClr val="FEE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9195C9"/>
                </a:solidFill>
              </a:rPr>
              <a:t>                       Circle Ball Rhythms</a:t>
            </a:r>
            <a:endParaRPr lang="en-US" sz="4400" b="1" dirty="0">
              <a:solidFill>
                <a:srgbClr val="9195C9"/>
              </a:solidFill>
            </a:endParaRPr>
          </a:p>
        </p:txBody>
      </p:sp>
      <p:sp>
        <p:nvSpPr>
          <p:cNvPr id="3" name="Oval 2">
            <a:extLst>
              <a:ext uri="{FF2B5EF4-FFF2-40B4-BE49-F238E27FC236}">
                <a16:creationId xmlns:a16="http://schemas.microsoft.com/office/drawing/2014/main" id="{0813FE63-64F2-9D47-9992-EA824FC76C37}"/>
              </a:ext>
            </a:extLst>
          </p:cNvPr>
          <p:cNvSpPr/>
          <p:nvPr/>
        </p:nvSpPr>
        <p:spPr>
          <a:xfrm>
            <a:off x="578198" y="1688496"/>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DD04F3A-0049-2843-B97F-699CAE479610}"/>
              </a:ext>
            </a:extLst>
          </p:cNvPr>
          <p:cNvSpPr/>
          <p:nvPr/>
        </p:nvSpPr>
        <p:spPr>
          <a:xfrm>
            <a:off x="578198" y="5385730"/>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F153C95-DEBA-1C41-854F-9B406EE00DFF}"/>
              </a:ext>
            </a:extLst>
          </p:cNvPr>
          <p:cNvSpPr/>
          <p:nvPr/>
        </p:nvSpPr>
        <p:spPr>
          <a:xfrm>
            <a:off x="578198" y="3752363"/>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1FB61632-255F-864A-AEB7-BB6C38D83DA9}"/>
              </a:ext>
            </a:extLst>
          </p:cNvPr>
          <p:cNvSpPr/>
          <p:nvPr/>
        </p:nvSpPr>
        <p:spPr>
          <a:xfrm>
            <a:off x="6308738" y="-1074488"/>
            <a:ext cx="2257064" cy="1920501"/>
          </a:xfrm>
          <a:prstGeom prst="roundRect">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9195C9"/>
              </a:solidFill>
            </a:endParaRPr>
          </a:p>
          <a:p>
            <a:pPr algn="ctr"/>
            <a:endParaRPr lang="en-GB" b="1" dirty="0">
              <a:solidFill>
                <a:srgbClr val="9195C9"/>
              </a:solidFill>
            </a:endParaRPr>
          </a:p>
          <a:p>
            <a:pPr algn="ctr"/>
            <a:endParaRPr lang="en-GB" b="1" dirty="0">
              <a:solidFill>
                <a:srgbClr val="9195C9"/>
              </a:solidFill>
            </a:endParaRPr>
          </a:p>
          <a:p>
            <a:pPr algn="ctr"/>
            <a:endParaRPr lang="en-GB" b="1" dirty="0">
              <a:solidFill>
                <a:srgbClr val="9195C9"/>
              </a:solidFill>
            </a:endParaRPr>
          </a:p>
          <a:p>
            <a:pPr algn="ctr"/>
            <a:r>
              <a:rPr lang="en-GB" b="1" dirty="0">
                <a:solidFill>
                  <a:srgbClr val="9195C9"/>
                </a:solidFill>
              </a:rPr>
              <a:t>Ages: Year 3 - Year 6</a:t>
            </a:r>
            <a:endParaRPr lang="en-US" dirty="0">
              <a:solidFill>
                <a:srgbClr val="9195C9"/>
              </a:solidFill>
            </a:endParaRPr>
          </a:p>
        </p:txBody>
      </p:sp>
      <p:sp>
        <p:nvSpPr>
          <p:cNvPr id="17" name="TextBox 16">
            <a:extLst>
              <a:ext uri="{FF2B5EF4-FFF2-40B4-BE49-F238E27FC236}">
                <a16:creationId xmlns:a16="http://schemas.microsoft.com/office/drawing/2014/main" id="{2ED72A44-4D28-D940-B723-CF4A54CE2279}"/>
              </a:ext>
            </a:extLst>
          </p:cNvPr>
          <p:cNvSpPr txBox="1"/>
          <p:nvPr/>
        </p:nvSpPr>
        <p:spPr>
          <a:xfrm>
            <a:off x="947628" y="1589125"/>
            <a:ext cx="7171135" cy="2062103"/>
          </a:xfrm>
          <a:prstGeom prst="rect">
            <a:avLst/>
          </a:prstGeom>
          <a:noFill/>
        </p:spPr>
        <p:txBody>
          <a:bodyPr wrap="square">
            <a:spAutoFit/>
          </a:bodyPr>
          <a:lstStyle/>
          <a:p>
            <a:pPr rtl="0">
              <a:spcBef>
                <a:spcPts val="2400"/>
              </a:spcBef>
              <a:spcAft>
                <a:spcPts val="0"/>
              </a:spcAft>
            </a:pPr>
            <a:r>
              <a:rPr lang="en-GB" sz="1600" b="0" i="0" u="none" strike="noStrike" dirty="0">
                <a:solidFill>
                  <a:srgbClr val="000000"/>
                </a:solidFill>
                <a:effectLst/>
              </a:rPr>
              <a:t>The verbal sounds are important as they are a warning that each ball is about to move so students can use both their eyes and ears to track and focus on the three paths of the balls. When playing this game, you will need to slowly build to having the three balls moving at the same time. Practise with the first ball a number of times and get the children to keep the same order of people passing the ball around the class. This will test their memory skills but also give them one element that remains consistent and predictable when you slowly add the other two balls.</a:t>
            </a:r>
            <a:endParaRPr lang="en-US" sz="1600" dirty="0"/>
          </a:p>
        </p:txBody>
      </p:sp>
      <p:sp>
        <p:nvSpPr>
          <p:cNvPr id="19" name="TextBox 18">
            <a:extLst>
              <a:ext uri="{FF2B5EF4-FFF2-40B4-BE49-F238E27FC236}">
                <a16:creationId xmlns:a16="http://schemas.microsoft.com/office/drawing/2014/main" id="{31FBCA09-F625-7042-A2E7-1B0F243665C7}"/>
              </a:ext>
            </a:extLst>
          </p:cNvPr>
          <p:cNvSpPr txBox="1"/>
          <p:nvPr/>
        </p:nvSpPr>
        <p:spPr>
          <a:xfrm>
            <a:off x="947627" y="3710798"/>
            <a:ext cx="7171135" cy="1569660"/>
          </a:xfrm>
          <a:prstGeom prst="rect">
            <a:avLst/>
          </a:prstGeom>
          <a:noFill/>
        </p:spPr>
        <p:txBody>
          <a:bodyPr wrap="square">
            <a:spAutoFit/>
          </a:bodyPr>
          <a:lstStyle/>
          <a:p>
            <a:pPr rtl="0">
              <a:spcBef>
                <a:spcPts val="2400"/>
              </a:spcBef>
              <a:spcAft>
                <a:spcPts val="0"/>
              </a:spcAft>
            </a:pPr>
            <a:r>
              <a:rPr lang="en-GB" sz="1600" b="0" i="0" u="none" strike="noStrike" dirty="0">
                <a:solidFill>
                  <a:srgbClr val="000000"/>
                </a:solidFill>
                <a:effectLst/>
              </a:rPr>
              <a:t>The first time you play, you may only be able to cope with the one ball. That is fine! If you only want to use one ball, you can make it more challenging by getting the children to pass it in the same order and time how fast they can get through one rotation of the class. Then if the teacher shouts ‘reverse,’ the children need to pass in the reverse order! So, they need to remember both who they received the ball from AND who they passed it to!</a:t>
            </a:r>
            <a:endParaRPr lang="en-GB" sz="1600" b="0" dirty="0">
              <a:effectLst/>
            </a:endParaRPr>
          </a:p>
        </p:txBody>
      </p:sp>
      <p:sp>
        <p:nvSpPr>
          <p:cNvPr id="20" name="TextBox 19">
            <a:extLst>
              <a:ext uri="{FF2B5EF4-FFF2-40B4-BE49-F238E27FC236}">
                <a16:creationId xmlns:a16="http://schemas.microsoft.com/office/drawing/2014/main" id="{9D868363-E835-774D-A00A-E4D2A41385A1}"/>
              </a:ext>
            </a:extLst>
          </p:cNvPr>
          <p:cNvSpPr txBox="1"/>
          <p:nvPr/>
        </p:nvSpPr>
        <p:spPr>
          <a:xfrm>
            <a:off x="947627" y="5340028"/>
            <a:ext cx="7171134" cy="584775"/>
          </a:xfrm>
          <a:prstGeom prst="rect">
            <a:avLst/>
          </a:prstGeom>
          <a:noFill/>
        </p:spPr>
        <p:txBody>
          <a:bodyPr wrap="square">
            <a:spAutoFit/>
          </a:bodyPr>
          <a:lstStyle/>
          <a:p>
            <a:pPr rtl="0">
              <a:spcBef>
                <a:spcPts val="1200"/>
              </a:spcBef>
              <a:spcAft>
                <a:spcPts val="0"/>
              </a:spcAft>
            </a:pPr>
            <a:r>
              <a:rPr lang="en-GB" sz="1600" b="0" i="0" u="none" strike="noStrike" dirty="0">
                <a:solidFill>
                  <a:srgbClr val="000000"/>
                </a:solidFill>
                <a:effectLst/>
              </a:rPr>
              <a:t>Children need to concentrate and always </a:t>
            </a:r>
            <a:r>
              <a:rPr lang="en-GB" sz="1600" b="0" i="0" u="none" strike="noStrike">
                <a:solidFill>
                  <a:srgbClr val="000000"/>
                </a:solidFill>
                <a:effectLst/>
              </a:rPr>
              <a:t>be aware, </a:t>
            </a:r>
            <a:r>
              <a:rPr lang="en-GB" sz="1600" b="0" i="0" u="none" strike="noStrike" dirty="0">
                <a:solidFill>
                  <a:srgbClr val="000000"/>
                </a:solidFill>
                <a:effectLst/>
              </a:rPr>
              <a:t>watching their surroundings so they are ready.</a:t>
            </a:r>
            <a:endParaRPr lang="en-GB" sz="1600" b="0" dirty="0">
              <a:effectLst/>
            </a:endParaRPr>
          </a:p>
        </p:txBody>
      </p:sp>
      <p:sp>
        <p:nvSpPr>
          <p:cNvPr id="21" name="Rectangle 20">
            <a:hlinkClick r:id="rId2"/>
            <a:extLst>
              <a:ext uri="{FF2B5EF4-FFF2-40B4-BE49-F238E27FC236}">
                <a16:creationId xmlns:a16="http://schemas.microsoft.com/office/drawing/2014/main" id="{48F183D6-BC6A-FE4D-A305-F0DFDA22F6EF}"/>
              </a:ext>
            </a:extLst>
          </p:cNvPr>
          <p:cNvSpPr/>
          <p:nvPr/>
        </p:nvSpPr>
        <p:spPr>
          <a:xfrm>
            <a:off x="7797114" y="6425514"/>
            <a:ext cx="1346886" cy="432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863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2000"/>
                                        <p:tgtEl>
                                          <p:spTgt spid="1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2000"/>
                                        <p:tgtEl>
                                          <p:spTgt spid="1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2000"/>
                                        <p:tgtEl>
                                          <p:spTgt spid="1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2000"/>
                                        <p:tgtEl>
                                          <p:spTgt spid="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6" grpId="0" animBg="1"/>
      <p:bldP spid="17"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F24E1E35-9582-D64E-B551-B0B5C1E95BC4}"/>
              </a:ext>
            </a:extLst>
          </p:cNvPr>
          <p:cNvSpPr/>
          <p:nvPr/>
        </p:nvSpPr>
        <p:spPr>
          <a:xfrm>
            <a:off x="0" y="5659395"/>
            <a:ext cx="1346886" cy="1198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671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29EB53-E402-234B-946A-170CF5BAE972}"/>
              </a:ext>
            </a:extLst>
          </p:cNvPr>
          <p:cNvSpPr txBox="1"/>
          <p:nvPr/>
        </p:nvSpPr>
        <p:spPr>
          <a:xfrm>
            <a:off x="910060" y="2496466"/>
            <a:ext cx="7323880" cy="2031325"/>
          </a:xfrm>
          <a:prstGeom prst="rect">
            <a:avLst/>
          </a:prstGeom>
          <a:noFill/>
        </p:spPr>
        <p:txBody>
          <a:bodyPr wrap="square">
            <a:spAutoFit/>
          </a:bodyPr>
          <a:lstStyle/>
          <a:p>
            <a:pPr algn="ctr"/>
            <a:r>
              <a:rPr lang="en-GB" sz="1800" b="0" i="0" u="none" strike="noStrike" dirty="0">
                <a:solidFill>
                  <a:srgbClr val="000000"/>
                </a:solidFill>
                <a:effectLst/>
                <a:latin typeface="Roboto Medium" panose="02000000000000000000" pitchFamily="2" charset="0"/>
                <a:ea typeface="Roboto Medium" panose="02000000000000000000" pitchFamily="2" charset="0"/>
              </a:rPr>
              <a:t>We hope you find the information on our website and resources useful. This resource has been designed with animations on each slide to make it as fun and engaging as possible. To view the content in the correct formatting, please view the slideshow in ‘presentation mode’. If you view the slides without selecting ‘presentation mode’, you may find that some of the text and images overlap each other or are difficult to read.</a:t>
            </a:r>
            <a:endParaRPr lang="en-US" dirty="0">
              <a:latin typeface="Roboto Medium" panose="02000000000000000000" pitchFamily="2" charset="0"/>
              <a:ea typeface="Roboto Medium" panose="02000000000000000000" pitchFamily="2" charset="0"/>
            </a:endParaRPr>
          </a:p>
        </p:txBody>
      </p:sp>
      <p:sp>
        <p:nvSpPr>
          <p:cNvPr id="5" name="Rounded Rectangle 4">
            <a:extLst>
              <a:ext uri="{FF2B5EF4-FFF2-40B4-BE49-F238E27FC236}">
                <a16:creationId xmlns:a16="http://schemas.microsoft.com/office/drawing/2014/main" id="{8C1795B8-F25E-8F4B-B3CA-90F2CB29962D}"/>
              </a:ext>
            </a:extLst>
          </p:cNvPr>
          <p:cNvSpPr/>
          <p:nvPr/>
        </p:nvSpPr>
        <p:spPr>
          <a:xfrm>
            <a:off x="-270165" y="1220192"/>
            <a:ext cx="9684329" cy="648182"/>
          </a:xfrm>
          <a:prstGeom prst="roundRect">
            <a:avLst/>
          </a:prstGeom>
          <a:solidFill>
            <a:srgbClr val="FEE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9195C9"/>
                </a:solidFill>
              </a:rPr>
              <a:t>  </a:t>
            </a:r>
            <a:r>
              <a:rPr lang="en-US" sz="3200" b="1" dirty="0">
                <a:solidFill>
                  <a:srgbClr val="9195C9"/>
                </a:solidFill>
                <a:latin typeface="Roboto Medium" panose="02000000000000000000" pitchFamily="2" charset="0"/>
                <a:ea typeface="Roboto Medium" panose="02000000000000000000" pitchFamily="2" charset="0"/>
              </a:rPr>
              <a:t>Disclaimer</a:t>
            </a:r>
          </a:p>
        </p:txBody>
      </p:sp>
      <p:sp>
        <p:nvSpPr>
          <p:cNvPr id="6" name="Rectangle 5">
            <a:hlinkClick r:id="rId2"/>
            <a:extLst>
              <a:ext uri="{FF2B5EF4-FFF2-40B4-BE49-F238E27FC236}">
                <a16:creationId xmlns:a16="http://schemas.microsoft.com/office/drawing/2014/main" id="{497998F5-FD0A-7946-A94E-E758E406AA1C}"/>
              </a:ext>
            </a:extLst>
          </p:cNvPr>
          <p:cNvSpPr/>
          <p:nvPr/>
        </p:nvSpPr>
        <p:spPr>
          <a:xfrm>
            <a:off x="7797114" y="6425514"/>
            <a:ext cx="1346886" cy="432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0619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8801189-47E8-3F47-BEC8-A93FCF42DCAD}"/>
              </a:ext>
            </a:extLst>
          </p:cNvPr>
          <p:cNvSpPr/>
          <p:nvPr/>
        </p:nvSpPr>
        <p:spPr>
          <a:xfrm>
            <a:off x="-579804" y="583051"/>
            <a:ext cx="5151804" cy="648182"/>
          </a:xfrm>
          <a:prstGeom prst="roundRect">
            <a:avLst/>
          </a:prstGeom>
          <a:solidFill>
            <a:srgbClr val="FEE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9195C9"/>
                </a:solidFill>
              </a:rPr>
              <a:t>         Musical Terms</a:t>
            </a:r>
          </a:p>
        </p:txBody>
      </p:sp>
      <p:sp>
        <p:nvSpPr>
          <p:cNvPr id="4" name="Rounded Rectangle 3">
            <a:extLst>
              <a:ext uri="{FF2B5EF4-FFF2-40B4-BE49-F238E27FC236}">
                <a16:creationId xmlns:a16="http://schemas.microsoft.com/office/drawing/2014/main" id="{ABC1DD34-7F4B-E746-AD7D-DBBC8DA98308}"/>
              </a:ext>
            </a:extLst>
          </p:cNvPr>
          <p:cNvSpPr/>
          <p:nvPr/>
        </p:nvSpPr>
        <p:spPr>
          <a:xfrm>
            <a:off x="-579804" y="1440134"/>
            <a:ext cx="2719187" cy="374249"/>
          </a:xfrm>
          <a:prstGeom prst="roundRect">
            <a:avLst/>
          </a:prstGeom>
          <a:solidFill>
            <a:srgbClr val="919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EE86B"/>
                </a:solidFill>
              </a:rPr>
              <a:t>                          Beat/Pulse</a:t>
            </a:r>
          </a:p>
        </p:txBody>
      </p:sp>
      <p:sp>
        <p:nvSpPr>
          <p:cNvPr id="5" name="Rounded Rectangle 4">
            <a:extLst>
              <a:ext uri="{FF2B5EF4-FFF2-40B4-BE49-F238E27FC236}">
                <a16:creationId xmlns:a16="http://schemas.microsoft.com/office/drawing/2014/main" id="{DC4221C7-985C-684E-B938-3C4F72C2E693}"/>
              </a:ext>
            </a:extLst>
          </p:cNvPr>
          <p:cNvSpPr/>
          <p:nvPr/>
        </p:nvSpPr>
        <p:spPr>
          <a:xfrm>
            <a:off x="-579804" y="2164568"/>
            <a:ext cx="2719187" cy="374249"/>
          </a:xfrm>
          <a:prstGeom prst="roundRect">
            <a:avLst/>
          </a:prstGeom>
          <a:solidFill>
            <a:srgbClr val="919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EE86B"/>
                </a:solidFill>
              </a:rPr>
              <a:t>                      Rhythm</a:t>
            </a:r>
          </a:p>
        </p:txBody>
      </p:sp>
      <p:sp>
        <p:nvSpPr>
          <p:cNvPr id="6" name="Rounded Rectangle 5">
            <a:extLst>
              <a:ext uri="{FF2B5EF4-FFF2-40B4-BE49-F238E27FC236}">
                <a16:creationId xmlns:a16="http://schemas.microsoft.com/office/drawing/2014/main" id="{4A0C31B0-5ED9-BF4C-963C-306D69E6276C}"/>
              </a:ext>
            </a:extLst>
          </p:cNvPr>
          <p:cNvSpPr/>
          <p:nvPr/>
        </p:nvSpPr>
        <p:spPr>
          <a:xfrm>
            <a:off x="-579803" y="2885170"/>
            <a:ext cx="2719187" cy="374249"/>
          </a:xfrm>
          <a:prstGeom prst="roundRect">
            <a:avLst/>
          </a:prstGeom>
          <a:solidFill>
            <a:srgbClr val="919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EE86B"/>
                </a:solidFill>
              </a:rPr>
              <a:t>                    Tempo</a:t>
            </a:r>
          </a:p>
        </p:txBody>
      </p:sp>
      <p:sp>
        <p:nvSpPr>
          <p:cNvPr id="9" name="Rounded Rectangle 8">
            <a:extLst>
              <a:ext uri="{FF2B5EF4-FFF2-40B4-BE49-F238E27FC236}">
                <a16:creationId xmlns:a16="http://schemas.microsoft.com/office/drawing/2014/main" id="{1722C63D-16EF-674B-9345-72F6C89ABB54}"/>
              </a:ext>
            </a:extLst>
          </p:cNvPr>
          <p:cNvSpPr/>
          <p:nvPr/>
        </p:nvSpPr>
        <p:spPr>
          <a:xfrm>
            <a:off x="-579803" y="3600460"/>
            <a:ext cx="2719187" cy="374249"/>
          </a:xfrm>
          <a:prstGeom prst="roundRect">
            <a:avLst/>
          </a:prstGeom>
          <a:solidFill>
            <a:srgbClr val="919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EE86B"/>
                </a:solidFill>
              </a:rPr>
              <a:t>                       Duration</a:t>
            </a:r>
          </a:p>
        </p:txBody>
      </p:sp>
      <p:sp>
        <p:nvSpPr>
          <p:cNvPr id="10" name="Rounded Rectangle 9">
            <a:extLst>
              <a:ext uri="{FF2B5EF4-FFF2-40B4-BE49-F238E27FC236}">
                <a16:creationId xmlns:a16="http://schemas.microsoft.com/office/drawing/2014/main" id="{4C06DAC3-FB09-B842-B3F2-60780F795BDB}"/>
              </a:ext>
            </a:extLst>
          </p:cNvPr>
          <p:cNvSpPr/>
          <p:nvPr/>
        </p:nvSpPr>
        <p:spPr>
          <a:xfrm>
            <a:off x="-579801" y="4321062"/>
            <a:ext cx="2719187" cy="374249"/>
          </a:xfrm>
          <a:prstGeom prst="roundRect">
            <a:avLst/>
          </a:prstGeom>
          <a:solidFill>
            <a:srgbClr val="919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EE86B"/>
                </a:solidFill>
              </a:rPr>
              <a:t>                 Pitch</a:t>
            </a:r>
          </a:p>
        </p:txBody>
      </p:sp>
      <p:sp>
        <p:nvSpPr>
          <p:cNvPr id="11" name="Rounded Rectangle 10">
            <a:extLst>
              <a:ext uri="{FF2B5EF4-FFF2-40B4-BE49-F238E27FC236}">
                <a16:creationId xmlns:a16="http://schemas.microsoft.com/office/drawing/2014/main" id="{4EE131A5-5684-1B48-9C2E-2D33B9F6FBBF}"/>
              </a:ext>
            </a:extLst>
          </p:cNvPr>
          <p:cNvSpPr/>
          <p:nvPr/>
        </p:nvSpPr>
        <p:spPr>
          <a:xfrm>
            <a:off x="-579801" y="5041664"/>
            <a:ext cx="2719187" cy="374249"/>
          </a:xfrm>
          <a:prstGeom prst="roundRect">
            <a:avLst/>
          </a:prstGeom>
          <a:solidFill>
            <a:srgbClr val="919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EE86B"/>
                </a:solidFill>
              </a:rPr>
              <a:t>                    Melody</a:t>
            </a:r>
          </a:p>
        </p:txBody>
      </p:sp>
      <p:sp>
        <p:nvSpPr>
          <p:cNvPr id="12" name="Rounded Rectangle 11">
            <a:extLst>
              <a:ext uri="{FF2B5EF4-FFF2-40B4-BE49-F238E27FC236}">
                <a16:creationId xmlns:a16="http://schemas.microsoft.com/office/drawing/2014/main" id="{68BEC51B-4EEE-FD4C-B449-A36B11B64EFA}"/>
              </a:ext>
            </a:extLst>
          </p:cNvPr>
          <p:cNvSpPr/>
          <p:nvPr/>
        </p:nvSpPr>
        <p:spPr>
          <a:xfrm>
            <a:off x="-579801" y="5762266"/>
            <a:ext cx="2719187" cy="374249"/>
          </a:xfrm>
          <a:prstGeom prst="roundRect">
            <a:avLst/>
          </a:prstGeom>
          <a:solidFill>
            <a:srgbClr val="919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EE86B"/>
                </a:solidFill>
              </a:rPr>
              <a:t>                       Dynamics</a:t>
            </a:r>
          </a:p>
        </p:txBody>
      </p:sp>
      <p:sp>
        <p:nvSpPr>
          <p:cNvPr id="14" name="TextBox 13">
            <a:extLst>
              <a:ext uri="{FF2B5EF4-FFF2-40B4-BE49-F238E27FC236}">
                <a16:creationId xmlns:a16="http://schemas.microsoft.com/office/drawing/2014/main" id="{30828F2F-DABE-9243-BF91-08A0ADB3373E}"/>
              </a:ext>
            </a:extLst>
          </p:cNvPr>
          <p:cNvSpPr txBox="1"/>
          <p:nvPr/>
        </p:nvSpPr>
        <p:spPr>
          <a:xfrm>
            <a:off x="2440328" y="1475829"/>
            <a:ext cx="5951318" cy="338554"/>
          </a:xfrm>
          <a:prstGeom prst="rect">
            <a:avLst/>
          </a:prstGeom>
          <a:noFill/>
        </p:spPr>
        <p:txBody>
          <a:bodyPr wrap="square">
            <a:spAutoFit/>
          </a:bodyPr>
          <a:lstStyle/>
          <a:p>
            <a:r>
              <a:rPr lang="en-GB" sz="1600" b="0" i="0" u="none" strike="noStrike" dirty="0">
                <a:solidFill>
                  <a:srgbClr val="000000"/>
                </a:solidFill>
                <a:effectLst/>
              </a:rPr>
              <a:t>This is the underlying beat of the music to help keep in time.</a:t>
            </a:r>
            <a:endParaRPr lang="en-US" sz="1600" dirty="0"/>
          </a:p>
        </p:txBody>
      </p:sp>
      <p:sp>
        <p:nvSpPr>
          <p:cNvPr id="15" name="TextBox 14">
            <a:extLst>
              <a:ext uri="{FF2B5EF4-FFF2-40B4-BE49-F238E27FC236}">
                <a16:creationId xmlns:a16="http://schemas.microsoft.com/office/drawing/2014/main" id="{E77797D4-864C-8445-BC5E-3201A3F452F6}"/>
              </a:ext>
            </a:extLst>
          </p:cNvPr>
          <p:cNvSpPr txBox="1"/>
          <p:nvPr/>
        </p:nvSpPr>
        <p:spPr>
          <a:xfrm>
            <a:off x="2440328" y="2059304"/>
            <a:ext cx="5951318" cy="584775"/>
          </a:xfrm>
          <a:prstGeom prst="rect">
            <a:avLst/>
          </a:prstGeom>
          <a:noFill/>
        </p:spPr>
        <p:txBody>
          <a:bodyPr wrap="square">
            <a:spAutoFit/>
          </a:bodyPr>
          <a:lstStyle/>
          <a:p>
            <a:r>
              <a:rPr lang="en-GB" sz="1600" dirty="0"/>
              <a:t>Combinations of long and short sounds and silences to create a pattern and show movement.</a:t>
            </a:r>
            <a:endParaRPr lang="en-US" sz="1400" dirty="0"/>
          </a:p>
        </p:txBody>
      </p:sp>
      <p:sp>
        <p:nvSpPr>
          <p:cNvPr id="17" name="TextBox 16">
            <a:extLst>
              <a:ext uri="{FF2B5EF4-FFF2-40B4-BE49-F238E27FC236}">
                <a16:creationId xmlns:a16="http://schemas.microsoft.com/office/drawing/2014/main" id="{C8939B0E-6E49-D74E-BCB6-8272B6F57AAB}"/>
              </a:ext>
            </a:extLst>
          </p:cNvPr>
          <p:cNvSpPr txBox="1"/>
          <p:nvPr/>
        </p:nvSpPr>
        <p:spPr>
          <a:xfrm>
            <a:off x="2440328" y="2912784"/>
            <a:ext cx="5289630" cy="338554"/>
          </a:xfrm>
          <a:prstGeom prst="rect">
            <a:avLst/>
          </a:prstGeom>
          <a:noFill/>
        </p:spPr>
        <p:txBody>
          <a:bodyPr wrap="square">
            <a:spAutoFit/>
          </a:bodyPr>
          <a:lstStyle/>
          <a:p>
            <a:r>
              <a:rPr lang="en-GB" sz="1600" b="0" i="0" u="none" strike="noStrike" dirty="0">
                <a:solidFill>
                  <a:srgbClr val="000000"/>
                </a:solidFill>
                <a:effectLst/>
              </a:rPr>
              <a:t>The speed of the music.</a:t>
            </a:r>
            <a:endParaRPr lang="en-US" sz="1600" dirty="0"/>
          </a:p>
        </p:txBody>
      </p:sp>
      <p:sp>
        <p:nvSpPr>
          <p:cNvPr id="19" name="TextBox 18">
            <a:extLst>
              <a:ext uri="{FF2B5EF4-FFF2-40B4-BE49-F238E27FC236}">
                <a16:creationId xmlns:a16="http://schemas.microsoft.com/office/drawing/2014/main" id="{EE998745-5AF6-6948-A96D-71C32FE206C7}"/>
              </a:ext>
            </a:extLst>
          </p:cNvPr>
          <p:cNvSpPr txBox="1"/>
          <p:nvPr/>
        </p:nvSpPr>
        <p:spPr>
          <a:xfrm>
            <a:off x="2440328" y="3605377"/>
            <a:ext cx="5289630" cy="338554"/>
          </a:xfrm>
          <a:prstGeom prst="rect">
            <a:avLst/>
          </a:prstGeom>
          <a:noFill/>
        </p:spPr>
        <p:txBody>
          <a:bodyPr wrap="square">
            <a:spAutoFit/>
          </a:bodyPr>
          <a:lstStyle/>
          <a:p>
            <a:r>
              <a:rPr lang="en-GB" sz="1600" b="0" i="0" u="none" strike="noStrike" dirty="0">
                <a:solidFill>
                  <a:srgbClr val="000000"/>
                </a:solidFill>
                <a:effectLst/>
              </a:rPr>
              <a:t>The length of a sound or value of a note.</a:t>
            </a:r>
            <a:endParaRPr lang="en-US" sz="1600" dirty="0"/>
          </a:p>
        </p:txBody>
      </p:sp>
      <p:sp>
        <p:nvSpPr>
          <p:cNvPr id="21" name="TextBox 20">
            <a:extLst>
              <a:ext uri="{FF2B5EF4-FFF2-40B4-BE49-F238E27FC236}">
                <a16:creationId xmlns:a16="http://schemas.microsoft.com/office/drawing/2014/main" id="{757118ED-6D58-1540-A9B6-4725413EBF47}"/>
              </a:ext>
            </a:extLst>
          </p:cNvPr>
          <p:cNvSpPr txBox="1"/>
          <p:nvPr/>
        </p:nvSpPr>
        <p:spPr>
          <a:xfrm>
            <a:off x="2440328" y="4338909"/>
            <a:ext cx="5289630" cy="338554"/>
          </a:xfrm>
          <a:prstGeom prst="rect">
            <a:avLst/>
          </a:prstGeom>
          <a:noFill/>
        </p:spPr>
        <p:txBody>
          <a:bodyPr wrap="square">
            <a:spAutoFit/>
          </a:bodyPr>
          <a:lstStyle/>
          <a:p>
            <a:r>
              <a:rPr lang="en-GB" sz="1600" b="0" i="0" u="none" strike="noStrike" dirty="0">
                <a:solidFill>
                  <a:srgbClr val="000000"/>
                </a:solidFill>
                <a:effectLst/>
              </a:rPr>
              <a:t>How high or low a sound is.</a:t>
            </a:r>
            <a:endParaRPr lang="en-US" sz="1600" dirty="0"/>
          </a:p>
        </p:txBody>
      </p:sp>
      <p:sp>
        <p:nvSpPr>
          <p:cNvPr id="23" name="TextBox 22">
            <a:extLst>
              <a:ext uri="{FF2B5EF4-FFF2-40B4-BE49-F238E27FC236}">
                <a16:creationId xmlns:a16="http://schemas.microsoft.com/office/drawing/2014/main" id="{F9CD1EEE-D028-1246-B452-980DC9ADC611}"/>
              </a:ext>
            </a:extLst>
          </p:cNvPr>
          <p:cNvSpPr txBox="1"/>
          <p:nvPr/>
        </p:nvSpPr>
        <p:spPr>
          <a:xfrm>
            <a:off x="2440328" y="5041664"/>
            <a:ext cx="5289630" cy="338554"/>
          </a:xfrm>
          <a:prstGeom prst="rect">
            <a:avLst/>
          </a:prstGeom>
          <a:noFill/>
        </p:spPr>
        <p:txBody>
          <a:bodyPr wrap="square">
            <a:spAutoFit/>
          </a:bodyPr>
          <a:lstStyle/>
          <a:p>
            <a:r>
              <a:rPr lang="en-GB" sz="1600" b="0" i="0" u="none" strike="noStrike" dirty="0">
                <a:solidFill>
                  <a:srgbClr val="000000"/>
                </a:solidFill>
                <a:effectLst/>
              </a:rPr>
              <a:t>A sequence of notes played to different rhythms.</a:t>
            </a:r>
            <a:endParaRPr lang="en-US" sz="1600" dirty="0"/>
          </a:p>
        </p:txBody>
      </p:sp>
      <p:sp>
        <p:nvSpPr>
          <p:cNvPr id="25" name="TextBox 24">
            <a:extLst>
              <a:ext uri="{FF2B5EF4-FFF2-40B4-BE49-F238E27FC236}">
                <a16:creationId xmlns:a16="http://schemas.microsoft.com/office/drawing/2014/main" id="{9EFD5229-27F8-BE45-B045-1A76E232B8C6}"/>
              </a:ext>
            </a:extLst>
          </p:cNvPr>
          <p:cNvSpPr txBox="1"/>
          <p:nvPr/>
        </p:nvSpPr>
        <p:spPr>
          <a:xfrm>
            <a:off x="2440328" y="5779719"/>
            <a:ext cx="5289630" cy="338554"/>
          </a:xfrm>
          <a:prstGeom prst="rect">
            <a:avLst/>
          </a:prstGeom>
          <a:noFill/>
        </p:spPr>
        <p:txBody>
          <a:bodyPr wrap="square">
            <a:spAutoFit/>
          </a:bodyPr>
          <a:lstStyle/>
          <a:p>
            <a:r>
              <a:rPr lang="en-GB" sz="1600" b="0" i="0" u="none" strike="noStrike" dirty="0">
                <a:solidFill>
                  <a:srgbClr val="000000"/>
                </a:solidFill>
                <a:effectLst/>
              </a:rPr>
              <a:t>How loud or soft a sound is.</a:t>
            </a:r>
            <a:endParaRPr lang="en-US" sz="1600" dirty="0"/>
          </a:p>
        </p:txBody>
      </p:sp>
      <p:pic>
        <p:nvPicPr>
          <p:cNvPr id="27" name="Picture 26" descr="A picture containing basketball, athletic game, sport&#10;&#10;Description automatically generated">
            <a:extLst>
              <a:ext uri="{FF2B5EF4-FFF2-40B4-BE49-F238E27FC236}">
                <a16:creationId xmlns:a16="http://schemas.microsoft.com/office/drawing/2014/main" id="{94D6B920-4BF9-B44A-98BD-12C9B71B3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8967" y="3712770"/>
            <a:ext cx="3521981" cy="3722283"/>
          </a:xfrm>
          <a:prstGeom prst="rect">
            <a:avLst/>
          </a:prstGeom>
        </p:spPr>
      </p:pic>
      <p:sp>
        <p:nvSpPr>
          <p:cNvPr id="28" name="Rectangle 27">
            <a:hlinkClick r:id="rId3"/>
            <a:extLst>
              <a:ext uri="{FF2B5EF4-FFF2-40B4-BE49-F238E27FC236}">
                <a16:creationId xmlns:a16="http://schemas.microsoft.com/office/drawing/2014/main" id="{AE9045C1-00E6-5249-9010-D896CFAEE898}"/>
              </a:ext>
            </a:extLst>
          </p:cNvPr>
          <p:cNvSpPr/>
          <p:nvPr/>
        </p:nvSpPr>
        <p:spPr>
          <a:xfrm>
            <a:off x="7797114" y="6425514"/>
            <a:ext cx="1346886" cy="432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65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1+#ppt_w/2"/>
                                          </p:val>
                                        </p:tav>
                                        <p:tav tm="100000">
                                          <p:val>
                                            <p:strVal val="#ppt_x"/>
                                          </p:val>
                                        </p:tav>
                                      </p:tavLst>
                                    </p:anim>
                                    <p:anim calcmode="lin" valueType="num">
                                      <p:cBhvr additive="base">
                                        <p:cTn id="37"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1+#ppt_w/2"/>
                                          </p:val>
                                        </p:tav>
                                        <p:tav tm="100000">
                                          <p:val>
                                            <p:strVal val="#ppt_x"/>
                                          </p:val>
                                        </p:tav>
                                      </p:tavLst>
                                    </p:anim>
                                    <p:anim calcmode="lin" valueType="num">
                                      <p:cBhvr additive="base">
                                        <p:cTn id="4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1+#ppt_w/2"/>
                                          </p:val>
                                        </p:tav>
                                        <p:tav tm="100000">
                                          <p:val>
                                            <p:strVal val="#ppt_x"/>
                                          </p:val>
                                        </p:tav>
                                      </p:tavLst>
                                    </p:anim>
                                    <p:anim calcmode="lin" valueType="num">
                                      <p:cBhvr additive="base">
                                        <p:cTn id="4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1+#ppt_w/2"/>
                                          </p:val>
                                        </p:tav>
                                        <p:tav tm="100000">
                                          <p:val>
                                            <p:strVal val="#ppt_x"/>
                                          </p:val>
                                        </p:tav>
                                      </p:tavLst>
                                    </p:anim>
                                    <p:anim calcmode="lin" valueType="num">
                                      <p:cBhvr additive="base">
                                        <p:cTn id="55"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additive="base">
                                        <p:cTn id="60" dur="500" fill="hold"/>
                                        <p:tgtEl>
                                          <p:spTgt spid="23"/>
                                        </p:tgtEl>
                                        <p:attrNameLst>
                                          <p:attrName>ppt_x</p:attrName>
                                        </p:attrNameLst>
                                      </p:cBhvr>
                                      <p:tavLst>
                                        <p:tav tm="0">
                                          <p:val>
                                            <p:strVal val="1+#ppt_w/2"/>
                                          </p:val>
                                        </p:tav>
                                        <p:tav tm="100000">
                                          <p:val>
                                            <p:strVal val="#ppt_x"/>
                                          </p:val>
                                        </p:tav>
                                      </p:tavLst>
                                    </p:anim>
                                    <p:anim calcmode="lin" valueType="num">
                                      <p:cBhvr additive="base">
                                        <p:cTn id="61"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500" fill="hold"/>
                                        <p:tgtEl>
                                          <p:spTgt spid="25"/>
                                        </p:tgtEl>
                                        <p:attrNameLst>
                                          <p:attrName>ppt_x</p:attrName>
                                        </p:attrNameLst>
                                      </p:cBhvr>
                                      <p:tavLst>
                                        <p:tav tm="0">
                                          <p:val>
                                            <p:strVal val="1+#ppt_w/2"/>
                                          </p:val>
                                        </p:tav>
                                        <p:tav tm="100000">
                                          <p:val>
                                            <p:strVal val="#ppt_x"/>
                                          </p:val>
                                        </p:tav>
                                      </p:tavLst>
                                    </p:anim>
                                    <p:anim calcmode="lin" valueType="num">
                                      <p:cBhvr additive="base">
                                        <p:cTn id="67"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1" grpId="0" animBg="1"/>
      <p:bldP spid="12" grpId="0" animBg="1"/>
      <p:bldP spid="14" grpId="0"/>
      <p:bldP spid="15" grpId="0"/>
      <p:bldP spid="17" grpId="0"/>
      <p:bldP spid="19" grpId="0"/>
      <p:bldP spid="21" grpId="0"/>
      <p:bldP spid="23"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0FF3ACC-3FF3-F242-ADED-7E5D421FD652}"/>
              </a:ext>
            </a:extLst>
          </p:cNvPr>
          <p:cNvSpPr/>
          <p:nvPr/>
        </p:nvSpPr>
        <p:spPr>
          <a:xfrm>
            <a:off x="-1841445" y="606200"/>
            <a:ext cx="8334842" cy="648182"/>
          </a:xfrm>
          <a:prstGeom prst="roundRect">
            <a:avLst/>
          </a:prstGeom>
          <a:solidFill>
            <a:srgbClr val="FEE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9195C9"/>
                </a:solidFill>
              </a:rPr>
              <a:t>                        Simple Rhythms and Note Values </a:t>
            </a:r>
            <a:endParaRPr lang="en-US" sz="4400" b="1" dirty="0">
              <a:solidFill>
                <a:srgbClr val="9195C9"/>
              </a:solidFill>
            </a:endParaRPr>
          </a:p>
        </p:txBody>
      </p:sp>
      <p:pic>
        <p:nvPicPr>
          <p:cNvPr id="4" name="Picture 3" descr="Background pattern&#10;&#10;Description automatically generated with medium confidence">
            <a:extLst>
              <a:ext uri="{FF2B5EF4-FFF2-40B4-BE49-F238E27FC236}">
                <a16:creationId xmlns:a16="http://schemas.microsoft.com/office/drawing/2014/main" id="{E4B98783-8EB8-0B45-90EA-C133DC2958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679" y="1822230"/>
            <a:ext cx="267811" cy="797899"/>
          </a:xfrm>
          <a:prstGeom prst="rect">
            <a:avLst/>
          </a:prstGeom>
        </p:spPr>
      </p:pic>
      <p:pic>
        <p:nvPicPr>
          <p:cNvPr id="6" name="Picture 5" descr="Background pattern&#10;&#10;Description automatically generated with medium confidence">
            <a:extLst>
              <a:ext uri="{FF2B5EF4-FFF2-40B4-BE49-F238E27FC236}">
                <a16:creationId xmlns:a16="http://schemas.microsoft.com/office/drawing/2014/main" id="{179A49D9-ADEE-6249-A98B-A7EE46166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5129" y="1868014"/>
            <a:ext cx="267811" cy="787418"/>
          </a:xfrm>
          <a:prstGeom prst="rect">
            <a:avLst/>
          </a:prstGeom>
        </p:spPr>
      </p:pic>
      <p:pic>
        <p:nvPicPr>
          <p:cNvPr id="10" name="Picture 9" descr="Icon&#10;&#10;Description automatically generated">
            <a:extLst>
              <a:ext uri="{FF2B5EF4-FFF2-40B4-BE49-F238E27FC236}">
                <a16:creationId xmlns:a16="http://schemas.microsoft.com/office/drawing/2014/main" id="{8B53B041-DEC4-4B4A-BD42-A2478B73B9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8390" y="1874080"/>
            <a:ext cx="810609" cy="787417"/>
          </a:xfrm>
          <a:prstGeom prst="rect">
            <a:avLst/>
          </a:prstGeom>
        </p:spPr>
      </p:pic>
      <p:sp>
        <p:nvSpPr>
          <p:cNvPr id="11" name="Rectangle 10">
            <a:extLst>
              <a:ext uri="{FF2B5EF4-FFF2-40B4-BE49-F238E27FC236}">
                <a16:creationId xmlns:a16="http://schemas.microsoft.com/office/drawing/2014/main" id="{04F95555-A7DF-0A4C-A0D0-FF0BD31109DB}"/>
              </a:ext>
            </a:extLst>
          </p:cNvPr>
          <p:cNvSpPr/>
          <p:nvPr/>
        </p:nvSpPr>
        <p:spPr>
          <a:xfrm>
            <a:off x="6647355" y="1874080"/>
            <a:ext cx="556742" cy="72075"/>
          </a:xfrm>
          <a:prstGeom prst="rect">
            <a:avLst/>
          </a:prstGeom>
          <a:solidFill>
            <a:srgbClr val="292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D944D2A-3CAA-EA4D-8DA4-5E2EA8300E39}"/>
              </a:ext>
            </a:extLst>
          </p:cNvPr>
          <p:cNvSpPr/>
          <p:nvPr/>
        </p:nvSpPr>
        <p:spPr>
          <a:xfrm>
            <a:off x="6197338" y="1639778"/>
            <a:ext cx="1323439" cy="1323439"/>
          </a:xfrm>
          <a:prstGeom prst="ellipse">
            <a:avLst/>
          </a:prstGeom>
          <a:noFill/>
          <a:ln w="50800">
            <a:solidFill>
              <a:srgbClr val="B0DFFA"/>
            </a:solidFill>
            <a:prstDash val="dash"/>
            <a:extLst>
              <a:ext uri="{C807C97D-BFC1-408E-A445-0C87EB9F89A2}">
                <ask:lineSketchStyleProps xmlns:ask="http://schemas.microsoft.com/office/drawing/2018/sketchyshapes" sd="1219033472">
                  <a:custGeom>
                    <a:avLst/>
                    <a:gdLst>
                      <a:gd name="connsiteX0" fmla="*/ 0 w 2534855"/>
                      <a:gd name="connsiteY0" fmla="*/ 1267428 h 2534855"/>
                      <a:gd name="connsiteX1" fmla="*/ 1267428 w 2534855"/>
                      <a:gd name="connsiteY1" fmla="*/ 0 h 2534855"/>
                      <a:gd name="connsiteX2" fmla="*/ 2534856 w 2534855"/>
                      <a:gd name="connsiteY2" fmla="*/ 1267428 h 2534855"/>
                      <a:gd name="connsiteX3" fmla="*/ 1267428 w 2534855"/>
                      <a:gd name="connsiteY3" fmla="*/ 2534856 h 2534855"/>
                      <a:gd name="connsiteX4" fmla="*/ 0 w 2534855"/>
                      <a:gd name="connsiteY4" fmla="*/ 1267428 h 2534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855" h="2534855" fill="none" extrusionOk="0">
                        <a:moveTo>
                          <a:pt x="0" y="1267428"/>
                        </a:moveTo>
                        <a:cubicBezTo>
                          <a:pt x="69520" y="575694"/>
                          <a:pt x="656292" y="-182842"/>
                          <a:pt x="1267428" y="0"/>
                        </a:cubicBezTo>
                        <a:cubicBezTo>
                          <a:pt x="1907544" y="-9167"/>
                          <a:pt x="2398598" y="695733"/>
                          <a:pt x="2534856" y="1267428"/>
                        </a:cubicBezTo>
                        <a:cubicBezTo>
                          <a:pt x="2528098" y="1902957"/>
                          <a:pt x="1847424" y="2701602"/>
                          <a:pt x="1267428" y="2534856"/>
                        </a:cubicBezTo>
                        <a:cubicBezTo>
                          <a:pt x="708660" y="2613913"/>
                          <a:pt x="61839" y="1982277"/>
                          <a:pt x="0" y="1267428"/>
                        </a:cubicBezTo>
                        <a:close/>
                      </a:path>
                      <a:path w="2534855" h="2534855" stroke="0" extrusionOk="0">
                        <a:moveTo>
                          <a:pt x="0" y="1267428"/>
                        </a:moveTo>
                        <a:cubicBezTo>
                          <a:pt x="-35618" y="545477"/>
                          <a:pt x="468783" y="37030"/>
                          <a:pt x="1267428" y="0"/>
                        </a:cubicBezTo>
                        <a:cubicBezTo>
                          <a:pt x="2091091" y="26038"/>
                          <a:pt x="2356767" y="573110"/>
                          <a:pt x="2534856" y="1267428"/>
                        </a:cubicBezTo>
                        <a:cubicBezTo>
                          <a:pt x="2510945" y="1990760"/>
                          <a:pt x="1940491" y="2683642"/>
                          <a:pt x="1267428" y="2534856"/>
                        </a:cubicBezTo>
                        <a:cubicBezTo>
                          <a:pt x="497675" y="2496682"/>
                          <a:pt x="163502" y="2045532"/>
                          <a:pt x="0" y="126742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C9FD81E-EABA-E448-B4A5-F67A0B06A589}"/>
              </a:ext>
            </a:extLst>
          </p:cNvPr>
          <p:cNvSpPr/>
          <p:nvPr/>
        </p:nvSpPr>
        <p:spPr>
          <a:xfrm>
            <a:off x="4246920" y="1639779"/>
            <a:ext cx="1323439" cy="1323439"/>
          </a:xfrm>
          <a:prstGeom prst="ellipse">
            <a:avLst/>
          </a:prstGeom>
          <a:noFill/>
          <a:ln w="50800">
            <a:solidFill>
              <a:srgbClr val="B0DFFA"/>
            </a:solidFill>
            <a:prstDash val="dash"/>
            <a:extLst>
              <a:ext uri="{C807C97D-BFC1-408E-A445-0C87EB9F89A2}">
                <ask:lineSketchStyleProps xmlns:ask="http://schemas.microsoft.com/office/drawing/2018/sketchyshapes" sd="1219033472">
                  <a:custGeom>
                    <a:avLst/>
                    <a:gdLst>
                      <a:gd name="connsiteX0" fmla="*/ 0 w 2534855"/>
                      <a:gd name="connsiteY0" fmla="*/ 1267428 h 2534855"/>
                      <a:gd name="connsiteX1" fmla="*/ 1267428 w 2534855"/>
                      <a:gd name="connsiteY1" fmla="*/ 0 h 2534855"/>
                      <a:gd name="connsiteX2" fmla="*/ 2534856 w 2534855"/>
                      <a:gd name="connsiteY2" fmla="*/ 1267428 h 2534855"/>
                      <a:gd name="connsiteX3" fmla="*/ 1267428 w 2534855"/>
                      <a:gd name="connsiteY3" fmla="*/ 2534856 h 2534855"/>
                      <a:gd name="connsiteX4" fmla="*/ 0 w 2534855"/>
                      <a:gd name="connsiteY4" fmla="*/ 1267428 h 2534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855" h="2534855" fill="none" extrusionOk="0">
                        <a:moveTo>
                          <a:pt x="0" y="1267428"/>
                        </a:moveTo>
                        <a:cubicBezTo>
                          <a:pt x="69520" y="575694"/>
                          <a:pt x="656292" y="-182842"/>
                          <a:pt x="1267428" y="0"/>
                        </a:cubicBezTo>
                        <a:cubicBezTo>
                          <a:pt x="1907544" y="-9167"/>
                          <a:pt x="2398598" y="695733"/>
                          <a:pt x="2534856" y="1267428"/>
                        </a:cubicBezTo>
                        <a:cubicBezTo>
                          <a:pt x="2528098" y="1902957"/>
                          <a:pt x="1847424" y="2701602"/>
                          <a:pt x="1267428" y="2534856"/>
                        </a:cubicBezTo>
                        <a:cubicBezTo>
                          <a:pt x="708660" y="2613913"/>
                          <a:pt x="61839" y="1982277"/>
                          <a:pt x="0" y="1267428"/>
                        </a:cubicBezTo>
                        <a:close/>
                      </a:path>
                      <a:path w="2534855" h="2534855" stroke="0" extrusionOk="0">
                        <a:moveTo>
                          <a:pt x="0" y="1267428"/>
                        </a:moveTo>
                        <a:cubicBezTo>
                          <a:pt x="-35618" y="545477"/>
                          <a:pt x="468783" y="37030"/>
                          <a:pt x="1267428" y="0"/>
                        </a:cubicBezTo>
                        <a:cubicBezTo>
                          <a:pt x="2091091" y="26038"/>
                          <a:pt x="2356767" y="573110"/>
                          <a:pt x="2534856" y="1267428"/>
                        </a:cubicBezTo>
                        <a:cubicBezTo>
                          <a:pt x="2510945" y="1990760"/>
                          <a:pt x="1940491" y="2683642"/>
                          <a:pt x="1267428" y="2534856"/>
                        </a:cubicBezTo>
                        <a:cubicBezTo>
                          <a:pt x="497675" y="2496682"/>
                          <a:pt x="163502" y="2045532"/>
                          <a:pt x="0" y="126742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9E8CB94-59D6-C74E-8500-B3F6C2881BEB}"/>
              </a:ext>
            </a:extLst>
          </p:cNvPr>
          <p:cNvSpPr/>
          <p:nvPr/>
        </p:nvSpPr>
        <p:spPr>
          <a:xfrm>
            <a:off x="2296502" y="1604476"/>
            <a:ext cx="1323439" cy="1323439"/>
          </a:xfrm>
          <a:prstGeom prst="ellipse">
            <a:avLst/>
          </a:prstGeom>
          <a:noFill/>
          <a:ln w="50800">
            <a:solidFill>
              <a:srgbClr val="B0DFFA"/>
            </a:solidFill>
            <a:prstDash val="dash"/>
            <a:extLst>
              <a:ext uri="{C807C97D-BFC1-408E-A445-0C87EB9F89A2}">
                <ask:lineSketchStyleProps xmlns:ask="http://schemas.microsoft.com/office/drawing/2018/sketchyshapes" sd="1219033472">
                  <a:custGeom>
                    <a:avLst/>
                    <a:gdLst>
                      <a:gd name="connsiteX0" fmla="*/ 0 w 2534855"/>
                      <a:gd name="connsiteY0" fmla="*/ 1267428 h 2534855"/>
                      <a:gd name="connsiteX1" fmla="*/ 1267428 w 2534855"/>
                      <a:gd name="connsiteY1" fmla="*/ 0 h 2534855"/>
                      <a:gd name="connsiteX2" fmla="*/ 2534856 w 2534855"/>
                      <a:gd name="connsiteY2" fmla="*/ 1267428 h 2534855"/>
                      <a:gd name="connsiteX3" fmla="*/ 1267428 w 2534855"/>
                      <a:gd name="connsiteY3" fmla="*/ 2534856 h 2534855"/>
                      <a:gd name="connsiteX4" fmla="*/ 0 w 2534855"/>
                      <a:gd name="connsiteY4" fmla="*/ 1267428 h 2534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855" h="2534855" fill="none" extrusionOk="0">
                        <a:moveTo>
                          <a:pt x="0" y="1267428"/>
                        </a:moveTo>
                        <a:cubicBezTo>
                          <a:pt x="69520" y="575694"/>
                          <a:pt x="656292" y="-182842"/>
                          <a:pt x="1267428" y="0"/>
                        </a:cubicBezTo>
                        <a:cubicBezTo>
                          <a:pt x="1907544" y="-9167"/>
                          <a:pt x="2398598" y="695733"/>
                          <a:pt x="2534856" y="1267428"/>
                        </a:cubicBezTo>
                        <a:cubicBezTo>
                          <a:pt x="2528098" y="1902957"/>
                          <a:pt x="1847424" y="2701602"/>
                          <a:pt x="1267428" y="2534856"/>
                        </a:cubicBezTo>
                        <a:cubicBezTo>
                          <a:pt x="708660" y="2613913"/>
                          <a:pt x="61839" y="1982277"/>
                          <a:pt x="0" y="1267428"/>
                        </a:cubicBezTo>
                        <a:close/>
                      </a:path>
                      <a:path w="2534855" h="2534855" stroke="0" extrusionOk="0">
                        <a:moveTo>
                          <a:pt x="0" y="1267428"/>
                        </a:moveTo>
                        <a:cubicBezTo>
                          <a:pt x="-35618" y="545477"/>
                          <a:pt x="468783" y="37030"/>
                          <a:pt x="1267428" y="0"/>
                        </a:cubicBezTo>
                        <a:cubicBezTo>
                          <a:pt x="2091091" y="26038"/>
                          <a:pt x="2356767" y="573110"/>
                          <a:pt x="2534856" y="1267428"/>
                        </a:cubicBezTo>
                        <a:cubicBezTo>
                          <a:pt x="2510945" y="1990760"/>
                          <a:pt x="1940491" y="2683642"/>
                          <a:pt x="1267428" y="2534856"/>
                        </a:cubicBezTo>
                        <a:cubicBezTo>
                          <a:pt x="497675" y="2496682"/>
                          <a:pt x="163502" y="2045532"/>
                          <a:pt x="0" y="126742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145A0E3D-7365-0547-97A5-34372161A510}"/>
              </a:ext>
            </a:extLst>
          </p:cNvPr>
          <p:cNvSpPr/>
          <p:nvPr/>
        </p:nvSpPr>
        <p:spPr>
          <a:xfrm>
            <a:off x="-717632" y="3227397"/>
            <a:ext cx="2997844" cy="374249"/>
          </a:xfrm>
          <a:prstGeom prst="roundRect">
            <a:avLst/>
          </a:prstGeom>
          <a:solidFill>
            <a:srgbClr val="919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EE86B"/>
                </a:solidFill>
              </a:rPr>
              <a:t>                                 Name:</a:t>
            </a:r>
          </a:p>
        </p:txBody>
      </p:sp>
      <p:sp>
        <p:nvSpPr>
          <p:cNvPr id="18" name="Rounded Rectangle 17">
            <a:extLst>
              <a:ext uri="{FF2B5EF4-FFF2-40B4-BE49-F238E27FC236}">
                <a16:creationId xmlns:a16="http://schemas.microsoft.com/office/drawing/2014/main" id="{721B74E0-715B-BE4A-A50E-CE342DA4D02F}"/>
              </a:ext>
            </a:extLst>
          </p:cNvPr>
          <p:cNvSpPr/>
          <p:nvPr/>
        </p:nvSpPr>
        <p:spPr>
          <a:xfrm>
            <a:off x="-1605993" y="3684651"/>
            <a:ext cx="3886205" cy="374249"/>
          </a:xfrm>
          <a:prstGeom prst="roundRect">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EE86B"/>
                </a:solidFill>
              </a:rPr>
              <a:t>                                  </a:t>
            </a:r>
            <a:r>
              <a:rPr lang="en-US" sz="1600" b="1" dirty="0">
                <a:solidFill>
                  <a:srgbClr val="9195C9"/>
                </a:solidFill>
              </a:rPr>
              <a:t>Rhythm syllable:</a:t>
            </a:r>
          </a:p>
        </p:txBody>
      </p:sp>
      <p:sp>
        <p:nvSpPr>
          <p:cNvPr id="19" name="Rounded Rectangle 18">
            <a:extLst>
              <a:ext uri="{FF2B5EF4-FFF2-40B4-BE49-F238E27FC236}">
                <a16:creationId xmlns:a16="http://schemas.microsoft.com/office/drawing/2014/main" id="{02DD5B77-7928-A04E-90E9-E5AF82A0D2F8}"/>
              </a:ext>
            </a:extLst>
          </p:cNvPr>
          <p:cNvSpPr/>
          <p:nvPr/>
        </p:nvSpPr>
        <p:spPr>
          <a:xfrm>
            <a:off x="-808624" y="4141905"/>
            <a:ext cx="3076963" cy="374249"/>
          </a:xfrm>
          <a:prstGeom prst="roundRect">
            <a:avLst/>
          </a:prstGeom>
          <a:solidFill>
            <a:srgbClr val="FEE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B0DFFA"/>
                </a:solidFill>
              </a:rPr>
              <a:t>                                   </a:t>
            </a:r>
            <a:r>
              <a:rPr lang="en-US" sz="1600" b="1" dirty="0">
                <a:solidFill>
                  <a:srgbClr val="9195C9"/>
                </a:solidFill>
              </a:rPr>
              <a:t>Value:</a:t>
            </a:r>
          </a:p>
        </p:txBody>
      </p:sp>
      <p:sp>
        <p:nvSpPr>
          <p:cNvPr id="20" name="TextBox 19">
            <a:extLst>
              <a:ext uri="{FF2B5EF4-FFF2-40B4-BE49-F238E27FC236}">
                <a16:creationId xmlns:a16="http://schemas.microsoft.com/office/drawing/2014/main" id="{557F2585-F774-A04D-8D85-49E866F348FC}"/>
              </a:ext>
            </a:extLst>
          </p:cNvPr>
          <p:cNvSpPr txBox="1"/>
          <p:nvPr/>
        </p:nvSpPr>
        <p:spPr>
          <a:xfrm>
            <a:off x="2418013" y="3227397"/>
            <a:ext cx="987141" cy="1323439"/>
          </a:xfrm>
          <a:prstGeom prst="rect">
            <a:avLst/>
          </a:prstGeom>
          <a:noFill/>
        </p:spPr>
        <p:txBody>
          <a:bodyPr wrap="square">
            <a:spAutoFit/>
          </a:bodyPr>
          <a:lstStyle/>
          <a:p>
            <a:pPr algn="ctr"/>
            <a:r>
              <a:rPr lang="en-GB" sz="1600" b="0" i="0" u="none" strike="noStrike" dirty="0">
                <a:solidFill>
                  <a:srgbClr val="000000"/>
                </a:solidFill>
                <a:effectLst/>
              </a:rPr>
              <a:t>Minim</a:t>
            </a:r>
          </a:p>
          <a:p>
            <a:pPr algn="ctr"/>
            <a:endParaRPr lang="en-GB" sz="1600" b="0" i="0" u="none" strike="noStrike" dirty="0">
              <a:solidFill>
                <a:srgbClr val="000000"/>
              </a:solidFill>
              <a:effectLst/>
            </a:endParaRPr>
          </a:p>
          <a:p>
            <a:pPr algn="ctr"/>
            <a:r>
              <a:rPr lang="en-GB" sz="1600" dirty="0">
                <a:solidFill>
                  <a:srgbClr val="000000"/>
                </a:solidFill>
              </a:rPr>
              <a:t>”too”</a:t>
            </a:r>
          </a:p>
          <a:p>
            <a:pPr algn="ctr"/>
            <a:endParaRPr lang="en-GB" sz="1600" dirty="0">
              <a:solidFill>
                <a:srgbClr val="000000"/>
              </a:solidFill>
            </a:endParaRPr>
          </a:p>
          <a:p>
            <a:pPr algn="ctr"/>
            <a:r>
              <a:rPr lang="en-GB" sz="1600" dirty="0">
                <a:solidFill>
                  <a:srgbClr val="000000"/>
                </a:solidFill>
              </a:rPr>
              <a:t>2 beats</a:t>
            </a:r>
            <a:endParaRPr lang="en-US" sz="1600" dirty="0"/>
          </a:p>
        </p:txBody>
      </p:sp>
      <p:sp>
        <p:nvSpPr>
          <p:cNvPr id="21" name="TextBox 20">
            <a:extLst>
              <a:ext uri="{FF2B5EF4-FFF2-40B4-BE49-F238E27FC236}">
                <a16:creationId xmlns:a16="http://schemas.microsoft.com/office/drawing/2014/main" id="{0FDD4E08-96FE-934C-AB44-48F3B80F20A3}"/>
              </a:ext>
            </a:extLst>
          </p:cNvPr>
          <p:cNvSpPr txBox="1"/>
          <p:nvPr/>
        </p:nvSpPr>
        <p:spPr>
          <a:xfrm>
            <a:off x="4415068" y="3227397"/>
            <a:ext cx="987141" cy="1323439"/>
          </a:xfrm>
          <a:prstGeom prst="rect">
            <a:avLst/>
          </a:prstGeom>
          <a:noFill/>
        </p:spPr>
        <p:txBody>
          <a:bodyPr wrap="square">
            <a:spAutoFit/>
          </a:bodyPr>
          <a:lstStyle/>
          <a:p>
            <a:pPr algn="ctr"/>
            <a:r>
              <a:rPr lang="en-GB" sz="1600" dirty="0">
                <a:solidFill>
                  <a:srgbClr val="000000"/>
                </a:solidFill>
              </a:rPr>
              <a:t>Crotchet</a:t>
            </a:r>
            <a:endParaRPr lang="en-GB" sz="1600" b="0" i="0" u="none" strike="noStrike" dirty="0">
              <a:solidFill>
                <a:srgbClr val="000000"/>
              </a:solidFill>
              <a:effectLst/>
            </a:endParaRPr>
          </a:p>
          <a:p>
            <a:pPr algn="ctr"/>
            <a:endParaRPr lang="en-GB" sz="1600" b="0" i="0" u="none" strike="noStrike" dirty="0">
              <a:solidFill>
                <a:srgbClr val="000000"/>
              </a:solidFill>
              <a:effectLst/>
            </a:endParaRPr>
          </a:p>
          <a:p>
            <a:pPr algn="ctr"/>
            <a:r>
              <a:rPr lang="en-GB" sz="1600" dirty="0">
                <a:solidFill>
                  <a:srgbClr val="000000"/>
                </a:solidFill>
              </a:rPr>
              <a:t>”ta”</a:t>
            </a:r>
          </a:p>
          <a:p>
            <a:pPr algn="ctr"/>
            <a:endParaRPr lang="en-GB" sz="1600" dirty="0">
              <a:solidFill>
                <a:srgbClr val="000000"/>
              </a:solidFill>
            </a:endParaRPr>
          </a:p>
          <a:p>
            <a:pPr algn="ctr"/>
            <a:r>
              <a:rPr lang="en-GB" sz="1600" dirty="0">
                <a:solidFill>
                  <a:srgbClr val="000000"/>
                </a:solidFill>
              </a:rPr>
              <a:t>1 beats</a:t>
            </a:r>
            <a:endParaRPr lang="en-US" sz="1600" dirty="0"/>
          </a:p>
        </p:txBody>
      </p:sp>
      <p:sp>
        <p:nvSpPr>
          <p:cNvPr id="22" name="TextBox 21">
            <a:extLst>
              <a:ext uri="{FF2B5EF4-FFF2-40B4-BE49-F238E27FC236}">
                <a16:creationId xmlns:a16="http://schemas.microsoft.com/office/drawing/2014/main" id="{67197F85-C5C3-3E43-8209-101BD5AECA38}"/>
              </a:ext>
            </a:extLst>
          </p:cNvPr>
          <p:cNvSpPr txBox="1"/>
          <p:nvPr/>
        </p:nvSpPr>
        <p:spPr>
          <a:xfrm>
            <a:off x="5767982" y="3227397"/>
            <a:ext cx="1924610" cy="1569660"/>
          </a:xfrm>
          <a:prstGeom prst="rect">
            <a:avLst/>
          </a:prstGeom>
          <a:noFill/>
        </p:spPr>
        <p:txBody>
          <a:bodyPr wrap="square">
            <a:spAutoFit/>
          </a:bodyPr>
          <a:lstStyle/>
          <a:p>
            <a:pPr algn="ctr"/>
            <a:r>
              <a:rPr lang="en-GB" sz="1600" b="0" i="0" u="none" strike="noStrike" dirty="0">
                <a:solidFill>
                  <a:srgbClr val="000000"/>
                </a:solidFill>
                <a:effectLst/>
              </a:rPr>
              <a:t>Quavers</a:t>
            </a:r>
          </a:p>
          <a:p>
            <a:pPr algn="ctr"/>
            <a:endParaRPr lang="en-GB" sz="1600" b="0" i="0" u="none" strike="noStrike" dirty="0">
              <a:solidFill>
                <a:srgbClr val="000000"/>
              </a:solidFill>
              <a:effectLst/>
            </a:endParaRPr>
          </a:p>
          <a:p>
            <a:pPr algn="ctr"/>
            <a:r>
              <a:rPr lang="en-GB" sz="1600" dirty="0">
                <a:solidFill>
                  <a:srgbClr val="000000"/>
                </a:solidFill>
              </a:rPr>
              <a:t>”</a:t>
            </a:r>
            <a:r>
              <a:rPr lang="en-GB" sz="1600" dirty="0" err="1">
                <a:solidFill>
                  <a:srgbClr val="000000"/>
                </a:solidFill>
              </a:rPr>
              <a:t>ti-ti</a:t>
            </a:r>
            <a:r>
              <a:rPr lang="en-GB" sz="1600" dirty="0">
                <a:solidFill>
                  <a:srgbClr val="000000"/>
                </a:solidFill>
              </a:rPr>
              <a:t>”</a:t>
            </a:r>
          </a:p>
          <a:p>
            <a:pPr algn="ctr"/>
            <a:endParaRPr lang="en-GB" sz="1600" dirty="0">
              <a:solidFill>
                <a:srgbClr val="000000"/>
              </a:solidFill>
            </a:endParaRPr>
          </a:p>
          <a:p>
            <a:pPr algn="ctr"/>
            <a:r>
              <a:rPr lang="en-GB" sz="1600" dirty="0">
                <a:solidFill>
                  <a:srgbClr val="000000"/>
                </a:solidFill>
              </a:rPr>
              <a:t>2 sounds on 1 beat (half a beat each)</a:t>
            </a:r>
            <a:endParaRPr lang="en-US" sz="1600" dirty="0"/>
          </a:p>
        </p:txBody>
      </p:sp>
      <p:sp>
        <p:nvSpPr>
          <p:cNvPr id="24" name="TextBox 23">
            <a:extLst>
              <a:ext uri="{FF2B5EF4-FFF2-40B4-BE49-F238E27FC236}">
                <a16:creationId xmlns:a16="http://schemas.microsoft.com/office/drawing/2014/main" id="{23B66AC0-7844-CC44-9D52-E815C034723C}"/>
              </a:ext>
            </a:extLst>
          </p:cNvPr>
          <p:cNvSpPr txBox="1"/>
          <p:nvPr/>
        </p:nvSpPr>
        <p:spPr>
          <a:xfrm>
            <a:off x="828411" y="5142847"/>
            <a:ext cx="7487178" cy="954107"/>
          </a:xfrm>
          <a:prstGeom prst="rect">
            <a:avLst/>
          </a:prstGeom>
          <a:noFill/>
        </p:spPr>
        <p:txBody>
          <a:bodyPr wrap="square">
            <a:spAutoFit/>
          </a:bodyPr>
          <a:lstStyle/>
          <a:p>
            <a:pPr algn="ctr" rtl="0">
              <a:spcBef>
                <a:spcPts val="0"/>
              </a:spcBef>
              <a:spcAft>
                <a:spcPts val="0"/>
              </a:spcAft>
            </a:pPr>
            <a:r>
              <a:rPr lang="en-GB" sz="2000" b="1" i="0" u="none" strike="noStrike" dirty="0">
                <a:solidFill>
                  <a:srgbClr val="9195C9"/>
                </a:solidFill>
                <a:effectLst/>
              </a:rPr>
              <a:t>Rhythm </a:t>
            </a:r>
            <a:r>
              <a:rPr lang="en-GB" sz="2000" b="1" dirty="0">
                <a:solidFill>
                  <a:srgbClr val="9195C9"/>
                </a:solidFill>
              </a:rPr>
              <a:t>s</a:t>
            </a:r>
            <a:r>
              <a:rPr lang="en-GB" sz="2000" b="1" i="0" u="none" strike="noStrike" dirty="0">
                <a:solidFill>
                  <a:srgbClr val="9195C9"/>
                </a:solidFill>
                <a:effectLst/>
              </a:rPr>
              <a:t>yllables </a:t>
            </a:r>
            <a:r>
              <a:rPr lang="en-GB" sz="1800" b="0" i="0" u="none" strike="noStrike" dirty="0">
                <a:solidFill>
                  <a:srgbClr val="000000"/>
                </a:solidFill>
                <a:effectLst/>
              </a:rPr>
              <a:t>give students a set of words or nonsense syllables/sounds to associate with written notations to help them hear and play the rhythms correctly and in time to the beat.</a:t>
            </a:r>
            <a:endParaRPr lang="en-US" dirty="0"/>
          </a:p>
        </p:txBody>
      </p:sp>
      <p:sp>
        <p:nvSpPr>
          <p:cNvPr id="25" name="Rectangle 24">
            <a:hlinkClick r:id="rId5"/>
            <a:extLst>
              <a:ext uri="{FF2B5EF4-FFF2-40B4-BE49-F238E27FC236}">
                <a16:creationId xmlns:a16="http://schemas.microsoft.com/office/drawing/2014/main" id="{BCE9A5F3-5688-F346-A30C-4587CFF04077}"/>
              </a:ext>
            </a:extLst>
          </p:cNvPr>
          <p:cNvSpPr/>
          <p:nvPr/>
        </p:nvSpPr>
        <p:spPr>
          <a:xfrm>
            <a:off x="7797114" y="6425514"/>
            <a:ext cx="1346886" cy="432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87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par>
                                <p:cTn id="21" presetID="9"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ssolve">
                                      <p:cBhvr>
                                        <p:cTn id="2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5600E2DB-6E5C-824B-B640-57A0D5F0CA4B}"/>
              </a:ext>
            </a:extLst>
          </p:cNvPr>
          <p:cNvSpPr/>
          <p:nvPr/>
        </p:nvSpPr>
        <p:spPr>
          <a:xfrm>
            <a:off x="-1853019" y="182429"/>
            <a:ext cx="5591642" cy="648182"/>
          </a:xfrm>
          <a:prstGeom prst="roundRect">
            <a:avLst/>
          </a:prstGeom>
          <a:solidFill>
            <a:srgbClr val="FEE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rgbClr val="9195C9"/>
                </a:solidFill>
              </a:rPr>
              <a:t>                       Freeze Conductor</a:t>
            </a:r>
            <a:endParaRPr lang="en-US" sz="4400" b="1" dirty="0">
              <a:solidFill>
                <a:srgbClr val="9195C9"/>
              </a:solidFill>
            </a:endParaRPr>
          </a:p>
        </p:txBody>
      </p:sp>
      <p:sp>
        <p:nvSpPr>
          <p:cNvPr id="4" name="Rounded Rectangle 3">
            <a:extLst>
              <a:ext uri="{FF2B5EF4-FFF2-40B4-BE49-F238E27FC236}">
                <a16:creationId xmlns:a16="http://schemas.microsoft.com/office/drawing/2014/main" id="{BCC631AF-0EBD-8B4E-8BA9-FB6D80C100C8}"/>
              </a:ext>
            </a:extLst>
          </p:cNvPr>
          <p:cNvSpPr/>
          <p:nvPr/>
        </p:nvSpPr>
        <p:spPr>
          <a:xfrm>
            <a:off x="6308738" y="2754775"/>
            <a:ext cx="2257064" cy="4932957"/>
          </a:xfrm>
          <a:prstGeom prst="roundRect">
            <a:avLst/>
          </a:prstGeom>
          <a:solidFill>
            <a:srgbClr val="919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Develops:</a:t>
            </a:r>
          </a:p>
          <a:p>
            <a:pPr algn="ctr"/>
            <a:r>
              <a:rPr lang="en-GB" dirty="0"/>
              <a:t>Concentration</a:t>
            </a:r>
          </a:p>
          <a:p>
            <a:pPr algn="ctr"/>
            <a:r>
              <a:rPr lang="en-GB" dirty="0"/>
              <a:t>Inner beat and tempo Listening/aural skills          Spatial awareness</a:t>
            </a:r>
          </a:p>
          <a:p>
            <a:pPr algn="ctr"/>
            <a:r>
              <a:rPr lang="en-GB" dirty="0"/>
              <a:t>Counting skills</a:t>
            </a:r>
          </a:p>
          <a:p>
            <a:pPr algn="ctr"/>
            <a:r>
              <a:rPr lang="en-GB" dirty="0"/>
              <a:t>Focus &amp; concentration</a:t>
            </a:r>
          </a:p>
          <a:p>
            <a:pPr algn="ctr"/>
            <a:r>
              <a:rPr lang="en-GB" dirty="0"/>
              <a:t>Memory</a:t>
            </a:r>
          </a:p>
          <a:p>
            <a:pPr algn="ctr"/>
            <a:endParaRPr lang="en-GB" dirty="0"/>
          </a:p>
          <a:p>
            <a:pPr algn="ctr"/>
            <a:endParaRPr lang="en-GB" dirty="0"/>
          </a:p>
          <a:p>
            <a:pPr algn="ctr"/>
            <a:endParaRPr lang="en-GB" dirty="0"/>
          </a:p>
          <a:p>
            <a:pPr algn="ctr"/>
            <a:endParaRPr lang="en-GB" dirty="0"/>
          </a:p>
        </p:txBody>
      </p:sp>
      <p:sp>
        <p:nvSpPr>
          <p:cNvPr id="6" name="TextBox 5">
            <a:extLst>
              <a:ext uri="{FF2B5EF4-FFF2-40B4-BE49-F238E27FC236}">
                <a16:creationId xmlns:a16="http://schemas.microsoft.com/office/drawing/2014/main" id="{854455B1-2F6B-A049-89DE-D50D8BFBCA00}"/>
              </a:ext>
            </a:extLst>
          </p:cNvPr>
          <p:cNvSpPr txBox="1"/>
          <p:nvPr/>
        </p:nvSpPr>
        <p:spPr>
          <a:xfrm>
            <a:off x="827591" y="1300600"/>
            <a:ext cx="5492186" cy="830997"/>
          </a:xfrm>
          <a:prstGeom prst="rect">
            <a:avLst/>
          </a:prstGeom>
          <a:noFill/>
        </p:spPr>
        <p:txBody>
          <a:bodyPr wrap="square">
            <a:spAutoFit/>
          </a:bodyPr>
          <a:lstStyle/>
          <a:p>
            <a:pPr rtl="0">
              <a:spcBef>
                <a:spcPts val="0"/>
              </a:spcBef>
              <a:spcAft>
                <a:spcPts val="0"/>
              </a:spcAft>
            </a:pPr>
            <a:r>
              <a:rPr lang="en-GB" sz="1600" b="0" i="0" u="none" strike="noStrike" dirty="0">
                <a:solidFill>
                  <a:srgbClr val="000000"/>
                </a:solidFill>
                <a:effectLst/>
              </a:rPr>
              <a:t>The teacher taps claves or a drum at a steady pace (60 beats/min) and students walk around the room. When the tapping stops, the students must freeze. </a:t>
            </a:r>
            <a:endParaRPr lang="en-GB" sz="1600" b="0" dirty="0">
              <a:effectLst/>
            </a:endParaRPr>
          </a:p>
        </p:txBody>
      </p:sp>
      <p:sp>
        <p:nvSpPr>
          <p:cNvPr id="8" name="Oval 7">
            <a:extLst>
              <a:ext uri="{FF2B5EF4-FFF2-40B4-BE49-F238E27FC236}">
                <a16:creationId xmlns:a16="http://schemas.microsoft.com/office/drawing/2014/main" id="{3D97C365-6CD2-8049-8DAE-2B3D5FD4B2CE}"/>
              </a:ext>
            </a:extLst>
          </p:cNvPr>
          <p:cNvSpPr/>
          <p:nvPr/>
        </p:nvSpPr>
        <p:spPr>
          <a:xfrm>
            <a:off x="578198" y="1404349"/>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1C5EE8E-22C8-3841-A60E-1F55FCC3195A}"/>
              </a:ext>
            </a:extLst>
          </p:cNvPr>
          <p:cNvSpPr/>
          <p:nvPr/>
        </p:nvSpPr>
        <p:spPr>
          <a:xfrm>
            <a:off x="578198" y="2390126"/>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ADB56EB-9145-FC40-A7EA-699DD47B4F7D}"/>
              </a:ext>
            </a:extLst>
          </p:cNvPr>
          <p:cNvSpPr/>
          <p:nvPr/>
        </p:nvSpPr>
        <p:spPr>
          <a:xfrm>
            <a:off x="578198" y="3813634"/>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0974945-D64A-5D4E-BC00-130A9FE4A7AB}"/>
              </a:ext>
            </a:extLst>
          </p:cNvPr>
          <p:cNvSpPr txBox="1"/>
          <p:nvPr/>
        </p:nvSpPr>
        <p:spPr>
          <a:xfrm>
            <a:off x="833379" y="2292820"/>
            <a:ext cx="5492186" cy="1323439"/>
          </a:xfrm>
          <a:prstGeom prst="rect">
            <a:avLst/>
          </a:prstGeom>
          <a:noFill/>
        </p:spPr>
        <p:txBody>
          <a:bodyPr wrap="square">
            <a:spAutoFit/>
          </a:bodyPr>
          <a:lstStyle/>
          <a:p>
            <a:pPr rtl="0">
              <a:spcBef>
                <a:spcPts val="2400"/>
              </a:spcBef>
              <a:spcAft>
                <a:spcPts val="0"/>
              </a:spcAft>
            </a:pPr>
            <a:r>
              <a:rPr lang="en-GB" sz="1600" b="0" i="0" u="none" strike="noStrike" dirty="0">
                <a:solidFill>
                  <a:srgbClr val="000000"/>
                </a:solidFill>
                <a:effectLst/>
              </a:rPr>
              <a:t>You can make the game more challenging by reversing the rules, so, when the teacher says ‘hip’, children have to walk in the silence and freeze when the tapping starts. If the teacher says ‘hip’ again, it reverts to walking during the tapping and freezing in the silence. </a:t>
            </a:r>
            <a:endParaRPr lang="en-GB" sz="1600" b="0" dirty="0">
              <a:effectLst/>
            </a:endParaRPr>
          </a:p>
        </p:txBody>
      </p:sp>
      <p:sp>
        <p:nvSpPr>
          <p:cNvPr id="14" name="TextBox 13">
            <a:extLst>
              <a:ext uri="{FF2B5EF4-FFF2-40B4-BE49-F238E27FC236}">
                <a16:creationId xmlns:a16="http://schemas.microsoft.com/office/drawing/2014/main" id="{D7DEBC14-CA80-D540-A90F-717A046320EC}"/>
              </a:ext>
            </a:extLst>
          </p:cNvPr>
          <p:cNvSpPr txBox="1"/>
          <p:nvPr/>
        </p:nvSpPr>
        <p:spPr>
          <a:xfrm>
            <a:off x="827591" y="3806282"/>
            <a:ext cx="5492186" cy="1077218"/>
          </a:xfrm>
          <a:prstGeom prst="rect">
            <a:avLst/>
          </a:prstGeom>
          <a:noFill/>
        </p:spPr>
        <p:txBody>
          <a:bodyPr wrap="square">
            <a:spAutoFit/>
          </a:bodyPr>
          <a:lstStyle/>
          <a:p>
            <a:pPr rtl="0">
              <a:spcBef>
                <a:spcPts val="2400"/>
              </a:spcBef>
              <a:spcAft>
                <a:spcPts val="0"/>
              </a:spcAft>
            </a:pPr>
            <a:r>
              <a:rPr lang="en-GB" sz="1600" b="0" i="0" u="none" strike="noStrike" dirty="0">
                <a:solidFill>
                  <a:srgbClr val="000000"/>
                </a:solidFill>
                <a:effectLst/>
              </a:rPr>
              <a:t>This game teaches the importance of using both auditory and visual senses. Students need to watch the ‘conductor’ tapping as well as listening for the beat, which is an important skill to develop as a musician</a:t>
            </a:r>
            <a:r>
              <a:rPr lang="en-GB" sz="1600" dirty="0">
                <a:solidFill>
                  <a:srgbClr val="000000"/>
                </a:solidFill>
              </a:rPr>
              <a:t>.</a:t>
            </a:r>
            <a:endParaRPr lang="en-US" sz="1600" dirty="0"/>
          </a:p>
        </p:txBody>
      </p:sp>
      <p:pic>
        <p:nvPicPr>
          <p:cNvPr id="15" name="Picture 14">
            <a:extLst>
              <a:ext uri="{FF2B5EF4-FFF2-40B4-BE49-F238E27FC236}">
                <a16:creationId xmlns:a16="http://schemas.microsoft.com/office/drawing/2014/main" id="{4F81A23C-FBD3-6347-8B19-3A3F59E11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55822">
            <a:off x="2269177" y="4438130"/>
            <a:ext cx="4103225" cy="2238541"/>
          </a:xfrm>
          <a:prstGeom prst="rect">
            <a:avLst/>
          </a:prstGeom>
        </p:spPr>
      </p:pic>
      <p:sp>
        <p:nvSpPr>
          <p:cNvPr id="16" name="Rounded Rectangle 15">
            <a:extLst>
              <a:ext uri="{FF2B5EF4-FFF2-40B4-BE49-F238E27FC236}">
                <a16:creationId xmlns:a16="http://schemas.microsoft.com/office/drawing/2014/main" id="{3B605DF9-6E86-5645-AC49-0C70F26261CF}"/>
              </a:ext>
            </a:extLst>
          </p:cNvPr>
          <p:cNvSpPr/>
          <p:nvPr/>
        </p:nvSpPr>
        <p:spPr>
          <a:xfrm>
            <a:off x="6308738" y="-1074488"/>
            <a:ext cx="2257064" cy="1920501"/>
          </a:xfrm>
          <a:prstGeom prst="roundRect">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9195C9"/>
              </a:solidFill>
            </a:endParaRPr>
          </a:p>
          <a:p>
            <a:pPr algn="ctr"/>
            <a:endParaRPr lang="en-GB" b="1" dirty="0">
              <a:solidFill>
                <a:srgbClr val="9195C9"/>
              </a:solidFill>
            </a:endParaRPr>
          </a:p>
          <a:p>
            <a:pPr algn="ctr"/>
            <a:endParaRPr lang="en-GB" b="1" dirty="0">
              <a:solidFill>
                <a:srgbClr val="9195C9"/>
              </a:solidFill>
            </a:endParaRPr>
          </a:p>
          <a:p>
            <a:pPr algn="ctr"/>
            <a:endParaRPr lang="en-GB" b="1" dirty="0">
              <a:solidFill>
                <a:srgbClr val="9195C9"/>
              </a:solidFill>
            </a:endParaRPr>
          </a:p>
          <a:p>
            <a:pPr algn="ctr"/>
            <a:r>
              <a:rPr lang="en-GB" b="1" dirty="0">
                <a:solidFill>
                  <a:srgbClr val="9195C9"/>
                </a:solidFill>
              </a:rPr>
              <a:t>Ages: Foundation - Year 3</a:t>
            </a:r>
            <a:endParaRPr lang="en-US" dirty="0">
              <a:solidFill>
                <a:srgbClr val="9195C9"/>
              </a:solidFill>
            </a:endParaRPr>
          </a:p>
        </p:txBody>
      </p:sp>
      <p:sp>
        <p:nvSpPr>
          <p:cNvPr id="17" name="Rectangle 16">
            <a:hlinkClick r:id="rId3"/>
            <a:extLst>
              <a:ext uri="{FF2B5EF4-FFF2-40B4-BE49-F238E27FC236}">
                <a16:creationId xmlns:a16="http://schemas.microsoft.com/office/drawing/2014/main" id="{206025C2-0DEB-D54A-A8AF-A687D0F70D53}"/>
              </a:ext>
            </a:extLst>
          </p:cNvPr>
          <p:cNvSpPr/>
          <p:nvPr/>
        </p:nvSpPr>
        <p:spPr>
          <a:xfrm>
            <a:off x="7797114" y="6425514"/>
            <a:ext cx="1346886" cy="432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025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20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20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2000"/>
                                        <p:tgtEl>
                                          <p:spTgt spid="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2000"/>
                                        <p:tgtEl>
                                          <p:spTgt spid="1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2000"/>
                                        <p:tgtEl>
                                          <p:spTgt spid="1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2000"/>
                                        <p:tgtEl>
                                          <p:spTgt spid="14"/>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2000" fill="hold"/>
                                        <p:tgtEl>
                                          <p:spTgt spid="4"/>
                                        </p:tgtEl>
                                        <p:attrNameLst>
                                          <p:attrName>ppt_x</p:attrName>
                                        </p:attrNameLst>
                                      </p:cBhvr>
                                      <p:tavLst>
                                        <p:tav tm="0">
                                          <p:val>
                                            <p:strVal val="#ppt_x"/>
                                          </p:val>
                                        </p:tav>
                                        <p:tav tm="100000">
                                          <p:val>
                                            <p:strVal val="#ppt_x"/>
                                          </p:val>
                                        </p:tav>
                                      </p:tavLst>
                                    </p:anim>
                                    <p:anim calcmode="lin" valueType="num">
                                      <p:cBhvr additive="base">
                                        <p:cTn id="26" dur="20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2000" fill="hold"/>
                                        <p:tgtEl>
                                          <p:spTgt spid="15"/>
                                        </p:tgtEl>
                                        <p:attrNameLst>
                                          <p:attrName>ppt_x</p:attrName>
                                        </p:attrNameLst>
                                      </p:cBhvr>
                                      <p:tavLst>
                                        <p:tav tm="0">
                                          <p:val>
                                            <p:strVal val="#ppt_x"/>
                                          </p:val>
                                        </p:tav>
                                        <p:tav tm="100000">
                                          <p:val>
                                            <p:strVal val="#ppt_x"/>
                                          </p:val>
                                        </p:tav>
                                      </p:tavLst>
                                    </p:anim>
                                    <p:anim calcmode="lin" valueType="num">
                                      <p:cBhvr additive="base">
                                        <p:cTn id="30"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animBg="1"/>
      <p:bldP spid="9" grpId="0" animBg="1"/>
      <p:bldP spid="10" grpId="0" animBg="1"/>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5600E2DB-6E5C-824B-B640-57A0D5F0CA4B}"/>
              </a:ext>
            </a:extLst>
          </p:cNvPr>
          <p:cNvSpPr/>
          <p:nvPr/>
        </p:nvSpPr>
        <p:spPr>
          <a:xfrm>
            <a:off x="-2223411" y="188821"/>
            <a:ext cx="7941303" cy="648182"/>
          </a:xfrm>
          <a:prstGeom prst="roundRect">
            <a:avLst/>
          </a:prstGeom>
          <a:solidFill>
            <a:srgbClr val="FEE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9195C9"/>
                </a:solidFill>
              </a:rPr>
              <a:t>                       Stretch and Walk in Time</a:t>
            </a:r>
            <a:endParaRPr lang="en-US" sz="3200" b="1" dirty="0">
              <a:solidFill>
                <a:srgbClr val="9195C9"/>
              </a:solidFill>
            </a:endParaRPr>
          </a:p>
        </p:txBody>
      </p:sp>
      <p:sp>
        <p:nvSpPr>
          <p:cNvPr id="8" name="Oval 7">
            <a:extLst>
              <a:ext uri="{FF2B5EF4-FFF2-40B4-BE49-F238E27FC236}">
                <a16:creationId xmlns:a16="http://schemas.microsoft.com/office/drawing/2014/main" id="{3D97C365-6CD2-8049-8DAE-2B3D5FD4B2CE}"/>
              </a:ext>
            </a:extLst>
          </p:cNvPr>
          <p:cNvSpPr/>
          <p:nvPr/>
        </p:nvSpPr>
        <p:spPr>
          <a:xfrm>
            <a:off x="578198" y="1214588"/>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1C5EE8E-22C8-3841-A60E-1F55FCC3195A}"/>
              </a:ext>
            </a:extLst>
          </p:cNvPr>
          <p:cNvSpPr/>
          <p:nvPr/>
        </p:nvSpPr>
        <p:spPr>
          <a:xfrm>
            <a:off x="578198" y="2907172"/>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ADB56EB-9145-FC40-A7EA-699DD47B4F7D}"/>
              </a:ext>
            </a:extLst>
          </p:cNvPr>
          <p:cNvSpPr/>
          <p:nvPr/>
        </p:nvSpPr>
        <p:spPr>
          <a:xfrm>
            <a:off x="578198" y="4335289"/>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E711BEF-AEA1-B642-9380-7BFAE1F2675B}"/>
              </a:ext>
            </a:extLst>
          </p:cNvPr>
          <p:cNvSpPr txBox="1"/>
          <p:nvPr/>
        </p:nvSpPr>
        <p:spPr>
          <a:xfrm>
            <a:off x="850205" y="1150919"/>
            <a:ext cx="7842920" cy="1569660"/>
          </a:xfrm>
          <a:prstGeom prst="rect">
            <a:avLst/>
          </a:prstGeom>
          <a:noFill/>
        </p:spPr>
        <p:txBody>
          <a:bodyPr wrap="square">
            <a:spAutoFit/>
          </a:bodyPr>
          <a:lstStyle/>
          <a:p>
            <a:pPr rtl="0">
              <a:spcBef>
                <a:spcPts val="0"/>
              </a:spcBef>
              <a:spcAft>
                <a:spcPts val="0"/>
              </a:spcAft>
            </a:pPr>
            <a:r>
              <a:rPr lang="en-GB" sz="1600" b="0" i="0" u="none" strike="noStrike" dirty="0">
                <a:solidFill>
                  <a:srgbClr val="000000"/>
                </a:solidFill>
                <a:effectLst/>
              </a:rPr>
              <a:t>Teacher claps or taps the beat on claves and counts.</a:t>
            </a:r>
            <a:br>
              <a:rPr lang="en-GB" sz="1600" b="0" i="0" u="none" strike="noStrike" dirty="0">
                <a:solidFill>
                  <a:srgbClr val="000000"/>
                </a:solidFill>
                <a:effectLst/>
              </a:rPr>
            </a:br>
            <a:r>
              <a:rPr lang="en-GB" sz="1600" b="0" i="0" u="none" strike="noStrike" dirty="0">
                <a:solidFill>
                  <a:srgbClr val="000000"/>
                </a:solidFill>
                <a:effectLst/>
              </a:rPr>
              <a:t>First start with counting up to 8. Students slowly stretch their arms from their sides to above their heads over the eight beats. Make sure they are slowly lifting their arms and taking the entire eight beats rather than rushing and moving their arms straight to the top. Then the next eight beats students walk around the classroom. Keep repeating the eight beats of stretching then eight beats of walking. </a:t>
            </a:r>
            <a:endParaRPr lang="en-GB" sz="1600" b="0" dirty="0">
              <a:effectLst/>
            </a:endParaRPr>
          </a:p>
        </p:txBody>
      </p:sp>
      <p:sp>
        <p:nvSpPr>
          <p:cNvPr id="17" name="Rounded Rectangle 16">
            <a:extLst>
              <a:ext uri="{FF2B5EF4-FFF2-40B4-BE49-F238E27FC236}">
                <a16:creationId xmlns:a16="http://schemas.microsoft.com/office/drawing/2014/main" id="{2F8DF021-E51C-4A47-8947-55961A08E5EF}"/>
              </a:ext>
            </a:extLst>
          </p:cNvPr>
          <p:cNvSpPr/>
          <p:nvPr/>
        </p:nvSpPr>
        <p:spPr>
          <a:xfrm>
            <a:off x="6308738" y="3240910"/>
            <a:ext cx="2257064" cy="4122851"/>
          </a:xfrm>
          <a:prstGeom prst="roundRect">
            <a:avLst/>
          </a:prstGeom>
          <a:solidFill>
            <a:srgbClr val="919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Develops:</a:t>
            </a:r>
          </a:p>
          <a:p>
            <a:pPr algn="ctr"/>
            <a:r>
              <a:rPr lang="en-GB" dirty="0"/>
              <a:t>Concentration</a:t>
            </a:r>
          </a:p>
          <a:p>
            <a:pPr algn="ctr"/>
            <a:r>
              <a:rPr lang="en-GB" dirty="0"/>
              <a:t>Inner beat and tempo  Listening/aural skills         Spatial awareness</a:t>
            </a:r>
          </a:p>
          <a:p>
            <a:pPr algn="ctr"/>
            <a:r>
              <a:rPr lang="en-GB" dirty="0"/>
              <a:t>Counting skills</a:t>
            </a:r>
          </a:p>
          <a:p>
            <a:pPr algn="ctr"/>
            <a:r>
              <a:rPr lang="en-GB" dirty="0"/>
              <a:t>Motor skills</a:t>
            </a:r>
          </a:p>
          <a:p>
            <a:pPr algn="ctr"/>
            <a:endParaRPr lang="en-GB" dirty="0"/>
          </a:p>
          <a:p>
            <a:pPr algn="ctr"/>
            <a:endParaRPr lang="en-GB" dirty="0"/>
          </a:p>
          <a:p>
            <a:pPr algn="ctr"/>
            <a:endParaRPr lang="en-GB" dirty="0"/>
          </a:p>
        </p:txBody>
      </p:sp>
      <p:sp>
        <p:nvSpPr>
          <p:cNvPr id="18" name="TextBox 17">
            <a:extLst>
              <a:ext uri="{FF2B5EF4-FFF2-40B4-BE49-F238E27FC236}">
                <a16:creationId xmlns:a16="http://schemas.microsoft.com/office/drawing/2014/main" id="{D9D01C97-242B-5B44-AC25-934D8FDF1A05}"/>
              </a:ext>
            </a:extLst>
          </p:cNvPr>
          <p:cNvSpPr txBox="1"/>
          <p:nvPr/>
        </p:nvSpPr>
        <p:spPr>
          <a:xfrm>
            <a:off x="850206" y="2828710"/>
            <a:ext cx="5383296" cy="1323439"/>
          </a:xfrm>
          <a:prstGeom prst="rect">
            <a:avLst/>
          </a:prstGeom>
          <a:noFill/>
        </p:spPr>
        <p:txBody>
          <a:bodyPr wrap="square">
            <a:spAutoFit/>
          </a:bodyPr>
          <a:lstStyle/>
          <a:p>
            <a:pPr rtl="0">
              <a:spcBef>
                <a:spcPts val="0"/>
              </a:spcBef>
              <a:spcAft>
                <a:spcPts val="0"/>
              </a:spcAft>
            </a:pPr>
            <a:r>
              <a:rPr lang="en-GB" sz="1600" b="0" i="0" u="none" strike="noStrike" dirty="0">
                <a:solidFill>
                  <a:srgbClr val="000000"/>
                </a:solidFill>
                <a:effectLst/>
              </a:rPr>
              <a:t>To make it more challenging, you can start decreasing the count – stretch for seven beats and walk for seven beats then stretch for six beats and walk for six beats until you’re down to one beat of stretching and one beat of walking.</a:t>
            </a:r>
            <a:endParaRPr lang="en-GB" sz="1600" b="0" dirty="0">
              <a:effectLst/>
            </a:endParaRPr>
          </a:p>
        </p:txBody>
      </p:sp>
      <p:sp>
        <p:nvSpPr>
          <p:cNvPr id="19" name="TextBox 18">
            <a:extLst>
              <a:ext uri="{FF2B5EF4-FFF2-40B4-BE49-F238E27FC236}">
                <a16:creationId xmlns:a16="http://schemas.microsoft.com/office/drawing/2014/main" id="{BF084FF9-040C-C34D-8FE3-6090842F0A20}"/>
              </a:ext>
            </a:extLst>
          </p:cNvPr>
          <p:cNvSpPr txBox="1"/>
          <p:nvPr/>
        </p:nvSpPr>
        <p:spPr>
          <a:xfrm>
            <a:off x="850205" y="4253172"/>
            <a:ext cx="5458533" cy="1815882"/>
          </a:xfrm>
          <a:prstGeom prst="rect">
            <a:avLst/>
          </a:prstGeom>
          <a:noFill/>
        </p:spPr>
        <p:txBody>
          <a:bodyPr wrap="square">
            <a:spAutoFit/>
          </a:bodyPr>
          <a:lstStyle/>
          <a:p>
            <a:pPr rtl="0">
              <a:spcBef>
                <a:spcPts val="2400"/>
              </a:spcBef>
              <a:spcAft>
                <a:spcPts val="0"/>
              </a:spcAft>
            </a:pPr>
            <a:r>
              <a:rPr lang="en-GB" sz="1600" b="0" i="0" u="none" strike="noStrike" dirty="0">
                <a:solidFill>
                  <a:srgbClr val="000000"/>
                </a:solidFill>
                <a:effectLst/>
              </a:rPr>
              <a:t>When you first play the game, begin with the teacher counting the beats to help the children, then increase the difficulty by just tapping the beats without counting the numbers. Children have to be able to judge their movements with the beats and keep in time with others, so it is a great game to help them start feeling the beat and develop their inner-beat and tempo.</a:t>
            </a:r>
            <a:endParaRPr lang="en-GB" sz="1600" b="0" dirty="0">
              <a:effectLst/>
            </a:endParaRPr>
          </a:p>
        </p:txBody>
      </p:sp>
      <p:sp>
        <p:nvSpPr>
          <p:cNvPr id="11" name="Rounded Rectangle 10">
            <a:extLst>
              <a:ext uri="{FF2B5EF4-FFF2-40B4-BE49-F238E27FC236}">
                <a16:creationId xmlns:a16="http://schemas.microsoft.com/office/drawing/2014/main" id="{92A943B6-9552-E14F-B441-47726ED24363}"/>
              </a:ext>
            </a:extLst>
          </p:cNvPr>
          <p:cNvSpPr/>
          <p:nvPr/>
        </p:nvSpPr>
        <p:spPr>
          <a:xfrm>
            <a:off x="6308738" y="-1074488"/>
            <a:ext cx="2257064" cy="1920501"/>
          </a:xfrm>
          <a:prstGeom prst="roundRect">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9195C9"/>
              </a:solidFill>
            </a:endParaRPr>
          </a:p>
          <a:p>
            <a:pPr algn="ctr"/>
            <a:endParaRPr lang="en-GB" b="1" dirty="0">
              <a:solidFill>
                <a:srgbClr val="9195C9"/>
              </a:solidFill>
            </a:endParaRPr>
          </a:p>
          <a:p>
            <a:pPr algn="ctr"/>
            <a:endParaRPr lang="en-GB" b="1" dirty="0">
              <a:solidFill>
                <a:srgbClr val="9195C9"/>
              </a:solidFill>
            </a:endParaRPr>
          </a:p>
          <a:p>
            <a:pPr algn="ctr"/>
            <a:endParaRPr lang="en-GB" b="1" dirty="0">
              <a:solidFill>
                <a:srgbClr val="9195C9"/>
              </a:solidFill>
            </a:endParaRPr>
          </a:p>
          <a:p>
            <a:pPr algn="ctr"/>
            <a:r>
              <a:rPr lang="en-GB" b="1" dirty="0">
                <a:solidFill>
                  <a:srgbClr val="9195C9"/>
                </a:solidFill>
              </a:rPr>
              <a:t>Ages: Year 1 - Year 4</a:t>
            </a:r>
            <a:endParaRPr lang="en-US" dirty="0">
              <a:solidFill>
                <a:srgbClr val="9195C9"/>
              </a:solidFill>
            </a:endParaRPr>
          </a:p>
        </p:txBody>
      </p:sp>
      <p:sp>
        <p:nvSpPr>
          <p:cNvPr id="20" name="Rectangle 19">
            <a:hlinkClick r:id="rId2"/>
            <a:extLst>
              <a:ext uri="{FF2B5EF4-FFF2-40B4-BE49-F238E27FC236}">
                <a16:creationId xmlns:a16="http://schemas.microsoft.com/office/drawing/2014/main" id="{CEBB7518-B9BE-714C-B537-4DB74A60F7C3}"/>
              </a:ext>
            </a:extLst>
          </p:cNvPr>
          <p:cNvSpPr/>
          <p:nvPr/>
        </p:nvSpPr>
        <p:spPr>
          <a:xfrm>
            <a:off x="7797114" y="6425514"/>
            <a:ext cx="1346886" cy="432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202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20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200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2000"/>
                                        <p:tgtEl>
                                          <p:spTgt spid="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2000"/>
                                        <p:tgtEl>
                                          <p:spTgt spid="1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2000"/>
                                        <p:tgtEl>
                                          <p:spTgt spid="1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2000"/>
                                        <p:tgtEl>
                                          <p:spTgt spid="19"/>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2000" fill="hold"/>
                                        <p:tgtEl>
                                          <p:spTgt spid="17"/>
                                        </p:tgtEl>
                                        <p:attrNameLst>
                                          <p:attrName>ppt_x</p:attrName>
                                        </p:attrNameLst>
                                      </p:cBhvr>
                                      <p:tavLst>
                                        <p:tav tm="0">
                                          <p:val>
                                            <p:strVal val="#ppt_x"/>
                                          </p:val>
                                        </p:tav>
                                        <p:tav tm="100000">
                                          <p:val>
                                            <p:strVal val="#ppt_x"/>
                                          </p:val>
                                        </p:tav>
                                      </p:tavLst>
                                    </p:anim>
                                    <p:anim calcmode="lin" valueType="num">
                                      <p:cBhvr additive="base">
                                        <p:cTn id="26" dur="2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p:bldP spid="17" grpId="0" animBg="1"/>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5600E2DB-6E5C-824B-B640-57A0D5F0CA4B}"/>
              </a:ext>
            </a:extLst>
          </p:cNvPr>
          <p:cNvSpPr/>
          <p:nvPr/>
        </p:nvSpPr>
        <p:spPr>
          <a:xfrm>
            <a:off x="-1841445" y="606200"/>
            <a:ext cx="5591642" cy="648182"/>
          </a:xfrm>
          <a:prstGeom prst="roundRect">
            <a:avLst/>
          </a:prstGeom>
          <a:solidFill>
            <a:srgbClr val="FEE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9195C9"/>
                </a:solidFill>
              </a:rPr>
              <a:t>                       Musical Phrases</a:t>
            </a:r>
            <a:endParaRPr lang="en-US" sz="4400" b="1" dirty="0">
              <a:solidFill>
                <a:srgbClr val="9195C9"/>
              </a:solidFill>
            </a:endParaRPr>
          </a:p>
        </p:txBody>
      </p:sp>
      <p:sp>
        <p:nvSpPr>
          <p:cNvPr id="8" name="Oval 7">
            <a:extLst>
              <a:ext uri="{FF2B5EF4-FFF2-40B4-BE49-F238E27FC236}">
                <a16:creationId xmlns:a16="http://schemas.microsoft.com/office/drawing/2014/main" id="{3D97C365-6CD2-8049-8DAE-2B3D5FD4B2CE}"/>
              </a:ext>
            </a:extLst>
          </p:cNvPr>
          <p:cNvSpPr/>
          <p:nvPr/>
        </p:nvSpPr>
        <p:spPr>
          <a:xfrm>
            <a:off x="578198" y="1563801"/>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1C5EE8E-22C8-3841-A60E-1F55FCC3195A}"/>
              </a:ext>
            </a:extLst>
          </p:cNvPr>
          <p:cNvSpPr/>
          <p:nvPr/>
        </p:nvSpPr>
        <p:spPr>
          <a:xfrm>
            <a:off x="646584" y="3250872"/>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1FF90B8E-AF6D-CC41-88D4-6939C6B55F26}"/>
              </a:ext>
            </a:extLst>
          </p:cNvPr>
          <p:cNvSpPr/>
          <p:nvPr/>
        </p:nvSpPr>
        <p:spPr>
          <a:xfrm>
            <a:off x="6308738" y="-1074488"/>
            <a:ext cx="2257064" cy="1920501"/>
          </a:xfrm>
          <a:prstGeom prst="roundRect">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9195C9"/>
              </a:solidFill>
            </a:endParaRPr>
          </a:p>
          <a:p>
            <a:pPr algn="ctr"/>
            <a:endParaRPr lang="en-GB" b="1" dirty="0">
              <a:solidFill>
                <a:srgbClr val="9195C9"/>
              </a:solidFill>
            </a:endParaRPr>
          </a:p>
          <a:p>
            <a:pPr algn="ctr"/>
            <a:endParaRPr lang="en-GB" b="1" dirty="0">
              <a:solidFill>
                <a:srgbClr val="9195C9"/>
              </a:solidFill>
            </a:endParaRPr>
          </a:p>
          <a:p>
            <a:pPr algn="ctr"/>
            <a:endParaRPr lang="en-GB" b="1" dirty="0">
              <a:solidFill>
                <a:srgbClr val="9195C9"/>
              </a:solidFill>
            </a:endParaRPr>
          </a:p>
          <a:p>
            <a:pPr algn="ctr"/>
            <a:r>
              <a:rPr lang="en-GB" b="1" dirty="0">
                <a:solidFill>
                  <a:srgbClr val="9195C9"/>
                </a:solidFill>
              </a:rPr>
              <a:t>Ages: Year 1 - Year 6</a:t>
            </a:r>
            <a:endParaRPr lang="en-US" dirty="0">
              <a:solidFill>
                <a:srgbClr val="9195C9"/>
              </a:solidFill>
            </a:endParaRPr>
          </a:p>
        </p:txBody>
      </p:sp>
      <p:sp>
        <p:nvSpPr>
          <p:cNvPr id="13" name="Rounded Rectangle 12">
            <a:extLst>
              <a:ext uri="{FF2B5EF4-FFF2-40B4-BE49-F238E27FC236}">
                <a16:creationId xmlns:a16="http://schemas.microsoft.com/office/drawing/2014/main" id="{B4BCC670-EB57-124C-8EE9-1658C97D94F7}"/>
              </a:ext>
            </a:extLst>
          </p:cNvPr>
          <p:cNvSpPr/>
          <p:nvPr/>
        </p:nvSpPr>
        <p:spPr>
          <a:xfrm>
            <a:off x="6308738" y="3276634"/>
            <a:ext cx="2257064" cy="3832485"/>
          </a:xfrm>
          <a:prstGeom prst="roundRect">
            <a:avLst/>
          </a:prstGeom>
          <a:solidFill>
            <a:srgbClr val="919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Develops:</a:t>
            </a:r>
          </a:p>
          <a:p>
            <a:pPr algn="ctr"/>
            <a:r>
              <a:rPr lang="en-GB" dirty="0"/>
              <a:t>Singing        Inner beat and tempo</a:t>
            </a:r>
          </a:p>
          <a:p>
            <a:pPr algn="ctr"/>
            <a:r>
              <a:rPr lang="en-GB" dirty="0"/>
              <a:t>Listening/aural skills</a:t>
            </a:r>
          </a:p>
          <a:p>
            <a:pPr algn="ctr"/>
            <a:r>
              <a:rPr lang="en-GB" dirty="0"/>
              <a:t>Spatial awareness</a:t>
            </a:r>
          </a:p>
          <a:p>
            <a:pPr algn="ctr"/>
            <a:r>
              <a:rPr lang="en-GB" dirty="0"/>
              <a:t>Counting skills</a:t>
            </a:r>
          </a:p>
          <a:p>
            <a:pPr algn="ctr"/>
            <a:r>
              <a:rPr lang="en-GB" dirty="0"/>
              <a:t>Motor skills</a:t>
            </a:r>
          </a:p>
          <a:p>
            <a:endParaRPr lang="en-GB" dirty="0"/>
          </a:p>
          <a:p>
            <a:pPr algn="ctr"/>
            <a:endParaRPr lang="en-GB" dirty="0"/>
          </a:p>
        </p:txBody>
      </p:sp>
      <p:sp>
        <p:nvSpPr>
          <p:cNvPr id="16" name="TextBox 15">
            <a:extLst>
              <a:ext uri="{FF2B5EF4-FFF2-40B4-BE49-F238E27FC236}">
                <a16:creationId xmlns:a16="http://schemas.microsoft.com/office/drawing/2014/main" id="{DFEC6F65-811E-F446-8373-85E7978C8CA8}"/>
              </a:ext>
            </a:extLst>
          </p:cNvPr>
          <p:cNvSpPr txBox="1"/>
          <p:nvPr/>
        </p:nvSpPr>
        <p:spPr>
          <a:xfrm>
            <a:off x="885826" y="1480678"/>
            <a:ext cx="7413222" cy="1569660"/>
          </a:xfrm>
          <a:prstGeom prst="rect">
            <a:avLst/>
          </a:prstGeom>
          <a:noFill/>
        </p:spPr>
        <p:txBody>
          <a:bodyPr wrap="square">
            <a:spAutoFit/>
          </a:bodyPr>
          <a:lstStyle/>
          <a:p>
            <a:pPr rtl="0">
              <a:spcBef>
                <a:spcPts val="0"/>
              </a:spcBef>
              <a:spcAft>
                <a:spcPts val="0"/>
              </a:spcAft>
            </a:pPr>
            <a:r>
              <a:rPr lang="en-GB" sz="1600" b="0" i="0" u="none" strike="noStrike" dirty="0">
                <a:solidFill>
                  <a:srgbClr val="000000"/>
                </a:solidFill>
                <a:effectLst/>
              </a:rPr>
              <a:t>The children stand in a circle. The teacher chooses a child to start and as the music is played, the child walks across the circle to another student in time to the music. They must walk across in time with the musical phrase (musical sentence), so they start walking when the phrase starts and reach another child as it finishes. Then the child they walked to has a turn to walk to the next phrase and so forth.</a:t>
            </a:r>
            <a:endParaRPr lang="en-GB" sz="1600" b="0" dirty="0">
              <a:effectLst/>
            </a:endParaRPr>
          </a:p>
        </p:txBody>
      </p:sp>
      <p:sp>
        <p:nvSpPr>
          <p:cNvPr id="17" name="TextBox 16">
            <a:extLst>
              <a:ext uri="{FF2B5EF4-FFF2-40B4-BE49-F238E27FC236}">
                <a16:creationId xmlns:a16="http://schemas.microsoft.com/office/drawing/2014/main" id="{9EB28751-3B17-CD43-B65A-F3FAD1F08AA5}"/>
              </a:ext>
            </a:extLst>
          </p:cNvPr>
          <p:cNvSpPr txBox="1"/>
          <p:nvPr/>
        </p:nvSpPr>
        <p:spPr>
          <a:xfrm>
            <a:off x="885826" y="3164586"/>
            <a:ext cx="5226142" cy="2062103"/>
          </a:xfrm>
          <a:prstGeom prst="rect">
            <a:avLst/>
          </a:prstGeom>
          <a:noFill/>
        </p:spPr>
        <p:txBody>
          <a:bodyPr wrap="square">
            <a:spAutoFit/>
          </a:bodyPr>
          <a:lstStyle/>
          <a:p>
            <a:pPr rtl="0">
              <a:spcBef>
                <a:spcPts val="2400"/>
              </a:spcBef>
              <a:spcAft>
                <a:spcPts val="0"/>
              </a:spcAft>
            </a:pPr>
            <a:r>
              <a:rPr lang="en-GB" sz="1600" b="0" i="0" u="none" strike="noStrike" dirty="0">
                <a:solidFill>
                  <a:srgbClr val="000000"/>
                </a:solidFill>
                <a:effectLst/>
              </a:rPr>
              <a:t>This is more difficult than it sounds! Children will have to keep to the beat and judge the speed of their walking and size of their steps! Nursery rhymes are good songs to use as they have clear musical phrases. For example, the song ‘Twinkle Twinkle Little Star’ has eight beats per musical phrase or sentence. If needed, the teacher can tap the beats while singing to help the children as they walk.</a:t>
            </a:r>
            <a:endParaRPr lang="en-US" sz="1600" dirty="0"/>
          </a:p>
        </p:txBody>
      </p:sp>
      <p:sp>
        <p:nvSpPr>
          <p:cNvPr id="18" name="Rectangle 17">
            <a:hlinkClick r:id="rId2"/>
            <a:extLst>
              <a:ext uri="{FF2B5EF4-FFF2-40B4-BE49-F238E27FC236}">
                <a16:creationId xmlns:a16="http://schemas.microsoft.com/office/drawing/2014/main" id="{8BCA52AC-8B5B-1640-B275-E3754DA4FCAE}"/>
              </a:ext>
            </a:extLst>
          </p:cNvPr>
          <p:cNvSpPr/>
          <p:nvPr/>
        </p:nvSpPr>
        <p:spPr>
          <a:xfrm>
            <a:off x="7797114" y="6425514"/>
            <a:ext cx="1346886" cy="432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948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20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2000"/>
                                        <p:tgtEl>
                                          <p:spTgt spid="1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2000"/>
                                        <p:tgtEl>
                                          <p:spTgt spid="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2000"/>
                                        <p:tgtEl>
                                          <p:spTgt spid="1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000" fill="hold"/>
                                        <p:tgtEl>
                                          <p:spTgt spid="13"/>
                                        </p:tgtEl>
                                        <p:attrNameLst>
                                          <p:attrName>ppt_x</p:attrName>
                                        </p:attrNameLst>
                                      </p:cBhvr>
                                      <p:tavLst>
                                        <p:tav tm="0">
                                          <p:val>
                                            <p:strVal val="#ppt_x"/>
                                          </p:val>
                                        </p:tav>
                                        <p:tav tm="100000">
                                          <p:val>
                                            <p:strVal val="#ppt_x"/>
                                          </p:val>
                                        </p:tav>
                                      </p:tavLst>
                                    </p:anim>
                                    <p:anim calcmode="lin" valueType="num">
                                      <p:cBhvr additive="base">
                                        <p:cTn id="20"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5600E2DB-6E5C-824B-B640-57A0D5F0CA4B}"/>
              </a:ext>
            </a:extLst>
          </p:cNvPr>
          <p:cNvSpPr/>
          <p:nvPr/>
        </p:nvSpPr>
        <p:spPr>
          <a:xfrm>
            <a:off x="-1841445" y="606200"/>
            <a:ext cx="5591642" cy="648182"/>
          </a:xfrm>
          <a:prstGeom prst="roundRect">
            <a:avLst/>
          </a:prstGeom>
          <a:solidFill>
            <a:srgbClr val="FEE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9195C9"/>
                </a:solidFill>
              </a:rPr>
              <a:t>                       Musical Phrases</a:t>
            </a:r>
            <a:endParaRPr lang="en-US" sz="4400" b="1" dirty="0">
              <a:solidFill>
                <a:srgbClr val="9195C9"/>
              </a:solidFill>
            </a:endParaRPr>
          </a:p>
        </p:txBody>
      </p:sp>
      <p:sp>
        <p:nvSpPr>
          <p:cNvPr id="8" name="Oval 7">
            <a:extLst>
              <a:ext uri="{FF2B5EF4-FFF2-40B4-BE49-F238E27FC236}">
                <a16:creationId xmlns:a16="http://schemas.microsoft.com/office/drawing/2014/main" id="{3D97C365-6CD2-8049-8DAE-2B3D5FD4B2CE}"/>
              </a:ext>
            </a:extLst>
          </p:cNvPr>
          <p:cNvSpPr/>
          <p:nvPr/>
        </p:nvSpPr>
        <p:spPr>
          <a:xfrm>
            <a:off x="578198" y="1563801"/>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1C5EE8E-22C8-3841-A60E-1F55FCC3195A}"/>
              </a:ext>
            </a:extLst>
          </p:cNvPr>
          <p:cNvSpPr/>
          <p:nvPr/>
        </p:nvSpPr>
        <p:spPr>
          <a:xfrm>
            <a:off x="646584" y="4764779"/>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1FF90B8E-AF6D-CC41-88D4-6939C6B55F26}"/>
              </a:ext>
            </a:extLst>
          </p:cNvPr>
          <p:cNvSpPr/>
          <p:nvPr/>
        </p:nvSpPr>
        <p:spPr>
          <a:xfrm>
            <a:off x="6308738" y="-1074488"/>
            <a:ext cx="2257064" cy="1920501"/>
          </a:xfrm>
          <a:prstGeom prst="roundRect">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9195C9"/>
              </a:solidFill>
            </a:endParaRPr>
          </a:p>
          <a:p>
            <a:pPr algn="ctr"/>
            <a:endParaRPr lang="en-GB" b="1" dirty="0">
              <a:solidFill>
                <a:srgbClr val="9195C9"/>
              </a:solidFill>
            </a:endParaRPr>
          </a:p>
          <a:p>
            <a:pPr algn="ctr"/>
            <a:endParaRPr lang="en-GB" b="1" dirty="0">
              <a:solidFill>
                <a:srgbClr val="9195C9"/>
              </a:solidFill>
            </a:endParaRPr>
          </a:p>
          <a:p>
            <a:pPr algn="ctr"/>
            <a:endParaRPr lang="en-GB" b="1" dirty="0">
              <a:solidFill>
                <a:srgbClr val="9195C9"/>
              </a:solidFill>
            </a:endParaRPr>
          </a:p>
          <a:p>
            <a:pPr algn="ctr"/>
            <a:r>
              <a:rPr lang="en-GB" b="1" dirty="0">
                <a:solidFill>
                  <a:srgbClr val="9195C9"/>
                </a:solidFill>
              </a:rPr>
              <a:t>Ages: Year 1 - Year 6</a:t>
            </a:r>
            <a:endParaRPr lang="en-US" dirty="0">
              <a:solidFill>
                <a:srgbClr val="9195C9"/>
              </a:solidFill>
            </a:endParaRPr>
          </a:p>
        </p:txBody>
      </p:sp>
      <p:sp>
        <p:nvSpPr>
          <p:cNvPr id="10" name="TextBox 9">
            <a:extLst>
              <a:ext uri="{FF2B5EF4-FFF2-40B4-BE49-F238E27FC236}">
                <a16:creationId xmlns:a16="http://schemas.microsoft.com/office/drawing/2014/main" id="{63142B45-8C86-944F-8E7F-19BF2EA1C8C6}"/>
              </a:ext>
            </a:extLst>
          </p:cNvPr>
          <p:cNvSpPr txBox="1"/>
          <p:nvPr/>
        </p:nvSpPr>
        <p:spPr>
          <a:xfrm>
            <a:off x="1097971" y="2047986"/>
            <a:ext cx="5493326" cy="338554"/>
          </a:xfrm>
          <a:prstGeom prst="rect">
            <a:avLst/>
          </a:prstGeom>
          <a:noFill/>
        </p:spPr>
        <p:txBody>
          <a:bodyPr wrap="square">
            <a:spAutoFit/>
          </a:bodyPr>
          <a:lstStyle/>
          <a:p>
            <a:pPr rtl="0">
              <a:spcBef>
                <a:spcPts val="2400"/>
              </a:spcBef>
              <a:spcAft>
                <a:spcPts val="0"/>
              </a:spcAft>
            </a:pPr>
            <a:r>
              <a:rPr lang="en-GB" sz="1600" b="0" i="0" u="none" strike="noStrike" dirty="0">
                <a:solidFill>
                  <a:srgbClr val="000000"/>
                </a:solidFill>
                <a:effectLst/>
              </a:rPr>
              <a:t>Old McDonald (eight beats)</a:t>
            </a:r>
            <a:endParaRPr lang="en-US" sz="1600" dirty="0"/>
          </a:p>
        </p:txBody>
      </p:sp>
      <p:pic>
        <p:nvPicPr>
          <p:cNvPr id="3074" name="Picture 2" descr="A picture containing diagram&#10;&#10;Description automatically generated">
            <a:extLst>
              <a:ext uri="{FF2B5EF4-FFF2-40B4-BE49-F238E27FC236}">
                <a16:creationId xmlns:a16="http://schemas.microsoft.com/office/drawing/2014/main" id="{8013C263-D572-304B-A2D2-56A03EF0C9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12" r="7074"/>
          <a:stretch/>
        </p:blipFill>
        <p:spPr bwMode="auto">
          <a:xfrm>
            <a:off x="5130122" y="1371600"/>
            <a:ext cx="3542021" cy="417622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a:extLst>
              <a:ext uri="{FF2B5EF4-FFF2-40B4-BE49-F238E27FC236}">
                <a16:creationId xmlns:a16="http://schemas.microsoft.com/office/drawing/2014/main" id="{D0CE665F-923C-A946-8441-F46087B991B9}"/>
              </a:ext>
            </a:extLst>
          </p:cNvPr>
          <p:cNvSpPr/>
          <p:nvPr/>
        </p:nvSpPr>
        <p:spPr>
          <a:xfrm>
            <a:off x="-493623" y="4067189"/>
            <a:ext cx="3652459" cy="374249"/>
          </a:xfrm>
          <a:prstGeom prst="roundRect">
            <a:avLst/>
          </a:prstGeom>
          <a:solidFill>
            <a:srgbClr val="919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EE86B"/>
                </a:solidFill>
              </a:rPr>
              <a:t>                </a:t>
            </a:r>
            <a:r>
              <a:rPr lang="en-GB" sz="1600" b="1" dirty="0">
                <a:solidFill>
                  <a:srgbClr val="FEE86B"/>
                </a:solidFill>
              </a:rPr>
              <a:t>Songs for older students</a:t>
            </a:r>
            <a:r>
              <a:rPr lang="en-US" sz="1600" b="1" dirty="0">
                <a:solidFill>
                  <a:srgbClr val="FEE86B"/>
                </a:solidFill>
              </a:rPr>
              <a:t>:</a:t>
            </a:r>
          </a:p>
        </p:txBody>
      </p:sp>
      <p:sp>
        <p:nvSpPr>
          <p:cNvPr id="14" name="TextBox 13">
            <a:extLst>
              <a:ext uri="{FF2B5EF4-FFF2-40B4-BE49-F238E27FC236}">
                <a16:creationId xmlns:a16="http://schemas.microsoft.com/office/drawing/2014/main" id="{CA28DAEE-8775-0B48-ADFC-CA399D7CEF62}"/>
              </a:ext>
            </a:extLst>
          </p:cNvPr>
          <p:cNvSpPr txBox="1"/>
          <p:nvPr/>
        </p:nvSpPr>
        <p:spPr>
          <a:xfrm>
            <a:off x="1097971" y="4683074"/>
            <a:ext cx="5493326" cy="338554"/>
          </a:xfrm>
          <a:prstGeom prst="rect">
            <a:avLst/>
          </a:prstGeom>
          <a:noFill/>
        </p:spPr>
        <p:txBody>
          <a:bodyPr wrap="square">
            <a:spAutoFit/>
          </a:bodyPr>
          <a:lstStyle/>
          <a:p>
            <a:pPr rtl="0">
              <a:spcBef>
                <a:spcPts val="2400"/>
              </a:spcBef>
              <a:spcAft>
                <a:spcPts val="0"/>
              </a:spcAft>
            </a:pPr>
            <a:r>
              <a:rPr lang="en-GB" sz="1600" b="0" i="0" u="none" strike="noStrike" dirty="0">
                <a:solidFill>
                  <a:srgbClr val="000000"/>
                </a:solidFill>
                <a:effectLst/>
              </a:rPr>
              <a:t>Spring by Vivaldi (12 beats)</a:t>
            </a:r>
            <a:endParaRPr lang="en-GB" sz="1600" b="0" dirty="0">
              <a:effectLst/>
            </a:endParaRPr>
          </a:p>
        </p:txBody>
      </p:sp>
      <p:sp>
        <p:nvSpPr>
          <p:cNvPr id="15" name="Oval 14">
            <a:extLst>
              <a:ext uri="{FF2B5EF4-FFF2-40B4-BE49-F238E27FC236}">
                <a16:creationId xmlns:a16="http://schemas.microsoft.com/office/drawing/2014/main" id="{7C02F205-5872-0F43-8CD2-D5021A84B6A3}"/>
              </a:ext>
            </a:extLst>
          </p:cNvPr>
          <p:cNvSpPr/>
          <p:nvPr/>
        </p:nvSpPr>
        <p:spPr>
          <a:xfrm>
            <a:off x="646584" y="5184683"/>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2DC0121-DF97-DC47-B7B3-BD2F012F2EC7}"/>
              </a:ext>
            </a:extLst>
          </p:cNvPr>
          <p:cNvSpPr/>
          <p:nvPr/>
        </p:nvSpPr>
        <p:spPr>
          <a:xfrm>
            <a:off x="645697" y="5826691"/>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430241B-096D-284D-BF09-7A255A9F10DA}"/>
              </a:ext>
            </a:extLst>
          </p:cNvPr>
          <p:cNvSpPr txBox="1"/>
          <p:nvPr/>
        </p:nvSpPr>
        <p:spPr>
          <a:xfrm>
            <a:off x="1097971" y="5096326"/>
            <a:ext cx="5493326" cy="584775"/>
          </a:xfrm>
          <a:prstGeom prst="rect">
            <a:avLst/>
          </a:prstGeom>
          <a:noFill/>
        </p:spPr>
        <p:txBody>
          <a:bodyPr wrap="square">
            <a:spAutoFit/>
          </a:bodyPr>
          <a:lstStyle/>
          <a:p>
            <a:pPr rtl="0">
              <a:spcBef>
                <a:spcPts val="2400"/>
              </a:spcBef>
              <a:spcAft>
                <a:spcPts val="0"/>
              </a:spcAft>
            </a:pPr>
            <a:r>
              <a:rPr lang="en-GB" sz="1600" b="0" i="0" u="none" strike="noStrike" dirty="0">
                <a:solidFill>
                  <a:srgbClr val="000000"/>
                </a:solidFill>
                <a:effectLst/>
              </a:rPr>
              <a:t>The Entertainer by Scott Joplin                                       (eight beats – great call and response)</a:t>
            </a:r>
          </a:p>
        </p:txBody>
      </p:sp>
      <p:sp>
        <p:nvSpPr>
          <p:cNvPr id="20" name="TextBox 19">
            <a:extLst>
              <a:ext uri="{FF2B5EF4-FFF2-40B4-BE49-F238E27FC236}">
                <a16:creationId xmlns:a16="http://schemas.microsoft.com/office/drawing/2014/main" id="{1D48CB39-66DD-744D-8C53-2DDF8B93D6F9}"/>
              </a:ext>
            </a:extLst>
          </p:cNvPr>
          <p:cNvSpPr txBox="1"/>
          <p:nvPr/>
        </p:nvSpPr>
        <p:spPr>
          <a:xfrm>
            <a:off x="1097971" y="5755799"/>
            <a:ext cx="5493326" cy="338554"/>
          </a:xfrm>
          <a:prstGeom prst="rect">
            <a:avLst/>
          </a:prstGeom>
          <a:noFill/>
        </p:spPr>
        <p:txBody>
          <a:bodyPr wrap="square">
            <a:spAutoFit/>
          </a:bodyPr>
          <a:lstStyle/>
          <a:p>
            <a:r>
              <a:rPr lang="en-GB" sz="1600" b="0" i="0" u="none" strike="noStrike" dirty="0">
                <a:solidFill>
                  <a:srgbClr val="000000"/>
                </a:solidFill>
                <a:effectLst/>
              </a:rPr>
              <a:t>Eine </a:t>
            </a:r>
            <a:r>
              <a:rPr lang="en-GB" sz="1600" b="0" i="0" u="none" strike="noStrike" dirty="0" err="1">
                <a:solidFill>
                  <a:srgbClr val="000000"/>
                </a:solidFill>
                <a:effectLst/>
              </a:rPr>
              <a:t>Kleine</a:t>
            </a:r>
            <a:r>
              <a:rPr lang="en-GB" sz="1600" b="0" i="0" u="none" strike="noStrike" dirty="0">
                <a:solidFill>
                  <a:srgbClr val="000000"/>
                </a:solidFill>
                <a:effectLst/>
              </a:rPr>
              <a:t> Nachtmusik by Mozart (eight beats)</a:t>
            </a:r>
            <a:endParaRPr lang="en-US" sz="1600" dirty="0"/>
          </a:p>
        </p:txBody>
      </p:sp>
      <p:sp>
        <p:nvSpPr>
          <p:cNvPr id="22" name="TextBox 21">
            <a:extLst>
              <a:ext uri="{FF2B5EF4-FFF2-40B4-BE49-F238E27FC236}">
                <a16:creationId xmlns:a16="http://schemas.microsoft.com/office/drawing/2014/main" id="{FAD75CF2-72C9-7F44-9299-4E3F97426D8D}"/>
              </a:ext>
            </a:extLst>
          </p:cNvPr>
          <p:cNvSpPr txBox="1"/>
          <p:nvPr/>
        </p:nvSpPr>
        <p:spPr>
          <a:xfrm>
            <a:off x="1097971" y="2385524"/>
            <a:ext cx="5493326" cy="338554"/>
          </a:xfrm>
          <a:prstGeom prst="rect">
            <a:avLst/>
          </a:prstGeom>
          <a:noFill/>
        </p:spPr>
        <p:txBody>
          <a:bodyPr wrap="square">
            <a:spAutoFit/>
          </a:bodyPr>
          <a:lstStyle/>
          <a:p>
            <a:r>
              <a:rPr lang="en-GB" sz="1600" b="0" i="0" u="none" strike="noStrike" dirty="0" err="1">
                <a:solidFill>
                  <a:srgbClr val="000000"/>
                </a:solidFill>
                <a:effectLst/>
              </a:rPr>
              <a:t>Incy</a:t>
            </a:r>
            <a:r>
              <a:rPr lang="en-GB" sz="1600" b="0" i="0" u="none" strike="noStrike" dirty="0">
                <a:solidFill>
                  <a:srgbClr val="000000"/>
                </a:solidFill>
                <a:effectLst/>
              </a:rPr>
              <a:t> </a:t>
            </a:r>
            <a:r>
              <a:rPr lang="en-GB" sz="1600" b="0" i="0" u="none" strike="noStrike" dirty="0" err="1">
                <a:solidFill>
                  <a:srgbClr val="000000"/>
                </a:solidFill>
                <a:effectLst/>
              </a:rPr>
              <a:t>Wincy</a:t>
            </a:r>
            <a:r>
              <a:rPr lang="en-GB" sz="1600" b="0" i="0" u="none" strike="noStrike" dirty="0">
                <a:solidFill>
                  <a:srgbClr val="000000"/>
                </a:solidFill>
                <a:effectLst/>
              </a:rPr>
              <a:t> Spider (eight beats)</a:t>
            </a:r>
            <a:r>
              <a:rPr lang="en-GB" sz="1600" b="1" i="0" u="none" strike="noStrike" dirty="0">
                <a:solidFill>
                  <a:srgbClr val="000000"/>
                </a:solidFill>
                <a:effectLst/>
              </a:rPr>
              <a:t> </a:t>
            </a:r>
            <a:endParaRPr lang="en-US" sz="1600" dirty="0"/>
          </a:p>
        </p:txBody>
      </p:sp>
      <p:sp>
        <p:nvSpPr>
          <p:cNvPr id="24" name="TextBox 23">
            <a:extLst>
              <a:ext uri="{FF2B5EF4-FFF2-40B4-BE49-F238E27FC236}">
                <a16:creationId xmlns:a16="http://schemas.microsoft.com/office/drawing/2014/main" id="{7312E735-ADAB-FB4F-B7F0-67DFAFC55B7D}"/>
              </a:ext>
            </a:extLst>
          </p:cNvPr>
          <p:cNvSpPr txBox="1"/>
          <p:nvPr/>
        </p:nvSpPr>
        <p:spPr>
          <a:xfrm>
            <a:off x="1114395" y="2802486"/>
            <a:ext cx="5493326" cy="338554"/>
          </a:xfrm>
          <a:prstGeom prst="rect">
            <a:avLst/>
          </a:prstGeom>
          <a:noFill/>
        </p:spPr>
        <p:txBody>
          <a:bodyPr wrap="square">
            <a:spAutoFit/>
          </a:bodyPr>
          <a:lstStyle/>
          <a:p>
            <a:r>
              <a:rPr lang="en-GB" sz="1600" b="0" i="0" u="none" strike="noStrike" dirty="0">
                <a:solidFill>
                  <a:srgbClr val="000000"/>
                </a:solidFill>
                <a:effectLst/>
              </a:rPr>
              <a:t>Frère Jacques (eight beats or four beats)</a:t>
            </a:r>
            <a:endParaRPr lang="en-US" sz="1600" dirty="0"/>
          </a:p>
        </p:txBody>
      </p:sp>
      <p:sp>
        <p:nvSpPr>
          <p:cNvPr id="26" name="TextBox 25">
            <a:extLst>
              <a:ext uri="{FF2B5EF4-FFF2-40B4-BE49-F238E27FC236}">
                <a16:creationId xmlns:a16="http://schemas.microsoft.com/office/drawing/2014/main" id="{F9722D8D-D5BE-0246-97A0-FBFD0E083FCD}"/>
              </a:ext>
            </a:extLst>
          </p:cNvPr>
          <p:cNvSpPr txBox="1"/>
          <p:nvPr/>
        </p:nvSpPr>
        <p:spPr>
          <a:xfrm>
            <a:off x="1097971" y="3241152"/>
            <a:ext cx="5493326" cy="584775"/>
          </a:xfrm>
          <a:prstGeom prst="rect">
            <a:avLst/>
          </a:prstGeom>
          <a:noFill/>
        </p:spPr>
        <p:txBody>
          <a:bodyPr wrap="square">
            <a:spAutoFit/>
          </a:bodyPr>
          <a:lstStyle/>
          <a:p>
            <a:r>
              <a:rPr lang="en-GB" sz="1600" b="0" i="0" u="none" strike="noStrike" dirty="0">
                <a:solidFill>
                  <a:srgbClr val="000000"/>
                </a:solidFill>
                <a:effectLst/>
              </a:rPr>
              <a:t>The Grand Old Duke of York (eight beats or                      four beats)</a:t>
            </a:r>
            <a:endParaRPr lang="en-US" sz="1600" dirty="0"/>
          </a:p>
        </p:txBody>
      </p:sp>
      <p:sp>
        <p:nvSpPr>
          <p:cNvPr id="27" name="Rounded Rectangle 26">
            <a:extLst>
              <a:ext uri="{FF2B5EF4-FFF2-40B4-BE49-F238E27FC236}">
                <a16:creationId xmlns:a16="http://schemas.microsoft.com/office/drawing/2014/main" id="{1CC02D5C-5DE8-344D-A5FB-FAC868971880}"/>
              </a:ext>
            </a:extLst>
          </p:cNvPr>
          <p:cNvSpPr/>
          <p:nvPr/>
        </p:nvSpPr>
        <p:spPr>
          <a:xfrm>
            <a:off x="-493623" y="1476120"/>
            <a:ext cx="3652459" cy="374249"/>
          </a:xfrm>
          <a:prstGeom prst="roundRect">
            <a:avLst/>
          </a:prstGeom>
          <a:solidFill>
            <a:srgbClr val="919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EE86B"/>
                </a:solidFill>
              </a:rPr>
              <a:t>                </a:t>
            </a:r>
            <a:r>
              <a:rPr lang="en-GB" sz="1600" b="1" dirty="0">
                <a:solidFill>
                  <a:srgbClr val="FEE86B"/>
                </a:solidFill>
              </a:rPr>
              <a:t>Songs for young students</a:t>
            </a:r>
            <a:r>
              <a:rPr lang="en-US" sz="1600" b="1" dirty="0">
                <a:solidFill>
                  <a:srgbClr val="FEE86B"/>
                </a:solidFill>
              </a:rPr>
              <a:t>:</a:t>
            </a:r>
          </a:p>
        </p:txBody>
      </p:sp>
      <p:sp>
        <p:nvSpPr>
          <p:cNvPr id="28" name="Oval 27">
            <a:extLst>
              <a:ext uri="{FF2B5EF4-FFF2-40B4-BE49-F238E27FC236}">
                <a16:creationId xmlns:a16="http://schemas.microsoft.com/office/drawing/2014/main" id="{CABEA451-25E9-2148-B472-740C0B445AD2}"/>
              </a:ext>
            </a:extLst>
          </p:cNvPr>
          <p:cNvSpPr/>
          <p:nvPr/>
        </p:nvSpPr>
        <p:spPr>
          <a:xfrm>
            <a:off x="744082" y="2109844"/>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9C1E16A-E653-D841-AACC-8623C5DAB548}"/>
              </a:ext>
            </a:extLst>
          </p:cNvPr>
          <p:cNvSpPr/>
          <p:nvPr/>
        </p:nvSpPr>
        <p:spPr>
          <a:xfrm>
            <a:off x="744082" y="2446619"/>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EEE9CE0-FE75-6E49-A69D-365A191D0284}"/>
              </a:ext>
            </a:extLst>
          </p:cNvPr>
          <p:cNvSpPr/>
          <p:nvPr/>
        </p:nvSpPr>
        <p:spPr>
          <a:xfrm>
            <a:off x="743195" y="2880809"/>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39F5E71-9DAF-5745-8505-A5A62E095378}"/>
              </a:ext>
            </a:extLst>
          </p:cNvPr>
          <p:cNvSpPr/>
          <p:nvPr/>
        </p:nvSpPr>
        <p:spPr>
          <a:xfrm>
            <a:off x="743195" y="3296224"/>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hlinkClick r:id="rId3"/>
            <a:extLst>
              <a:ext uri="{FF2B5EF4-FFF2-40B4-BE49-F238E27FC236}">
                <a16:creationId xmlns:a16="http://schemas.microsoft.com/office/drawing/2014/main" id="{D3AC8A31-74DF-EE46-AD5D-4CD91674489E}"/>
              </a:ext>
            </a:extLst>
          </p:cNvPr>
          <p:cNvSpPr/>
          <p:nvPr/>
        </p:nvSpPr>
        <p:spPr>
          <a:xfrm>
            <a:off x="7797114" y="6425514"/>
            <a:ext cx="1346886" cy="432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202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2000"/>
                                        <p:tgtEl>
                                          <p:spTgt spid="2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2000"/>
                                        <p:tgtEl>
                                          <p:spTgt spid="2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2000"/>
                                        <p:tgtEl>
                                          <p:spTgt spid="1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dissolve">
                                      <p:cBhvr>
                                        <p:cTn id="16" dur="2000"/>
                                        <p:tgtEl>
                                          <p:spTgt spid="2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2000"/>
                                        <p:tgtEl>
                                          <p:spTgt spid="2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dissolve">
                                      <p:cBhvr>
                                        <p:cTn id="22" dur="2000"/>
                                        <p:tgtEl>
                                          <p:spTgt spid="3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2000"/>
                                        <p:tgtEl>
                                          <p:spTgt spid="2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dissolve">
                                      <p:cBhvr>
                                        <p:cTn id="28" dur="2000"/>
                                        <p:tgtEl>
                                          <p:spTgt spid="3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dissolve">
                                      <p:cBhvr>
                                        <p:cTn id="31" dur="2000"/>
                                        <p:tgtEl>
                                          <p:spTgt spid="2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dissolve">
                                      <p:cBhvr>
                                        <p:cTn id="34" dur="2000"/>
                                        <p:tgtEl>
                                          <p:spTgt spid="12"/>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2000"/>
                                        <p:tgtEl>
                                          <p:spTgt spid="9"/>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ssolve">
                                      <p:cBhvr>
                                        <p:cTn id="40" dur="2000"/>
                                        <p:tgtEl>
                                          <p:spTgt spid="1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dissolve">
                                      <p:cBhvr>
                                        <p:cTn id="43" dur="2000"/>
                                        <p:tgtEl>
                                          <p:spTgt spid="1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2000"/>
                                        <p:tgtEl>
                                          <p:spTgt spid="19"/>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dissolve">
                                      <p:cBhvr>
                                        <p:cTn id="49" dur="2000"/>
                                        <p:tgtEl>
                                          <p:spTgt spid="18"/>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dissolve">
                                      <p:cBhvr>
                                        <p:cTn id="52" dur="2000"/>
                                        <p:tgtEl>
                                          <p:spTgt spid="20"/>
                                        </p:tgtEl>
                                      </p:cBhvr>
                                    </p:animEffect>
                                  </p:childTnLst>
                                </p:cTn>
                              </p:par>
                              <p:par>
                                <p:cTn id="53" presetID="2" presetClass="entr" presetSubtype="4" fill="hold" nodeType="withEffect">
                                  <p:stCondLst>
                                    <p:cond delay="0"/>
                                  </p:stCondLst>
                                  <p:childTnLst>
                                    <p:set>
                                      <p:cBhvr>
                                        <p:cTn id="54" dur="1" fill="hold">
                                          <p:stCondLst>
                                            <p:cond delay="0"/>
                                          </p:stCondLst>
                                        </p:cTn>
                                        <p:tgtEl>
                                          <p:spTgt spid="3074"/>
                                        </p:tgtEl>
                                        <p:attrNameLst>
                                          <p:attrName>style.visibility</p:attrName>
                                        </p:attrNameLst>
                                      </p:cBhvr>
                                      <p:to>
                                        <p:strVal val="visible"/>
                                      </p:to>
                                    </p:set>
                                    <p:anim calcmode="lin" valueType="num">
                                      <p:cBhvr additive="base">
                                        <p:cTn id="55" dur="2000" fill="hold"/>
                                        <p:tgtEl>
                                          <p:spTgt spid="3074"/>
                                        </p:tgtEl>
                                        <p:attrNameLst>
                                          <p:attrName>ppt_x</p:attrName>
                                        </p:attrNameLst>
                                      </p:cBhvr>
                                      <p:tavLst>
                                        <p:tav tm="0">
                                          <p:val>
                                            <p:strVal val="#ppt_x"/>
                                          </p:val>
                                        </p:tav>
                                        <p:tav tm="100000">
                                          <p:val>
                                            <p:strVal val="#ppt_x"/>
                                          </p:val>
                                        </p:tav>
                                      </p:tavLst>
                                    </p:anim>
                                    <p:anim calcmode="lin" valueType="num">
                                      <p:cBhvr additive="base">
                                        <p:cTn id="56" dur="20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animBg="1"/>
      <p:bldP spid="14" grpId="0"/>
      <p:bldP spid="15" grpId="0" animBg="1"/>
      <p:bldP spid="18" grpId="0" animBg="1"/>
      <p:bldP spid="19" grpId="0"/>
      <p:bldP spid="20" grpId="0"/>
      <p:bldP spid="22" grpId="0"/>
      <p:bldP spid="24" grpId="0"/>
      <p:bldP spid="26" grpId="0"/>
      <p:bldP spid="27" grpId="0" animBg="1"/>
      <p:bldP spid="28" grpId="0" animBg="1"/>
      <p:bldP spid="29"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5600E2DB-6E5C-824B-B640-57A0D5F0CA4B}"/>
              </a:ext>
            </a:extLst>
          </p:cNvPr>
          <p:cNvSpPr/>
          <p:nvPr/>
        </p:nvSpPr>
        <p:spPr>
          <a:xfrm>
            <a:off x="-1841446" y="606200"/>
            <a:ext cx="6815227" cy="648182"/>
          </a:xfrm>
          <a:prstGeom prst="roundRect">
            <a:avLst/>
          </a:prstGeom>
          <a:solidFill>
            <a:srgbClr val="FEE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9195C9"/>
                </a:solidFill>
              </a:rPr>
              <a:t>                       Hand Clapping Positions</a:t>
            </a:r>
            <a:endParaRPr lang="en-US" sz="4400" b="1" dirty="0">
              <a:solidFill>
                <a:srgbClr val="9195C9"/>
              </a:solidFill>
            </a:endParaRPr>
          </a:p>
        </p:txBody>
      </p:sp>
      <p:sp>
        <p:nvSpPr>
          <p:cNvPr id="9" name="Oval 8">
            <a:extLst>
              <a:ext uri="{FF2B5EF4-FFF2-40B4-BE49-F238E27FC236}">
                <a16:creationId xmlns:a16="http://schemas.microsoft.com/office/drawing/2014/main" id="{F1C5EE8E-22C8-3841-A60E-1F55FCC3195A}"/>
              </a:ext>
            </a:extLst>
          </p:cNvPr>
          <p:cNvSpPr/>
          <p:nvPr/>
        </p:nvSpPr>
        <p:spPr>
          <a:xfrm>
            <a:off x="660439" y="3949594"/>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1FF90B8E-AF6D-CC41-88D4-6939C6B55F26}"/>
              </a:ext>
            </a:extLst>
          </p:cNvPr>
          <p:cNvSpPr/>
          <p:nvPr/>
        </p:nvSpPr>
        <p:spPr>
          <a:xfrm>
            <a:off x="6308738" y="-1074488"/>
            <a:ext cx="2257064" cy="1920501"/>
          </a:xfrm>
          <a:prstGeom prst="roundRect">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9195C9"/>
              </a:solidFill>
            </a:endParaRPr>
          </a:p>
          <a:p>
            <a:pPr algn="ctr"/>
            <a:endParaRPr lang="en-GB" b="1" dirty="0">
              <a:solidFill>
                <a:srgbClr val="9195C9"/>
              </a:solidFill>
            </a:endParaRPr>
          </a:p>
          <a:p>
            <a:pPr algn="ctr"/>
            <a:endParaRPr lang="en-GB" b="1" dirty="0">
              <a:solidFill>
                <a:srgbClr val="9195C9"/>
              </a:solidFill>
            </a:endParaRPr>
          </a:p>
          <a:p>
            <a:pPr algn="ctr"/>
            <a:endParaRPr lang="en-GB" b="1" dirty="0">
              <a:solidFill>
                <a:srgbClr val="9195C9"/>
              </a:solidFill>
            </a:endParaRPr>
          </a:p>
          <a:p>
            <a:pPr algn="ctr"/>
            <a:r>
              <a:rPr lang="en-GB" b="1" dirty="0">
                <a:solidFill>
                  <a:srgbClr val="9195C9"/>
                </a:solidFill>
              </a:rPr>
              <a:t>Ages: Year 3 - Year 6</a:t>
            </a:r>
            <a:endParaRPr lang="en-US" dirty="0">
              <a:solidFill>
                <a:srgbClr val="9195C9"/>
              </a:solidFill>
            </a:endParaRPr>
          </a:p>
        </p:txBody>
      </p:sp>
      <p:sp>
        <p:nvSpPr>
          <p:cNvPr id="13" name="Rounded Rectangle 12">
            <a:extLst>
              <a:ext uri="{FF2B5EF4-FFF2-40B4-BE49-F238E27FC236}">
                <a16:creationId xmlns:a16="http://schemas.microsoft.com/office/drawing/2014/main" id="{B4BCC670-EB57-124C-8EE9-1658C97D94F7}"/>
              </a:ext>
            </a:extLst>
          </p:cNvPr>
          <p:cNvSpPr/>
          <p:nvPr/>
        </p:nvSpPr>
        <p:spPr>
          <a:xfrm>
            <a:off x="6308738" y="2593452"/>
            <a:ext cx="2257064" cy="4751202"/>
          </a:xfrm>
          <a:prstGeom prst="roundRect">
            <a:avLst/>
          </a:prstGeom>
          <a:solidFill>
            <a:srgbClr val="919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Develops:</a:t>
            </a:r>
          </a:p>
          <a:p>
            <a:pPr algn="ctr"/>
            <a:r>
              <a:rPr lang="en-GB" dirty="0"/>
              <a:t>Inner beat and tempo</a:t>
            </a:r>
          </a:p>
          <a:p>
            <a:pPr algn="ctr"/>
            <a:r>
              <a:rPr lang="en-GB" dirty="0"/>
              <a:t>Listening/aural skills</a:t>
            </a:r>
          </a:p>
          <a:p>
            <a:pPr algn="ctr"/>
            <a:r>
              <a:rPr lang="en-GB" dirty="0"/>
              <a:t>Spatial awareness</a:t>
            </a:r>
            <a:endParaRPr lang="en-GB" sz="2000" dirty="0"/>
          </a:p>
          <a:p>
            <a:pPr algn="ctr"/>
            <a:r>
              <a:rPr lang="en-GB" dirty="0"/>
              <a:t>Counting skills</a:t>
            </a:r>
            <a:endParaRPr lang="en-GB" sz="2000" dirty="0"/>
          </a:p>
          <a:p>
            <a:pPr algn="ctr"/>
            <a:r>
              <a:rPr lang="en-GB" dirty="0"/>
              <a:t>Motor skills</a:t>
            </a:r>
          </a:p>
          <a:p>
            <a:pPr algn="ctr"/>
            <a:r>
              <a:rPr lang="en-GB" dirty="0"/>
              <a:t>Rhythm playing &amp; reading</a:t>
            </a:r>
            <a:endParaRPr lang="en-GB" sz="2000" dirty="0"/>
          </a:p>
          <a:p>
            <a:pPr algn="ctr"/>
            <a:r>
              <a:rPr lang="en-GB" dirty="0"/>
              <a:t>Social skills</a:t>
            </a:r>
            <a:endParaRPr lang="en-GB" sz="2000" dirty="0"/>
          </a:p>
          <a:p>
            <a:br>
              <a:rPr lang="en-GB" sz="2000" dirty="0"/>
            </a:br>
            <a:endParaRPr lang="en-GB" dirty="0"/>
          </a:p>
          <a:p>
            <a:pPr algn="ctr"/>
            <a:endParaRPr lang="en-GB" dirty="0"/>
          </a:p>
        </p:txBody>
      </p:sp>
      <p:pic>
        <p:nvPicPr>
          <p:cNvPr id="4098" name="Picture 2">
            <a:extLst>
              <a:ext uri="{FF2B5EF4-FFF2-40B4-BE49-F238E27FC236}">
                <a16:creationId xmlns:a16="http://schemas.microsoft.com/office/drawing/2014/main" id="{63ADE0F8-49C8-3349-9ED6-9E51FB607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2254959"/>
            <a:ext cx="5837684" cy="7388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CEFFB5F-C347-D845-8B9A-F5C84DA57887}"/>
              </a:ext>
            </a:extLst>
          </p:cNvPr>
          <p:cNvSpPr txBox="1"/>
          <p:nvPr/>
        </p:nvSpPr>
        <p:spPr>
          <a:xfrm>
            <a:off x="578198" y="1427345"/>
            <a:ext cx="8094748" cy="584775"/>
          </a:xfrm>
          <a:prstGeom prst="rect">
            <a:avLst/>
          </a:prstGeom>
          <a:noFill/>
        </p:spPr>
        <p:txBody>
          <a:bodyPr wrap="square">
            <a:spAutoFit/>
          </a:bodyPr>
          <a:lstStyle/>
          <a:p>
            <a:r>
              <a:rPr lang="en-GB" sz="1600" b="0" i="0" u="none" strike="noStrike" dirty="0">
                <a:solidFill>
                  <a:srgbClr val="000000"/>
                </a:solidFill>
                <a:effectLst/>
              </a:rPr>
              <a:t>The teacher writes a four-bar rhythm on the board – four crotchets, then two minims followed by four crotchets, then finishing with eight quavers.</a:t>
            </a:r>
            <a:endParaRPr lang="en-US" sz="1600" dirty="0"/>
          </a:p>
        </p:txBody>
      </p:sp>
      <p:sp>
        <p:nvSpPr>
          <p:cNvPr id="14" name="TextBox 13">
            <a:extLst>
              <a:ext uri="{FF2B5EF4-FFF2-40B4-BE49-F238E27FC236}">
                <a16:creationId xmlns:a16="http://schemas.microsoft.com/office/drawing/2014/main" id="{288D2AE3-0E7B-EC4F-AE32-347806AA0060}"/>
              </a:ext>
            </a:extLst>
          </p:cNvPr>
          <p:cNvSpPr txBox="1"/>
          <p:nvPr/>
        </p:nvSpPr>
        <p:spPr>
          <a:xfrm>
            <a:off x="912629" y="3859907"/>
            <a:ext cx="5493326" cy="369332"/>
          </a:xfrm>
          <a:prstGeom prst="rect">
            <a:avLst/>
          </a:prstGeom>
          <a:noFill/>
        </p:spPr>
        <p:txBody>
          <a:bodyPr wrap="square">
            <a:spAutoFit/>
          </a:bodyPr>
          <a:lstStyle/>
          <a:p>
            <a:pPr rtl="0">
              <a:spcBef>
                <a:spcPts val="2400"/>
              </a:spcBef>
              <a:spcAft>
                <a:spcPts val="0"/>
              </a:spcAft>
            </a:pPr>
            <a:r>
              <a:rPr lang="en-GB" sz="1800" b="1" i="0" u="none" strike="noStrike" dirty="0">
                <a:solidFill>
                  <a:srgbClr val="000000"/>
                </a:solidFill>
                <a:effectLst/>
              </a:rPr>
              <a:t>Bar 1: </a:t>
            </a:r>
            <a:r>
              <a:rPr lang="en-GB" sz="1800" b="0" i="0" u="none" strike="noStrike" dirty="0">
                <a:solidFill>
                  <a:srgbClr val="000000"/>
                </a:solidFill>
                <a:effectLst/>
              </a:rPr>
              <a:t>Tap crotchets (ta) on their legs (four taps)</a:t>
            </a:r>
          </a:p>
        </p:txBody>
      </p:sp>
      <p:sp>
        <p:nvSpPr>
          <p:cNvPr id="15" name="Rounded Rectangle 14">
            <a:extLst>
              <a:ext uri="{FF2B5EF4-FFF2-40B4-BE49-F238E27FC236}">
                <a16:creationId xmlns:a16="http://schemas.microsoft.com/office/drawing/2014/main" id="{D9A44A74-5323-E84F-B807-25D97C90D53B}"/>
              </a:ext>
            </a:extLst>
          </p:cNvPr>
          <p:cNvSpPr/>
          <p:nvPr/>
        </p:nvSpPr>
        <p:spPr>
          <a:xfrm>
            <a:off x="-1179646" y="3319352"/>
            <a:ext cx="3652459" cy="374249"/>
          </a:xfrm>
          <a:prstGeom prst="roundRect">
            <a:avLst/>
          </a:prstGeom>
          <a:solidFill>
            <a:srgbClr val="919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EE86B"/>
                </a:solidFill>
              </a:rPr>
              <a:t>                            </a:t>
            </a:r>
            <a:r>
              <a:rPr lang="en-GB" sz="1600" b="1" dirty="0">
                <a:solidFill>
                  <a:srgbClr val="FEE86B"/>
                </a:solidFill>
              </a:rPr>
              <a:t>In pairs, children</a:t>
            </a:r>
            <a:r>
              <a:rPr lang="en-US" sz="1600" b="1" dirty="0">
                <a:solidFill>
                  <a:srgbClr val="FEE86B"/>
                </a:solidFill>
              </a:rPr>
              <a:t>:</a:t>
            </a:r>
          </a:p>
        </p:txBody>
      </p:sp>
      <p:sp>
        <p:nvSpPr>
          <p:cNvPr id="18" name="TextBox 17">
            <a:extLst>
              <a:ext uri="{FF2B5EF4-FFF2-40B4-BE49-F238E27FC236}">
                <a16:creationId xmlns:a16="http://schemas.microsoft.com/office/drawing/2014/main" id="{DD4B4B7C-0C55-914A-AE34-2DC032A57694}"/>
              </a:ext>
            </a:extLst>
          </p:cNvPr>
          <p:cNvSpPr txBox="1"/>
          <p:nvPr/>
        </p:nvSpPr>
        <p:spPr>
          <a:xfrm>
            <a:off x="912629" y="4282766"/>
            <a:ext cx="5493326" cy="646331"/>
          </a:xfrm>
          <a:prstGeom prst="rect">
            <a:avLst/>
          </a:prstGeom>
          <a:noFill/>
        </p:spPr>
        <p:txBody>
          <a:bodyPr wrap="square">
            <a:spAutoFit/>
          </a:bodyPr>
          <a:lstStyle/>
          <a:p>
            <a:r>
              <a:rPr lang="en-GB" sz="1800" b="1" i="0" u="none" strike="noStrike" dirty="0">
                <a:solidFill>
                  <a:srgbClr val="000000"/>
                </a:solidFill>
                <a:effectLst/>
              </a:rPr>
              <a:t>Bar 2: </a:t>
            </a:r>
            <a:r>
              <a:rPr lang="en-GB" sz="1800" b="0" i="0" u="none" strike="noStrike" dirty="0">
                <a:solidFill>
                  <a:srgbClr val="000000"/>
                </a:solidFill>
                <a:effectLst/>
              </a:rPr>
              <a:t>Clap hands with partner (two long minim ‘too’ claps)</a:t>
            </a:r>
            <a:endParaRPr lang="en-US" dirty="0"/>
          </a:p>
        </p:txBody>
      </p:sp>
      <p:sp>
        <p:nvSpPr>
          <p:cNvPr id="19" name="TextBox 18">
            <a:extLst>
              <a:ext uri="{FF2B5EF4-FFF2-40B4-BE49-F238E27FC236}">
                <a16:creationId xmlns:a16="http://schemas.microsoft.com/office/drawing/2014/main" id="{03E15A0B-EBC5-EC4F-8629-078991907538}"/>
              </a:ext>
            </a:extLst>
          </p:cNvPr>
          <p:cNvSpPr txBox="1"/>
          <p:nvPr/>
        </p:nvSpPr>
        <p:spPr>
          <a:xfrm>
            <a:off x="912629" y="4983663"/>
            <a:ext cx="5493326" cy="369332"/>
          </a:xfrm>
          <a:prstGeom prst="rect">
            <a:avLst/>
          </a:prstGeom>
          <a:noFill/>
        </p:spPr>
        <p:txBody>
          <a:bodyPr wrap="square">
            <a:spAutoFit/>
          </a:bodyPr>
          <a:lstStyle/>
          <a:p>
            <a:r>
              <a:rPr lang="en-GB" sz="1800" b="1" i="0" u="none" strike="noStrike" dirty="0">
                <a:solidFill>
                  <a:srgbClr val="000000"/>
                </a:solidFill>
                <a:effectLst/>
              </a:rPr>
              <a:t>Bar 3: </a:t>
            </a:r>
            <a:r>
              <a:rPr lang="en-GB" sz="1800" b="0" i="0" u="none" strike="noStrike" dirty="0">
                <a:solidFill>
                  <a:srgbClr val="000000"/>
                </a:solidFill>
                <a:effectLst/>
              </a:rPr>
              <a:t>Tap crotchets (ta) on their legs (four taps)</a:t>
            </a:r>
            <a:endParaRPr lang="en-US" dirty="0"/>
          </a:p>
        </p:txBody>
      </p:sp>
      <p:sp>
        <p:nvSpPr>
          <p:cNvPr id="20" name="TextBox 19">
            <a:extLst>
              <a:ext uri="{FF2B5EF4-FFF2-40B4-BE49-F238E27FC236}">
                <a16:creationId xmlns:a16="http://schemas.microsoft.com/office/drawing/2014/main" id="{9BABBD88-1B1A-F045-8BFC-04A3EDE06DF8}"/>
              </a:ext>
            </a:extLst>
          </p:cNvPr>
          <p:cNvSpPr txBox="1"/>
          <p:nvPr/>
        </p:nvSpPr>
        <p:spPr>
          <a:xfrm>
            <a:off x="912629" y="5407561"/>
            <a:ext cx="5493326" cy="646331"/>
          </a:xfrm>
          <a:prstGeom prst="rect">
            <a:avLst/>
          </a:prstGeom>
          <a:noFill/>
        </p:spPr>
        <p:txBody>
          <a:bodyPr wrap="square">
            <a:spAutoFit/>
          </a:bodyPr>
          <a:lstStyle/>
          <a:p>
            <a:r>
              <a:rPr lang="en-GB" sz="1800" b="1" i="0" u="none" strike="noStrike" dirty="0">
                <a:solidFill>
                  <a:srgbClr val="000000"/>
                </a:solidFill>
                <a:effectLst/>
              </a:rPr>
              <a:t>Bar 4: </a:t>
            </a:r>
            <a:r>
              <a:rPr lang="en-GB" sz="1800" b="0" i="0" u="none" strike="noStrike" dirty="0">
                <a:solidFill>
                  <a:srgbClr val="000000"/>
                </a:solidFill>
                <a:effectLst/>
              </a:rPr>
              <a:t>Jog quavers (</a:t>
            </a:r>
            <a:r>
              <a:rPr lang="en-GB" sz="1800" b="0" i="0" u="none" strike="noStrike" dirty="0" err="1">
                <a:solidFill>
                  <a:srgbClr val="000000"/>
                </a:solidFill>
                <a:effectLst/>
              </a:rPr>
              <a:t>ti-ti</a:t>
            </a:r>
            <a:r>
              <a:rPr lang="en-GB" sz="1800" b="0" i="0" u="none" strike="noStrike" dirty="0">
                <a:solidFill>
                  <a:srgbClr val="000000"/>
                </a:solidFill>
                <a:effectLst/>
              </a:rPr>
              <a:t>) to another partner (eight steps)</a:t>
            </a:r>
            <a:endParaRPr lang="en-US" dirty="0"/>
          </a:p>
        </p:txBody>
      </p:sp>
      <p:sp>
        <p:nvSpPr>
          <p:cNvPr id="21" name="Oval 20">
            <a:extLst>
              <a:ext uri="{FF2B5EF4-FFF2-40B4-BE49-F238E27FC236}">
                <a16:creationId xmlns:a16="http://schemas.microsoft.com/office/drawing/2014/main" id="{4BFB9B2C-EE5E-2448-BC65-33822A3325E9}"/>
              </a:ext>
            </a:extLst>
          </p:cNvPr>
          <p:cNvSpPr/>
          <p:nvPr/>
        </p:nvSpPr>
        <p:spPr>
          <a:xfrm>
            <a:off x="660439" y="4353811"/>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813CF1E-E948-AF46-A82B-EBBA7AE98E0C}"/>
              </a:ext>
            </a:extLst>
          </p:cNvPr>
          <p:cNvSpPr/>
          <p:nvPr/>
        </p:nvSpPr>
        <p:spPr>
          <a:xfrm>
            <a:off x="660439" y="5069944"/>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37071E8-90F9-0740-BC39-FD88E4ED23CA}"/>
              </a:ext>
            </a:extLst>
          </p:cNvPr>
          <p:cNvSpPr/>
          <p:nvPr/>
        </p:nvSpPr>
        <p:spPr>
          <a:xfrm>
            <a:off x="660439" y="5492391"/>
            <a:ext cx="196770" cy="196770"/>
          </a:xfrm>
          <a:prstGeom prst="ellipse">
            <a:avLst/>
          </a:prstGeom>
          <a:solidFill>
            <a:srgbClr val="B0D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hlinkClick r:id="rId3"/>
            <a:extLst>
              <a:ext uri="{FF2B5EF4-FFF2-40B4-BE49-F238E27FC236}">
                <a16:creationId xmlns:a16="http://schemas.microsoft.com/office/drawing/2014/main" id="{4942FBC6-5828-F845-8FC5-D48149C8F6F1}"/>
              </a:ext>
            </a:extLst>
          </p:cNvPr>
          <p:cNvSpPr/>
          <p:nvPr/>
        </p:nvSpPr>
        <p:spPr>
          <a:xfrm>
            <a:off x="7797114" y="6425514"/>
            <a:ext cx="1346886" cy="432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6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20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dissolve">
                                      <p:cBhvr>
                                        <p:cTn id="10" dur="2000"/>
                                        <p:tgtEl>
                                          <p:spTgt spid="409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2000"/>
                                        <p:tgtEl>
                                          <p:spTgt spid="1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2000"/>
                                        <p:tgtEl>
                                          <p:spTgt spid="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2000"/>
                                        <p:tgtEl>
                                          <p:spTgt spid="1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2000"/>
                                        <p:tgtEl>
                                          <p:spTgt spid="2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2000"/>
                                        <p:tgtEl>
                                          <p:spTgt spid="1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ssolve">
                                      <p:cBhvr>
                                        <p:cTn id="28" dur="2000"/>
                                        <p:tgtEl>
                                          <p:spTgt spid="2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dissolve">
                                      <p:cBhvr>
                                        <p:cTn id="31" dur="2000"/>
                                        <p:tgtEl>
                                          <p:spTgt spid="1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dissolve">
                                      <p:cBhvr>
                                        <p:cTn id="34" dur="2000"/>
                                        <p:tgtEl>
                                          <p:spTgt spid="23"/>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ssolve">
                                      <p:cBhvr>
                                        <p:cTn id="37" dur="2000"/>
                                        <p:tgtEl>
                                          <p:spTgt spid="20"/>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2000" fill="hold"/>
                                        <p:tgtEl>
                                          <p:spTgt spid="13"/>
                                        </p:tgtEl>
                                        <p:attrNameLst>
                                          <p:attrName>ppt_x</p:attrName>
                                        </p:attrNameLst>
                                      </p:cBhvr>
                                      <p:tavLst>
                                        <p:tav tm="0">
                                          <p:val>
                                            <p:strVal val="#ppt_x"/>
                                          </p:val>
                                        </p:tav>
                                        <p:tav tm="100000">
                                          <p:val>
                                            <p:strVal val="#ppt_x"/>
                                          </p:val>
                                        </p:tav>
                                      </p:tavLst>
                                    </p:anim>
                                    <p:anim calcmode="lin" valueType="num">
                                      <p:cBhvr additive="base">
                                        <p:cTn id="41"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2" grpId="0"/>
      <p:bldP spid="14" grpId="0"/>
      <p:bldP spid="15" grpId="0" animBg="1"/>
      <p:bldP spid="18" grpId="0"/>
      <p:bldP spid="19" grpId="0"/>
      <p:bldP spid="20" grpId="0"/>
      <p:bldP spid="21" grpId="0" animBg="1"/>
      <p:bldP spid="22" grpId="0" animBg="1"/>
      <p:bldP spid="2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280</TotalTime>
  <Words>1981</Words>
  <Application>Microsoft Macintosh PowerPoint</Application>
  <PresentationFormat>On-screen Show (4:3)</PresentationFormat>
  <Paragraphs>204</Paragraphs>
  <Slides>16</Slides>
  <Notes>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Twinkl</vt:lpstr>
      <vt:lpstr>Roboto Medium</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Twinkl Twinkl</cp:lastModifiedBy>
  <cp:revision>3</cp:revision>
  <dcterms:created xsi:type="dcterms:W3CDTF">2022-01-06T12:05:22Z</dcterms:created>
  <dcterms:modified xsi:type="dcterms:W3CDTF">2022-01-10T09:25:17Z</dcterms:modified>
</cp:coreProperties>
</file>