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67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Twinkl" panose="02000000000000000000" pitchFamily="2" charset="77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105"/>
    <a:srgbClr val="DE1E5A"/>
    <a:srgbClr val="18A0DB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512" y="20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au/resources/australian-resources-f-2-english-language-phonics/australian-resources-f-2-english-language-phonics-letters-and-sounds/australian-resources-f-2-english-language-phonics-letters-and-sounds-phase-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3.xml"/><Relationship Id="rId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au/resources/australian-resources-f-2-english-language-phonics/australian-resources-f-2-english-language-phonics-letters-and-sounds/australian-resources-f-2-english-language-phonics-letters-and-sounds-phase-2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AB1D3911-7081-49EE-A03E-A8EEDCDA1CAA}"/>
              </a:ext>
            </a:extLst>
          </p:cNvPr>
          <p:cNvSpPr/>
          <p:nvPr/>
        </p:nvSpPr>
        <p:spPr>
          <a:xfrm>
            <a:off x="102742" y="5959011"/>
            <a:ext cx="1104471" cy="816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1433" y="1097280"/>
            <a:ext cx="8235907" cy="5303520"/>
          </a:xfrm>
        </p:spPr>
        <p:txBody>
          <a:bodyPr/>
          <a:lstStyle/>
          <a:p>
            <a:r>
              <a:rPr lang="en-GB" sz="41300" dirty="0">
                <a:ln w="28575">
                  <a:solidFill>
                    <a:srgbClr val="BC0105"/>
                  </a:solidFill>
                </a:ln>
                <a:solidFill>
                  <a:srgbClr val="FF0000"/>
                </a:solidFill>
                <a:latin typeface="+mn-lt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FD80FE-B49C-4B95-82C6-1757448ABB09}"/>
              </a:ext>
            </a:extLst>
          </p:cNvPr>
          <p:cNvSpPr txBox="1"/>
          <p:nvPr/>
        </p:nvSpPr>
        <p:spPr>
          <a:xfrm>
            <a:off x="577017" y="553398"/>
            <a:ext cx="707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0000"/>
                </a:solidFill>
              </a:rPr>
              <a:t>Write the Sound</a:t>
            </a:r>
            <a:endParaRPr lang="en-GB" sz="3600" b="1" dirty="0"/>
          </a:p>
        </p:txBody>
      </p:sp>
      <p:sp>
        <p:nvSpPr>
          <p:cNvPr id="7" name="Start">
            <a:extLst>
              <a:ext uri="{FF2B5EF4-FFF2-40B4-BE49-F238E27FC236}">
                <a16:creationId xmlns:a16="http://schemas.microsoft.com/office/drawing/2014/main" id="{12F980F7-D539-4FC2-A77F-8C2ED8EC34CE}"/>
              </a:ext>
            </a:extLst>
          </p:cNvPr>
          <p:cNvSpPr/>
          <p:nvPr/>
        </p:nvSpPr>
        <p:spPr>
          <a:xfrm>
            <a:off x="4572000" y="2905654"/>
            <a:ext cx="251670" cy="251670"/>
          </a:xfrm>
          <a:prstGeom prst="ellipse">
            <a:avLst/>
          </a:prstGeom>
          <a:solidFill>
            <a:srgbClr val="92C13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tart">
            <a:extLst>
              <a:ext uri="{FF2B5EF4-FFF2-40B4-BE49-F238E27FC236}">
                <a16:creationId xmlns:a16="http://schemas.microsoft.com/office/drawing/2014/main" id="{30891263-DAB6-4E74-94C5-4F719E9EA30D}"/>
              </a:ext>
            </a:extLst>
          </p:cNvPr>
          <p:cNvSpPr/>
          <p:nvPr/>
        </p:nvSpPr>
        <p:spPr>
          <a:xfrm>
            <a:off x="5603995" y="4861283"/>
            <a:ext cx="251670" cy="2516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encil">
            <a:extLst>
              <a:ext uri="{FF2B5EF4-FFF2-40B4-BE49-F238E27FC236}">
                <a16:creationId xmlns:a16="http://schemas.microsoft.com/office/drawing/2014/main" id="{15DD655D-37DA-4209-B7DF-5F0F267807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957" y="1803246"/>
            <a:ext cx="1291904" cy="12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0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31000" decel="6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23 C -0.0276 -0.0081 -0.05521 -0.01597 -0.07326 -0.00301 C -0.09132 0.00996 -0.10243 0.03588 -0.10885 0.07732 C -0.1151 0.11875 -0.12066 0.20834 -0.11094 0.24537 C -0.10121 0.28241 -0.07535 0.30301 -0.05 0.29954 C -0.02482 0.29607 0.02274 0.27315 0.04045 0.22408 C 0.05834 0.175 0.05434 -0.00486 0.05643 0.00463 C 0.05851 0.01412 0.0434 0.23565 0.05278 0.28125 C 0.06233 0.32662 0.10608 0.33681 0.11302 0.27732 " pathEditMode="relative" rAng="0" ptsTypes="AAAAAAA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436881" y="3026201"/>
            <a:ext cx="2245012" cy="1445678"/>
          </a:xfrm>
        </p:spPr>
        <p:txBody>
          <a:bodyPr/>
          <a:lstStyle/>
          <a:p>
            <a:r>
              <a:rPr lang="en-GB" sz="16600" dirty="0">
                <a:ln w="28575">
                  <a:solidFill>
                    <a:srgbClr val="BC0105"/>
                  </a:solidFill>
                </a:ln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FD80FE-B49C-4B95-82C6-1757448ABB09}"/>
              </a:ext>
            </a:extLst>
          </p:cNvPr>
          <p:cNvSpPr txBox="1"/>
          <p:nvPr/>
        </p:nvSpPr>
        <p:spPr>
          <a:xfrm>
            <a:off x="577017" y="553398"/>
            <a:ext cx="7072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</a:rPr>
              <a:t>Click on the letter to see what starts with /a/.</a:t>
            </a:r>
            <a:endParaRPr lang="en-GB" sz="2400" b="1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46EB6A9-0BE8-4C8B-9B79-238A58A128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317" y="1322620"/>
            <a:ext cx="1728376" cy="2408020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27BDE8E1-7ED1-456E-976B-2FB662D60A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3" y="4038197"/>
            <a:ext cx="2840245" cy="2145509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13B57783-39DD-428D-A0CC-7DCD5567F5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689" y="3859121"/>
            <a:ext cx="2729982" cy="2324585"/>
          </a:xfrm>
          <a:prstGeom prst="rect">
            <a:avLst/>
          </a:prstGeom>
        </p:spPr>
      </p:pic>
      <p:pic>
        <p:nvPicPr>
          <p:cNvPr id="3" name="Picture 2" descr="A black and white photo of 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A0F0DF20-9252-4BBD-9EF5-916C1E9C57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88" y="1195697"/>
            <a:ext cx="1538141" cy="25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AFD80FE-B49C-4B95-82C6-1757448ABB09}"/>
              </a:ext>
            </a:extLst>
          </p:cNvPr>
          <p:cNvSpPr txBox="1"/>
          <p:nvPr/>
        </p:nvSpPr>
        <p:spPr>
          <a:xfrm>
            <a:off x="577017" y="553398"/>
            <a:ext cx="7072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</a:rPr>
              <a:t>Click to read through each word.</a:t>
            </a:r>
            <a:endParaRPr lang="en-GB" sz="2400" b="1" dirty="0"/>
          </a:p>
        </p:txBody>
      </p:sp>
      <p:grpSp>
        <p:nvGrpSpPr>
          <p:cNvPr id="2" name="at">
            <a:extLst>
              <a:ext uri="{FF2B5EF4-FFF2-40B4-BE49-F238E27FC236}">
                <a16:creationId xmlns:a16="http://schemas.microsoft.com/office/drawing/2014/main" id="{19661517-42DF-49C6-97A2-9C736C17E6CC}"/>
              </a:ext>
            </a:extLst>
          </p:cNvPr>
          <p:cNvGrpSpPr/>
          <p:nvPr/>
        </p:nvGrpSpPr>
        <p:grpSpPr>
          <a:xfrm>
            <a:off x="2603023" y="2706161"/>
            <a:ext cx="3937954" cy="2078542"/>
            <a:chOff x="2603023" y="2706161"/>
            <a:chExt cx="3937954" cy="2078542"/>
          </a:xfrm>
        </p:grpSpPr>
        <p:sp>
          <p:nvSpPr>
            <p:cNvPr id="8" name="1">
              <a:extLst>
                <a:ext uri="{FF2B5EF4-FFF2-40B4-BE49-F238E27FC236}">
                  <a16:creationId xmlns:a16="http://schemas.microsoft.com/office/drawing/2014/main" id="{BD5E652C-2E7D-48A8-8393-F6FF44B72258}"/>
                </a:ext>
              </a:extLst>
            </p:cNvPr>
            <p:cNvSpPr txBox="1">
              <a:spLocks/>
            </p:cNvSpPr>
            <p:nvPr/>
          </p:nvSpPr>
          <p:spPr>
            <a:xfrm>
              <a:off x="2603023" y="2706161"/>
              <a:ext cx="3937954" cy="1445678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16600" dirty="0">
                  <a:ln w="28575">
                    <a:solidFill>
                      <a:srgbClr val="BC0105"/>
                    </a:solidFill>
                  </a:ln>
                  <a:solidFill>
                    <a:srgbClr val="FF0000"/>
                  </a:solidFill>
                  <a:latin typeface="+mn-lt"/>
                </a:rPr>
                <a:t>a</a:t>
              </a:r>
              <a:r>
                <a:rPr lang="en-GB" sz="16600" dirty="0">
                  <a:ln w="28575">
                    <a:noFill/>
                  </a:ln>
                  <a:solidFill>
                    <a:schemeClr val="tx1"/>
                  </a:solidFill>
                  <a:latin typeface="+mn-lt"/>
                </a:rPr>
                <a:t>t</a:t>
              </a:r>
            </a:p>
          </p:txBody>
        </p:sp>
        <p:sp>
          <p:nvSpPr>
            <p:cNvPr id="18" name="Start">
              <a:extLst>
                <a:ext uri="{FF2B5EF4-FFF2-40B4-BE49-F238E27FC236}">
                  <a16:creationId xmlns:a16="http://schemas.microsoft.com/office/drawing/2014/main" id="{01FD56C1-5A61-439D-80C7-6CBF0D90C355}"/>
                </a:ext>
              </a:extLst>
            </p:cNvPr>
            <p:cNvSpPr/>
            <p:nvPr/>
          </p:nvSpPr>
          <p:spPr>
            <a:xfrm>
              <a:off x="3902700" y="4363659"/>
              <a:ext cx="421044" cy="4210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Start">
              <a:extLst>
                <a:ext uri="{FF2B5EF4-FFF2-40B4-BE49-F238E27FC236}">
                  <a16:creationId xmlns:a16="http://schemas.microsoft.com/office/drawing/2014/main" id="{82C49048-F95E-42B6-9F3F-32C03F5D40A8}"/>
                </a:ext>
              </a:extLst>
            </p:cNvPr>
            <p:cNvSpPr/>
            <p:nvPr/>
          </p:nvSpPr>
          <p:spPr>
            <a:xfrm>
              <a:off x="5025205" y="4363659"/>
              <a:ext cx="421044" cy="4210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A">
            <a:extLst>
              <a:ext uri="{FF2B5EF4-FFF2-40B4-BE49-F238E27FC236}">
                <a16:creationId xmlns:a16="http://schemas.microsoft.com/office/drawing/2014/main" id="{B9582AE2-0AE3-4D5F-9E40-7E1FC74DA9B4}"/>
              </a:ext>
            </a:extLst>
          </p:cNvPr>
          <p:cNvGrpSpPr/>
          <p:nvPr/>
        </p:nvGrpSpPr>
        <p:grpSpPr>
          <a:xfrm>
            <a:off x="2603023" y="2706161"/>
            <a:ext cx="3937954" cy="2080723"/>
            <a:chOff x="2603023" y="2706161"/>
            <a:chExt cx="3937954" cy="2080723"/>
          </a:xfrm>
        </p:grpSpPr>
        <p:sp>
          <p:nvSpPr>
            <p:cNvPr id="11" name="2">
              <a:extLst>
                <a:ext uri="{FF2B5EF4-FFF2-40B4-BE49-F238E27FC236}">
                  <a16:creationId xmlns:a16="http://schemas.microsoft.com/office/drawing/2014/main" id="{BCE52251-D66A-4C79-A892-DC9224847992}"/>
                </a:ext>
              </a:extLst>
            </p:cNvPr>
            <p:cNvSpPr txBox="1">
              <a:spLocks/>
            </p:cNvSpPr>
            <p:nvPr/>
          </p:nvSpPr>
          <p:spPr>
            <a:xfrm>
              <a:off x="2603023" y="2706161"/>
              <a:ext cx="3937954" cy="1445678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16600" dirty="0">
                  <a:ln w="28575">
                    <a:solidFill>
                      <a:srgbClr val="BC0105"/>
                    </a:solidFill>
                  </a:ln>
                  <a:solidFill>
                    <a:srgbClr val="FF0000"/>
                  </a:solidFill>
                  <a:latin typeface="+mn-lt"/>
                </a:rPr>
                <a:t>a</a:t>
              </a:r>
            </a:p>
          </p:txBody>
        </p:sp>
        <p:sp>
          <p:nvSpPr>
            <p:cNvPr id="20" name="Start">
              <a:extLst>
                <a:ext uri="{FF2B5EF4-FFF2-40B4-BE49-F238E27FC236}">
                  <a16:creationId xmlns:a16="http://schemas.microsoft.com/office/drawing/2014/main" id="{7EDF8D84-E35A-4512-B1AA-E438ED68C77E}"/>
                </a:ext>
              </a:extLst>
            </p:cNvPr>
            <p:cNvSpPr/>
            <p:nvPr/>
          </p:nvSpPr>
          <p:spPr>
            <a:xfrm>
              <a:off x="4399214" y="4365840"/>
              <a:ext cx="421044" cy="4210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pat">
            <a:extLst>
              <a:ext uri="{FF2B5EF4-FFF2-40B4-BE49-F238E27FC236}">
                <a16:creationId xmlns:a16="http://schemas.microsoft.com/office/drawing/2014/main" id="{A075F8CD-5EC9-45C1-AA5D-41CD753AFB65}"/>
              </a:ext>
            </a:extLst>
          </p:cNvPr>
          <p:cNvGrpSpPr/>
          <p:nvPr/>
        </p:nvGrpSpPr>
        <p:grpSpPr>
          <a:xfrm>
            <a:off x="2603023" y="2699427"/>
            <a:ext cx="3937954" cy="2394280"/>
            <a:chOff x="2603023" y="2699427"/>
            <a:chExt cx="3937954" cy="2394280"/>
          </a:xfrm>
        </p:grpSpPr>
        <p:sp>
          <p:nvSpPr>
            <p:cNvPr id="14" name="4">
              <a:extLst>
                <a:ext uri="{FF2B5EF4-FFF2-40B4-BE49-F238E27FC236}">
                  <a16:creationId xmlns:a16="http://schemas.microsoft.com/office/drawing/2014/main" id="{8A641A9F-0F6F-4094-97E2-19E26B7F1C27}"/>
                </a:ext>
              </a:extLst>
            </p:cNvPr>
            <p:cNvSpPr txBox="1">
              <a:spLocks/>
            </p:cNvSpPr>
            <p:nvPr/>
          </p:nvSpPr>
          <p:spPr>
            <a:xfrm>
              <a:off x="2603023" y="2699427"/>
              <a:ext cx="3937954" cy="1445678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16600" dirty="0">
                  <a:ln w="28575">
                    <a:noFill/>
                  </a:ln>
                  <a:solidFill>
                    <a:schemeClr val="tx1"/>
                  </a:solidFill>
                  <a:latin typeface="+mn-lt"/>
                </a:rPr>
                <a:t>p</a:t>
              </a:r>
              <a:r>
                <a:rPr lang="en-GB" sz="16600" dirty="0">
                  <a:ln w="28575">
                    <a:solidFill>
                      <a:srgbClr val="BC0105"/>
                    </a:solidFill>
                  </a:ln>
                  <a:solidFill>
                    <a:srgbClr val="FF0000"/>
                  </a:solidFill>
                  <a:latin typeface="+mn-lt"/>
                </a:rPr>
                <a:t>a</a:t>
              </a:r>
              <a:r>
                <a:rPr lang="en-GB" sz="16600" dirty="0">
                  <a:ln w="28575">
                    <a:noFill/>
                  </a:ln>
                  <a:solidFill>
                    <a:schemeClr val="tx1"/>
                  </a:solidFill>
                  <a:latin typeface="+mn-lt"/>
                </a:rPr>
                <a:t>t</a:t>
              </a:r>
            </a:p>
          </p:txBody>
        </p:sp>
        <p:sp>
          <p:nvSpPr>
            <p:cNvPr id="24" name="Start">
              <a:extLst>
                <a:ext uri="{FF2B5EF4-FFF2-40B4-BE49-F238E27FC236}">
                  <a16:creationId xmlns:a16="http://schemas.microsoft.com/office/drawing/2014/main" id="{E5D008F7-39F5-49DF-BCAB-7AF050AB03B8}"/>
                </a:ext>
              </a:extLst>
            </p:cNvPr>
            <p:cNvSpPr/>
            <p:nvPr/>
          </p:nvSpPr>
          <p:spPr>
            <a:xfrm>
              <a:off x="3336410" y="4672663"/>
              <a:ext cx="421044" cy="4210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Start">
              <a:extLst>
                <a:ext uri="{FF2B5EF4-FFF2-40B4-BE49-F238E27FC236}">
                  <a16:creationId xmlns:a16="http://schemas.microsoft.com/office/drawing/2014/main" id="{748A4259-A500-4D10-A132-FA96D0362581}"/>
                </a:ext>
              </a:extLst>
            </p:cNvPr>
            <p:cNvSpPr/>
            <p:nvPr/>
          </p:nvSpPr>
          <p:spPr>
            <a:xfrm>
              <a:off x="4562129" y="4672663"/>
              <a:ext cx="421044" cy="4210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Start">
              <a:extLst>
                <a:ext uri="{FF2B5EF4-FFF2-40B4-BE49-F238E27FC236}">
                  <a16:creationId xmlns:a16="http://schemas.microsoft.com/office/drawing/2014/main" id="{F2C240C8-ABE4-4829-990F-C54BD0829C00}"/>
                </a:ext>
              </a:extLst>
            </p:cNvPr>
            <p:cNvSpPr/>
            <p:nvPr/>
          </p:nvSpPr>
          <p:spPr>
            <a:xfrm>
              <a:off x="5604126" y="4672663"/>
              <a:ext cx="421044" cy="4210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tap">
            <a:extLst>
              <a:ext uri="{FF2B5EF4-FFF2-40B4-BE49-F238E27FC236}">
                <a16:creationId xmlns:a16="http://schemas.microsoft.com/office/drawing/2014/main" id="{A82F7D10-A064-42CB-8061-B7567CEF3349}"/>
              </a:ext>
            </a:extLst>
          </p:cNvPr>
          <p:cNvGrpSpPr/>
          <p:nvPr/>
        </p:nvGrpSpPr>
        <p:grpSpPr>
          <a:xfrm>
            <a:off x="2603023" y="2699427"/>
            <a:ext cx="3937954" cy="2295798"/>
            <a:chOff x="2603023" y="2699427"/>
            <a:chExt cx="3937954" cy="2295798"/>
          </a:xfrm>
        </p:grpSpPr>
        <p:sp>
          <p:nvSpPr>
            <p:cNvPr id="15" name="5">
              <a:extLst>
                <a:ext uri="{FF2B5EF4-FFF2-40B4-BE49-F238E27FC236}">
                  <a16:creationId xmlns:a16="http://schemas.microsoft.com/office/drawing/2014/main" id="{77B00381-F833-4824-81B3-9A540AF9078F}"/>
                </a:ext>
              </a:extLst>
            </p:cNvPr>
            <p:cNvSpPr txBox="1">
              <a:spLocks/>
            </p:cNvSpPr>
            <p:nvPr/>
          </p:nvSpPr>
          <p:spPr>
            <a:xfrm>
              <a:off x="2603023" y="2699427"/>
              <a:ext cx="3937954" cy="1445678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16600" dirty="0">
                  <a:ln w="28575">
                    <a:noFill/>
                  </a:ln>
                  <a:solidFill>
                    <a:schemeClr val="tx1"/>
                  </a:solidFill>
                  <a:latin typeface="+mn-lt"/>
                </a:rPr>
                <a:t>t</a:t>
              </a:r>
              <a:r>
                <a:rPr lang="en-GB" sz="16600" dirty="0">
                  <a:ln w="28575">
                    <a:solidFill>
                      <a:srgbClr val="BC0105"/>
                    </a:solidFill>
                  </a:ln>
                  <a:solidFill>
                    <a:srgbClr val="FF0000"/>
                  </a:solidFill>
                  <a:latin typeface="+mn-lt"/>
                </a:rPr>
                <a:t>a</a:t>
              </a:r>
              <a:r>
                <a:rPr lang="en-GB" sz="16600" dirty="0">
                  <a:ln w="28575">
                    <a:noFill/>
                  </a:ln>
                  <a:solidFill>
                    <a:schemeClr val="tx1"/>
                  </a:solidFill>
                  <a:latin typeface="+mn-lt"/>
                </a:rPr>
                <a:t>p</a:t>
              </a:r>
            </a:p>
          </p:txBody>
        </p:sp>
        <p:sp>
          <p:nvSpPr>
            <p:cNvPr id="27" name="Start">
              <a:extLst>
                <a:ext uri="{FF2B5EF4-FFF2-40B4-BE49-F238E27FC236}">
                  <a16:creationId xmlns:a16="http://schemas.microsoft.com/office/drawing/2014/main" id="{8C87437F-D198-46B2-9D39-3F5C63B1DBC3}"/>
                </a:ext>
              </a:extLst>
            </p:cNvPr>
            <p:cNvSpPr/>
            <p:nvPr/>
          </p:nvSpPr>
          <p:spPr>
            <a:xfrm>
              <a:off x="5414411" y="4574181"/>
              <a:ext cx="421044" cy="4210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Start">
              <a:extLst>
                <a:ext uri="{FF2B5EF4-FFF2-40B4-BE49-F238E27FC236}">
                  <a16:creationId xmlns:a16="http://schemas.microsoft.com/office/drawing/2014/main" id="{4BAC5D98-25AA-4F83-9121-33A44132195C}"/>
                </a:ext>
              </a:extLst>
            </p:cNvPr>
            <p:cNvSpPr/>
            <p:nvPr/>
          </p:nvSpPr>
          <p:spPr>
            <a:xfrm>
              <a:off x="4240948" y="4574181"/>
              <a:ext cx="421044" cy="4210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Start">
              <a:extLst>
                <a:ext uri="{FF2B5EF4-FFF2-40B4-BE49-F238E27FC236}">
                  <a16:creationId xmlns:a16="http://schemas.microsoft.com/office/drawing/2014/main" id="{345F6DEE-FFA1-4227-9EBD-760F8254707C}"/>
                </a:ext>
              </a:extLst>
            </p:cNvPr>
            <p:cNvSpPr/>
            <p:nvPr/>
          </p:nvSpPr>
          <p:spPr>
            <a:xfrm>
              <a:off x="3191164" y="4574181"/>
              <a:ext cx="421044" cy="4210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sap">
            <a:extLst>
              <a:ext uri="{FF2B5EF4-FFF2-40B4-BE49-F238E27FC236}">
                <a16:creationId xmlns:a16="http://schemas.microsoft.com/office/drawing/2014/main" id="{9E90F3D6-1D54-4FB3-BC3A-18C1AF1A1F5A}"/>
              </a:ext>
            </a:extLst>
          </p:cNvPr>
          <p:cNvGrpSpPr/>
          <p:nvPr/>
        </p:nvGrpSpPr>
        <p:grpSpPr>
          <a:xfrm>
            <a:off x="2603023" y="2699427"/>
            <a:ext cx="3937954" cy="2394280"/>
            <a:chOff x="2603023" y="2699427"/>
            <a:chExt cx="3937954" cy="2394280"/>
          </a:xfrm>
        </p:grpSpPr>
        <p:sp>
          <p:nvSpPr>
            <p:cNvPr id="16" name="6">
              <a:extLst>
                <a:ext uri="{FF2B5EF4-FFF2-40B4-BE49-F238E27FC236}">
                  <a16:creationId xmlns:a16="http://schemas.microsoft.com/office/drawing/2014/main" id="{637CE03C-4FB3-4768-9D43-A800E80CD35F}"/>
                </a:ext>
              </a:extLst>
            </p:cNvPr>
            <p:cNvSpPr txBox="1">
              <a:spLocks/>
            </p:cNvSpPr>
            <p:nvPr/>
          </p:nvSpPr>
          <p:spPr>
            <a:xfrm>
              <a:off x="2603023" y="2699427"/>
              <a:ext cx="3937954" cy="1445678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16600" dirty="0">
                  <a:ln w="28575">
                    <a:noFill/>
                  </a:ln>
                  <a:solidFill>
                    <a:schemeClr val="tx1"/>
                  </a:solidFill>
                  <a:latin typeface="+mn-lt"/>
                </a:rPr>
                <a:t>s</a:t>
              </a:r>
              <a:r>
                <a:rPr lang="en-GB" sz="16600" dirty="0">
                  <a:ln w="28575">
                    <a:solidFill>
                      <a:srgbClr val="BC0105"/>
                    </a:solidFill>
                  </a:ln>
                  <a:solidFill>
                    <a:srgbClr val="FF0000"/>
                  </a:solidFill>
                  <a:latin typeface="+mn-lt"/>
                </a:rPr>
                <a:t>a</a:t>
              </a:r>
              <a:r>
                <a:rPr lang="en-GB" sz="16600" dirty="0">
                  <a:ln w="28575">
                    <a:noFill/>
                  </a:ln>
                  <a:solidFill>
                    <a:sysClr val="windowText" lastClr="000000"/>
                  </a:solidFill>
                  <a:latin typeface="+mn-lt"/>
                </a:rPr>
                <a:t>p</a:t>
              </a:r>
            </a:p>
          </p:txBody>
        </p:sp>
        <p:sp>
          <p:nvSpPr>
            <p:cNvPr id="30" name="Start">
              <a:extLst>
                <a:ext uri="{FF2B5EF4-FFF2-40B4-BE49-F238E27FC236}">
                  <a16:creationId xmlns:a16="http://schemas.microsoft.com/office/drawing/2014/main" id="{03A8034D-F7A4-402C-9D83-8F8C0ABC507A}"/>
                </a:ext>
              </a:extLst>
            </p:cNvPr>
            <p:cNvSpPr/>
            <p:nvPr/>
          </p:nvSpPr>
          <p:spPr>
            <a:xfrm>
              <a:off x="5425442" y="4672663"/>
              <a:ext cx="421044" cy="4210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Start">
              <a:extLst>
                <a:ext uri="{FF2B5EF4-FFF2-40B4-BE49-F238E27FC236}">
                  <a16:creationId xmlns:a16="http://schemas.microsoft.com/office/drawing/2014/main" id="{08F5523A-013F-4982-A5DE-A2A7C059C7BA}"/>
                </a:ext>
              </a:extLst>
            </p:cNvPr>
            <p:cNvSpPr/>
            <p:nvPr/>
          </p:nvSpPr>
          <p:spPr>
            <a:xfrm>
              <a:off x="4306918" y="4672663"/>
              <a:ext cx="421044" cy="4210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Start">
              <a:extLst>
                <a:ext uri="{FF2B5EF4-FFF2-40B4-BE49-F238E27FC236}">
                  <a16:creationId xmlns:a16="http://schemas.microsoft.com/office/drawing/2014/main" id="{931E2397-2EF0-4D69-831B-2F627898A44F}"/>
                </a:ext>
              </a:extLst>
            </p:cNvPr>
            <p:cNvSpPr/>
            <p:nvPr/>
          </p:nvSpPr>
          <p:spPr>
            <a:xfrm>
              <a:off x="3191164" y="4672663"/>
              <a:ext cx="421044" cy="4210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as">
            <a:extLst>
              <a:ext uri="{FF2B5EF4-FFF2-40B4-BE49-F238E27FC236}">
                <a16:creationId xmlns:a16="http://schemas.microsoft.com/office/drawing/2014/main" id="{06A8D38D-E6C4-469A-8647-A9A0B67C3044}"/>
              </a:ext>
            </a:extLst>
          </p:cNvPr>
          <p:cNvGrpSpPr/>
          <p:nvPr/>
        </p:nvGrpSpPr>
        <p:grpSpPr>
          <a:xfrm>
            <a:off x="2603023" y="2699427"/>
            <a:ext cx="3937954" cy="2078542"/>
            <a:chOff x="2603023" y="2699427"/>
            <a:chExt cx="3937954" cy="2078542"/>
          </a:xfrm>
        </p:grpSpPr>
        <p:sp>
          <p:nvSpPr>
            <p:cNvPr id="17" name="7">
              <a:extLst>
                <a:ext uri="{FF2B5EF4-FFF2-40B4-BE49-F238E27FC236}">
                  <a16:creationId xmlns:a16="http://schemas.microsoft.com/office/drawing/2014/main" id="{8E435649-89F2-4242-9451-EC2738A49023}"/>
                </a:ext>
              </a:extLst>
            </p:cNvPr>
            <p:cNvSpPr txBox="1">
              <a:spLocks/>
            </p:cNvSpPr>
            <p:nvPr/>
          </p:nvSpPr>
          <p:spPr>
            <a:xfrm>
              <a:off x="2603023" y="2699427"/>
              <a:ext cx="3937954" cy="1445678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16600" dirty="0">
                  <a:ln w="28575">
                    <a:solidFill>
                      <a:srgbClr val="BC0105"/>
                    </a:solidFill>
                  </a:ln>
                  <a:solidFill>
                    <a:srgbClr val="FF0000"/>
                  </a:solidFill>
                  <a:latin typeface="+mn-lt"/>
                </a:rPr>
                <a:t>a</a:t>
              </a:r>
              <a:r>
                <a:rPr lang="en-GB" sz="16600" dirty="0">
                  <a:ln w="28575">
                    <a:noFill/>
                  </a:ln>
                  <a:solidFill>
                    <a:schemeClr val="tx1"/>
                  </a:solidFill>
                  <a:latin typeface="+mn-lt"/>
                </a:rPr>
                <a:t>s</a:t>
              </a:r>
            </a:p>
          </p:txBody>
        </p:sp>
        <p:sp>
          <p:nvSpPr>
            <p:cNvPr id="33" name="Start">
              <a:extLst>
                <a:ext uri="{FF2B5EF4-FFF2-40B4-BE49-F238E27FC236}">
                  <a16:creationId xmlns:a16="http://schemas.microsoft.com/office/drawing/2014/main" id="{E2306917-4660-43DB-80B7-9C8F007417E7}"/>
                </a:ext>
              </a:extLst>
            </p:cNvPr>
            <p:cNvSpPr/>
            <p:nvPr/>
          </p:nvSpPr>
          <p:spPr>
            <a:xfrm>
              <a:off x="3888648" y="4356925"/>
              <a:ext cx="421044" cy="4210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Start">
              <a:extLst>
                <a:ext uri="{FF2B5EF4-FFF2-40B4-BE49-F238E27FC236}">
                  <a16:creationId xmlns:a16="http://schemas.microsoft.com/office/drawing/2014/main" id="{F08E2081-7886-48C0-A811-5025D30178A4}"/>
                </a:ext>
              </a:extLst>
            </p:cNvPr>
            <p:cNvSpPr/>
            <p:nvPr/>
          </p:nvSpPr>
          <p:spPr>
            <a:xfrm>
              <a:off x="4967501" y="4356925"/>
              <a:ext cx="421044" cy="4210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Rectangle 34">
            <a:hlinkClick r:id="rId2" action="ppaction://hlinksldjump"/>
            <a:extLst>
              <a:ext uri="{FF2B5EF4-FFF2-40B4-BE49-F238E27FC236}">
                <a16:creationId xmlns:a16="http://schemas.microsoft.com/office/drawing/2014/main" id="{54E25E3B-FD53-471A-8D54-F957F314C27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23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185997" y="2367883"/>
            <a:ext cx="4772008" cy="3307280"/>
          </a:xfrm>
        </p:spPr>
        <p:txBody>
          <a:bodyPr/>
          <a:lstStyle/>
          <a:p>
            <a:r>
              <a:rPr lang="en-GB" sz="41300" dirty="0">
                <a:ln w="285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  <a:latin typeface="+mn-lt"/>
              </a:rPr>
              <a:t>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FD80FE-B49C-4B95-82C6-1757448ABB09}"/>
              </a:ext>
            </a:extLst>
          </p:cNvPr>
          <p:cNvSpPr txBox="1"/>
          <p:nvPr/>
        </p:nvSpPr>
        <p:spPr>
          <a:xfrm>
            <a:off x="2286000" y="93807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i="0" u="none" strike="noStrike" dirty="0">
                <a:solidFill>
                  <a:srgbClr val="000000"/>
                </a:solidFill>
                <a:effectLst/>
              </a:rPr>
              <a:t>Phase 2 Set 1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952421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4767" y="1119678"/>
            <a:ext cx="1591421" cy="1257762"/>
          </a:xfrm>
        </p:spPr>
        <p:txBody>
          <a:bodyPr/>
          <a:lstStyle/>
          <a:p>
            <a:r>
              <a:rPr lang="en-GB" sz="11500" dirty="0">
                <a:ln w="285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  <a:latin typeface="+mn-lt"/>
              </a:rPr>
              <a:t>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FD80FE-B49C-4B95-82C6-1757448ABB09}"/>
              </a:ext>
            </a:extLst>
          </p:cNvPr>
          <p:cNvSpPr txBox="1"/>
          <p:nvPr/>
        </p:nvSpPr>
        <p:spPr>
          <a:xfrm>
            <a:off x="577018" y="553398"/>
            <a:ext cx="3067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i="0" u="none" strike="noStrike" dirty="0">
                <a:solidFill>
                  <a:srgbClr val="000000"/>
                </a:solidFill>
                <a:effectLst/>
              </a:rPr>
              <a:t>Sounds like…</a:t>
            </a:r>
            <a:endParaRPr lang="en-GB" sz="3600" b="1" dirty="0"/>
          </a:p>
        </p:txBody>
      </p:sp>
      <p:sp>
        <p:nvSpPr>
          <p:cNvPr id="4" name="Title 20">
            <a:extLst>
              <a:ext uri="{FF2B5EF4-FFF2-40B4-BE49-F238E27FC236}">
                <a16:creationId xmlns:a16="http://schemas.microsoft.com/office/drawing/2014/main" id="{C100457F-5842-4754-8367-7BD4C9529DA3}"/>
              </a:ext>
            </a:extLst>
          </p:cNvPr>
          <p:cNvSpPr txBox="1">
            <a:spLocks/>
          </p:cNvSpPr>
          <p:nvPr/>
        </p:nvSpPr>
        <p:spPr>
          <a:xfrm>
            <a:off x="1372728" y="1119678"/>
            <a:ext cx="1591421" cy="12577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1500" dirty="0">
                <a:ln w="285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  <a:latin typeface="+mn-lt"/>
              </a:rPr>
              <a:t>t</a:t>
            </a:r>
          </a:p>
        </p:txBody>
      </p:sp>
      <p:sp>
        <p:nvSpPr>
          <p:cNvPr id="5" name="Title 20">
            <a:extLst>
              <a:ext uri="{FF2B5EF4-FFF2-40B4-BE49-F238E27FC236}">
                <a16:creationId xmlns:a16="http://schemas.microsoft.com/office/drawing/2014/main" id="{E5B55DAC-0C50-435B-ABE6-1D0C6F43E92C}"/>
              </a:ext>
            </a:extLst>
          </p:cNvPr>
          <p:cNvSpPr txBox="1">
            <a:spLocks/>
          </p:cNvSpPr>
          <p:nvPr/>
        </p:nvSpPr>
        <p:spPr>
          <a:xfrm>
            <a:off x="2489940" y="1119678"/>
            <a:ext cx="1591421" cy="12577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1500" dirty="0">
                <a:ln w="285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  <a:latin typeface="+mn-lt"/>
              </a:rPr>
              <a:t>t</a:t>
            </a:r>
          </a:p>
        </p:txBody>
      </p:sp>
      <p:pic>
        <p:nvPicPr>
          <p:cNvPr id="3" name="Picture 2" descr="A close - up of a microphone&#10;&#10;Description automatically generated with medium confidence">
            <a:extLst>
              <a:ext uri="{FF2B5EF4-FFF2-40B4-BE49-F238E27FC236}">
                <a16:creationId xmlns:a16="http://schemas.microsoft.com/office/drawing/2014/main" id="{80D41DEF-8581-4502-849C-8FE34ECB4A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13" y="727224"/>
            <a:ext cx="3176442" cy="540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1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1433" y="1097280"/>
            <a:ext cx="8235907" cy="5303520"/>
          </a:xfrm>
        </p:spPr>
        <p:txBody>
          <a:bodyPr/>
          <a:lstStyle/>
          <a:p>
            <a:r>
              <a:rPr lang="en-GB" sz="41300" dirty="0">
                <a:ln w="285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  <a:latin typeface="+mn-lt"/>
              </a:rPr>
              <a:t>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FD80FE-B49C-4B95-82C6-1757448ABB09}"/>
              </a:ext>
            </a:extLst>
          </p:cNvPr>
          <p:cNvSpPr txBox="1"/>
          <p:nvPr/>
        </p:nvSpPr>
        <p:spPr>
          <a:xfrm>
            <a:off x="577017" y="553398"/>
            <a:ext cx="707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0000"/>
                </a:solidFill>
              </a:rPr>
              <a:t>Write the Sound</a:t>
            </a:r>
            <a:endParaRPr lang="en-GB" sz="3600" b="1" dirty="0"/>
          </a:p>
        </p:txBody>
      </p:sp>
      <p:sp>
        <p:nvSpPr>
          <p:cNvPr id="7" name="Start">
            <a:extLst>
              <a:ext uri="{FF2B5EF4-FFF2-40B4-BE49-F238E27FC236}">
                <a16:creationId xmlns:a16="http://schemas.microsoft.com/office/drawing/2014/main" id="{12F980F7-D539-4FC2-A77F-8C2ED8EC34CE}"/>
              </a:ext>
            </a:extLst>
          </p:cNvPr>
          <p:cNvSpPr/>
          <p:nvPr/>
        </p:nvSpPr>
        <p:spPr>
          <a:xfrm>
            <a:off x="4322448" y="2259323"/>
            <a:ext cx="251670" cy="251670"/>
          </a:xfrm>
          <a:prstGeom prst="ellipse">
            <a:avLst/>
          </a:prstGeom>
          <a:solidFill>
            <a:srgbClr val="92C13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tart">
            <a:extLst>
              <a:ext uri="{FF2B5EF4-FFF2-40B4-BE49-F238E27FC236}">
                <a16:creationId xmlns:a16="http://schemas.microsoft.com/office/drawing/2014/main" id="{1F05704C-6799-4994-82DF-303089276BA2}"/>
              </a:ext>
            </a:extLst>
          </p:cNvPr>
          <p:cNvSpPr/>
          <p:nvPr/>
        </p:nvSpPr>
        <p:spPr>
          <a:xfrm>
            <a:off x="5067731" y="2691637"/>
            <a:ext cx="251670" cy="2516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encil">
            <a:extLst>
              <a:ext uri="{FF2B5EF4-FFF2-40B4-BE49-F238E27FC236}">
                <a16:creationId xmlns:a16="http://schemas.microsoft.com/office/drawing/2014/main" id="{15DD655D-37DA-4209-B7DF-5F0F267807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79" y="1099672"/>
            <a:ext cx="1291904" cy="12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4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5.55556E-7 0.00023 C -0.00312 0.12847 -0.00243 0.07407 -5.55556E-7 0.30301 C -5.55556E-7 0.30532 0.00087 0.30764 0.00122 0.30995 C 0.00521 0.33356 0.00035 0.3074 0.00382 0.32361 C 0.00399 0.32407 0.00573 0.33472 0.00642 0.33588 C 0.00747 0.3375 0.0092 0.33796 0.01024 0.33935 C 0.01476 0.34444 0.01701 0.34977 0.02205 0.35324 C 0.02326 0.35393 0.02465 0.35439 0.02587 0.35486 C 0.0349 0.35416 0.04826 0.35509 0.05833 0.35139 C 0.06094 0.35046 0.06354 0.34907 0.06615 0.34791 L 0.06997 0.34629 L 0.07396 0.34444 L 0.08559 0.33402 L 0.08958 0.33055 C 0.08472 0.34004 0.08958 0.33217 0.08299 0.33935 C 0.07951 0.34328 0.07934 0.3456 0.07517 0.34791 C 0.07274 0.34953 0.06736 0.35139 0.06736 0.35162 C 0.06129 0.35694 0.0651 0.35416 0.05573 0.35833 L 0.05191 0.36018 C 0.04358 0.35949 0.03542 0.35926 0.02726 0.35833 C 0.02326 0.35787 0.02292 0.35555 0.01945 0.35324 C 0.01823 0.35231 0.01684 0.35208 0.01545 0.35139 C 0.01424 0.34977 0.01267 0.34814 0.01163 0.34629 C 0.01094 0.34467 0.01094 0.34259 0.01024 0.34097 C 0.00955 0.33912 0.00851 0.3375 0.00764 0.33588 L 0.00521 0.32546 C 0.00469 0.32361 0.00451 0.32176 0.00382 0.32014 L 0.00122 0.31504 C -0.00226 0.30092 -0.00139 0.30671 -0.0026 0.28912 C -0.00434 0.26342 -0.00208 0.27407 -0.00521 0.26134 C -0.00486 0.25902 -0.00451 0.25671 -0.00399 0.25439 C -0.00365 0.25277 -0.00278 0.25115 -0.0026 0.2493 C -0.00208 0.24189 -0.00035 0.19699 -5.55556E-7 0.19213 C -0.00052 0.16088 -0.00069 0.12986 -0.00139 0.09861 C -0.00156 0.08935 0.00052 0.07916 -0.0026 0.07083 C -0.00434 0.06666 -0.00955 0.0699 -0.01302 0.06921 C -0.01476 0.06875 -0.01649 0.06759 -0.01823 0.06736 C -0.02899 0.06643 -0.03993 0.06643 -0.05069 0.06574 L -0.07396 0.06389 C -0.07101 0.0625 -0.06684 0.06041 -0.06371 0.06041 C -0.06111 0.06041 -0.05035 0.06273 -0.04687 0.06389 C -0.0441 0.06481 -0.04167 0.0662 -0.03906 0.06736 C -0.03767 0.06805 -0.03646 0.06875 -0.03507 0.06921 C -0.0316 0.07037 -0.0283 0.07245 -0.02465 0.07268 L 0.01424 0.0743 L 0.06875 0.07268 C 0.07413 0.07222 0.07309 0.07014 0.07778 0.06921 C 0.07917 0.06898 0.08038 0.06921 0.08177 0.06921 L 0.08177 0.06944 " pathEditMode="relative" rAng="0" ptsTypes="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436881" y="3026201"/>
            <a:ext cx="2245012" cy="1445678"/>
          </a:xfrm>
        </p:spPr>
        <p:txBody>
          <a:bodyPr/>
          <a:lstStyle/>
          <a:p>
            <a:r>
              <a:rPr lang="en-GB" sz="16600" dirty="0">
                <a:ln w="285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FD80FE-B49C-4B95-82C6-1757448ABB09}"/>
              </a:ext>
            </a:extLst>
          </p:cNvPr>
          <p:cNvSpPr txBox="1"/>
          <p:nvPr/>
        </p:nvSpPr>
        <p:spPr>
          <a:xfrm>
            <a:off x="577017" y="553398"/>
            <a:ext cx="7072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</a:rPr>
              <a:t>Click on the letter to see what starts with /t/.</a:t>
            </a:r>
            <a:endParaRPr lang="en-GB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DE4FA5-6C5F-4680-8534-818B69487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77" y="1110044"/>
            <a:ext cx="3061588" cy="2501530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6D41DCB1-67E4-42FF-A5D4-6CB5841F7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31" y="3821365"/>
            <a:ext cx="666879" cy="2386121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90EDC0B9-720F-4628-BE47-C697376B7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56" y="4023884"/>
            <a:ext cx="3071514" cy="2134786"/>
          </a:xfrm>
          <a:prstGeom prst="rect">
            <a:avLst/>
          </a:prstGeom>
        </p:spPr>
      </p:pic>
      <p:pic>
        <p:nvPicPr>
          <p:cNvPr id="13" name="Picture 12" descr="A close - up of a microphone&#10;&#10;Description automatically generated with medium confidence">
            <a:extLst>
              <a:ext uri="{FF2B5EF4-FFF2-40B4-BE49-F238E27FC236}">
                <a16:creationId xmlns:a16="http://schemas.microsoft.com/office/drawing/2014/main" id="{55635B6F-1DEC-4F56-A72D-E4ED89BE7F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23" y="1234656"/>
            <a:ext cx="1520580" cy="258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8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AFD80FE-B49C-4B95-82C6-1757448ABB09}"/>
              </a:ext>
            </a:extLst>
          </p:cNvPr>
          <p:cNvSpPr txBox="1"/>
          <p:nvPr/>
        </p:nvSpPr>
        <p:spPr>
          <a:xfrm>
            <a:off x="577017" y="553398"/>
            <a:ext cx="7072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</a:rPr>
              <a:t>Click to read through each word.</a:t>
            </a:r>
            <a:endParaRPr lang="en-GB" sz="2400" b="1" dirty="0"/>
          </a:p>
        </p:txBody>
      </p:sp>
      <p:grpSp>
        <p:nvGrpSpPr>
          <p:cNvPr id="2" name="at">
            <a:extLst>
              <a:ext uri="{FF2B5EF4-FFF2-40B4-BE49-F238E27FC236}">
                <a16:creationId xmlns:a16="http://schemas.microsoft.com/office/drawing/2014/main" id="{3B425627-4715-40FE-893D-DECD2B33B18A}"/>
              </a:ext>
            </a:extLst>
          </p:cNvPr>
          <p:cNvGrpSpPr/>
          <p:nvPr/>
        </p:nvGrpSpPr>
        <p:grpSpPr>
          <a:xfrm>
            <a:off x="2603023" y="2706161"/>
            <a:ext cx="3937954" cy="2128991"/>
            <a:chOff x="2603023" y="2706161"/>
            <a:chExt cx="3937954" cy="2128991"/>
          </a:xfrm>
        </p:grpSpPr>
        <p:sp>
          <p:nvSpPr>
            <p:cNvPr id="8" name="1">
              <a:extLst>
                <a:ext uri="{FF2B5EF4-FFF2-40B4-BE49-F238E27FC236}">
                  <a16:creationId xmlns:a16="http://schemas.microsoft.com/office/drawing/2014/main" id="{BD5E652C-2E7D-48A8-8393-F6FF44B72258}"/>
                </a:ext>
              </a:extLst>
            </p:cNvPr>
            <p:cNvSpPr txBox="1">
              <a:spLocks/>
            </p:cNvSpPr>
            <p:nvPr/>
          </p:nvSpPr>
          <p:spPr>
            <a:xfrm>
              <a:off x="2603023" y="2706161"/>
              <a:ext cx="3937954" cy="1445678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16600" dirty="0">
                  <a:ln w="28575">
                    <a:noFill/>
                  </a:ln>
                  <a:solidFill>
                    <a:schemeClr val="tx1"/>
                  </a:solidFill>
                  <a:latin typeface="+mn-lt"/>
                </a:rPr>
                <a:t>a</a:t>
              </a:r>
              <a:r>
                <a:rPr lang="en-GB" sz="16600" dirty="0">
                  <a:ln w="28575"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rgbClr val="00B0F0"/>
                  </a:solidFill>
                </a:rPr>
                <a:t>t</a:t>
              </a:r>
            </a:p>
          </p:txBody>
        </p:sp>
        <p:sp>
          <p:nvSpPr>
            <p:cNvPr id="19" name="Start">
              <a:extLst>
                <a:ext uri="{FF2B5EF4-FFF2-40B4-BE49-F238E27FC236}">
                  <a16:creationId xmlns:a16="http://schemas.microsoft.com/office/drawing/2014/main" id="{F7C34BAB-D7F3-40CD-8764-F72B607944A0}"/>
                </a:ext>
              </a:extLst>
            </p:cNvPr>
            <p:cNvSpPr/>
            <p:nvPr/>
          </p:nvSpPr>
          <p:spPr>
            <a:xfrm>
              <a:off x="3902700" y="4414108"/>
              <a:ext cx="421044" cy="421044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Start">
              <a:extLst>
                <a:ext uri="{FF2B5EF4-FFF2-40B4-BE49-F238E27FC236}">
                  <a16:creationId xmlns:a16="http://schemas.microsoft.com/office/drawing/2014/main" id="{5551A8D3-637C-4623-A289-1BCFA3994B56}"/>
                </a:ext>
              </a:extLst>
            </p:cNvPr>
            <p:cNvSpPr/>
            <p:nvPr/>
          </p:nvSpPr>
          <p:spPr>
            <a:xfrm>
              <a:off x="4987368" y="4414108"/>
              <a:ext cx="421044" cy="421044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pat">
            <a:extLst>
              <a:ext uri="{FF2B5EF4-FFF2-40B4-BE49-F238E27FC236}">
                <a16:creationId xmlns:a16="http://schemas.microsoft.com/office/drawing/2014/main" id="{8EA20CB9-4203-422F-9F4E-CBA4EC68070C}"/>
              </a:ext>
            </a:extLst>
          </p:cNvPr>
          <p:cNvGrpSpPr/>
          <p:nvPr/>
        </p:nvGrpSpPr>
        <p:grpSpPr>
          <a:xfrm>
            <a:off x="2448607" y="2735040"/>
            <a:ext cx="3937954" cy="2386265"/>
            <a:chOff x="2603023" y="2699427"/>
            <a:chExt cx="3937954" cy="2386265"/>
          </a:xfrm>
        </p:grpSpPr>
        <p:sp>
          <p:nvSpPr>
            <p:cNvPr id="14" name="4">
              <a:extLst>
                <a:ext uri="{FF2B5EF4-FFF2-40B4-BE49-F238E27FC236}">
                  <a16:creationId xmlns:a16="http://schemas.microsoft.com/office/drawing/2014/main" id="{8A641A9F-0F6F-4094-97E2-19E26B7F1C27}"/>
                </a:ext>
              </a:extLst>
            </p:cNvPr>
            <p:cNvSpPr txBox="1">
              <a:spLocks/>
            </p:cNvSpPr>
            <p:nvPr/>
          </p:nvSpPr>
          <p:spPr>
            <a:xfrm>
              <a:off x="2603023" y="2699427"/>
              <a:ext cx="3937954" cy="1445678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16600" dirty="0">
                  <a:ln w="28575">
                    <a:noFill/>
                  </a:ln>
                  <a:solidFill>
                    <a:schemeClr val="tx1"/>
                  </a:solidFill>
                  <a:latin typeface="+mn-lt"/>
                </a:rPr>
                <a:t>pa</a:t>
              </a:r>
              <a:r>
                <a:rPr lang="en-GB" sz="16600" dirty="0">
                  <a:ln w="28575"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rgbClr val="00B0F0"/>
                  </a:solidFill>
                  <a:latin typeface="+mn-lt"/>
                </a:rPr>
                <a:t>t</a:t>
              </a:r>
            </a:p>
          </p:txBody>
        </p:sp>
        <p:sp>
          <p:nvSpPr>
            <p:cNvPr id="25" name="Start">
              <a:extLst>
                <a:ext uri="{FF2B5EF4-FFF2-40B4-BE49-F238E27FC236}">
                  <a16:creationId xmlns:a16="http://schemas.microsoft.com/office/drawing/2014/main" id="{C70924ED-52D9-48C9-B0FF-E41E3117B048}"/>
                </a:ext>
              </a:extLst>
            </p:cNvPr>
            <p:cNvSpPr/>
            <p:nvPr/>
          </p:nvSpPr>
          <p:spPr>
            <a:xfrm>
              <a:off x="3233400" y="4664648"/>
              <a:ext cx="421044" cy="421044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Start">
              <a:extLst>
                <a:ext uri="{FF2B5EF4-FFF2-40B4-BE49-F238E27FC236}">
                  <a16:creationId xmlns:a16="http://schemas.microsoft.com/office/drawing/2014/main" id="{1E005B1B-2104-4BD8-B96C-B6E39CA30511}"/>
                </a:ext>
              </a:extLst>
            </p:cNvPr>
            <p:cNvSpPr/>
            <p:nvPr/>
          </p:nvSpPr>
          <p:spPr>
            <a:xfrm>
              <a:off x="4531419" y="4664648"/>
              <a:ext cx="421044" cy="421044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Start">
              <a:extLst>
                <a:ext uri="{FF2B5EF4-FFF2-40B4-BE49-F238E27FC236}">
                  <a16:creationId xmlns:a16="http://schemas.microsoft.com/office/drawing/2014/main" id="{75521FA3-EF5C-4DC6-B936-EECBEE3CC046}"/>
                </a:ext>
              </a:extLst>
            </p:cNvPr>
            <p:cNvSpPr/>
            <p:nvPr/>
          </p:nvSpPr>
          <p:spPr>
            <a:xfrm>
              <a:off x="5554394" y="4664648"/>
              <a:ext cx="421044" cy="421044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tap">
            <a:extLst>
              <a:ext uri="{FF2B5EF4-FFF2-40B4-BE49-F238E27FC236}">
                <a16:creationId xmlns:a16="http://schemas.microsoft.com/office/drawing/2014/main" id="{36B0803E-3465-4DFB-B892-566212763257}"/>
              </a:ext>
            </a:extLst>
          </p:cNvPr>
          <p:cNvGrpSpPr/>
          <p:nvPr/>
        </p:nvGrpSpPr>
        <p:grpSpPr>
          <a:xfrm>
            <a:off x="2603023" y="2706161"/>
            <a:ext cx="3937954" cy="2386265"/>
            <a:chOff x="2603023" y="2699427"/>
            <a:chExt cx="3937954" cy="2386265"/>
          </a:xfrm>
        </p:grpSpPr>
        <p:sp>
          <p:nvSpPr>
            <p:cNvPr id="15" name="5">
              <a:extLst>
                <a:ext uri="{FF2B5EF4-FFF2-40B4-BE49-F238E27FC236}">
                  <a16:creationId xmlns:a16="http://schemas.microsoft.com/office/drawing/2014/main" id="{77B00381-F833-4824-81B3-9A540AF9078F}"/>
                </a:ext>
              </a:extLst>
            </p:cNvPr>
            <p:cNvSpPr txBox="1">
              <a:spLocks/>
            </p:cNvSpPr>
            <p:nvPr/>
          </p:nvSpPr>
          <p:spPr>
            <a:xfrm>
              <a:off x="2603023" y="2699427"/>
              <a:ext cx="3937954" cy="1445678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16600" dirty="0">
                  <a:ln w="28575"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rgbClr val="00B0F0"/>
                  </a:solidFill>
                  <a:latin typeface="+mn-lt"/>
                </a:rPr>
                <a:t>t</a:t>
              </a:r>
              <a:r>
                <a:rPr lang="en-GB" sz="16600" dirty="0">
                  <a:ln w="28575">
                    <a:noFill/>
                  </a:ln>
                  <a:solidFill>
                    <a:schemeClr val="tx1"/>
                  </a:solidFill>
                  <a:latin typeface="+mn-lt"/>
                </a:rPr>
                <a:t>ap</a:t>
              </a:r>
            </a:p>
          </p:txBody>
        </p:sp>
        <p:sp>
          <p:nvSpPr>
            <p:cNvPr id="28" name="Start">
              <a:extLst>
                <a:ext uri="{FF2B5EF4-FFF2-40B4-BE49-F238E27FC236}">
                  <a16:creationId xmlns:a16="http://schemas.microsoft.com/office/drawing/2014/main" id="{18501759-A8E0-4831-B817-AF311D81DDF2}"/>
                </a:ext>
              </a:extLst>
            </p:cNvPr>
            <p:cNvSpPr/>
            <p:nvPr/>
          </p:nvSpPr>
          <p:spPr>
            <a:xfrm>
              <a:off x="5371510" y="4664648"/>
              <a:ext cx="421044" cy="421044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Start">
              <a:extLst>
                <a:ext uri="{FF2B5EF4-FFF2-40B4-BE49-F238E27FC236}">
                  <a16:creationId xmlns:a16="http://schemas.microsoft.com/office/drawing/2014/main" id="{A7EDEC00-DE3D-4FF7-868C-5C62F1B156AE}"/>
                </a:ext>
              </a:extLst>
            </p:cNvPr>
            <p:cNvSpPr/>
            <p:nvPr/>
          </p:nvSpPr>
          <p:spPr>
            <a:xfrm>
              <a:off x="4207062" y="4664648"/>
              <a:ext cx="421044" cy="421044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Start">
              <a:extLst>
                <a:ext uri="{FF2B5EF4-FFF2-40B4-BE49-F238E27FC236}">
                  <a16:creationId xmlns:a16="http://schemas.microsoft.com/office/drawing/2014/main" id="{E86E3810-62A1-4965-A1EB-CDA6AD7E5660}"/>
                </a:ext>
              </a:extLst>
            </p:cNvPr>
            <p:cNvSpPr/>
            <p:nvPr/>
          </p:nvSpPr>
          <p:spPr>
            <a:xfrm>
              <a:off x="3184749" y="4664648"/>
              <a:ext cx="421044" cy="421044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2633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185997" y="1503933"/>
            <a:ext cx="4772008" cy="3307280"/>
          </a:xfrm>
        </p:spPr>
        <p:txBody>
          <a:bodyPr/>
          <a:lstStyle/>
          <a:p>
            <a:r>
              <a:rPr lang="en-GB" sz="41300" dirty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+mn-lt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FD80FE-B49C-4B95-82C6-1757448ABB09}"/>
              </a:ext>
            </a:extLst>
          </p:cNvPr>
          <p:cNvSpPr txBox="1"/>
          <p:nvPr/>
        </p:nvSpPr>
        <p:spPr>
          <a:xfrm>
            <a:off x="2286000" y="93807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i="0" u="none" strike="noStrike" dirty="0">
                <a:solidFill>
                  <a:srgbClr val="000000"/>
                </a:solidFill>
                <a:effectLst/>
              </a:rPr>
              <a:t>Phase 2 Set 1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199088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4767" y="1119678"/>
            <a:ext cx="1591421" cy="1257762"/>
          </a:xfrm>
        </p:spPr>
        <p:txBody>
          <a:bodyPr/>
          <a:lstStyle/>
          <a:p>
            <a:r>
              <a:rPr lang="en-GB" sz="11500" dirty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+mn-lt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FD80FE-B49C-4B95-82C6-1757448ABB09}"/>
              </a:ext>
            </a:extLst>
          </p:cNvPr>
          <p:cNvSpPr txBox="1"/>
          <p:nvPr/>
        </p:nvSpPr>
        <p:spPr>
          <a:xfrm>
            <a:off x="577018" y="553398"/>
            <a:ext cx="3067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i="0" u="none" strike="noStrike" dirty="0">
                <a:solidFill>
                  <a:srgbClr val="000000"/>
                </a:solidFill>
                <a:effectLst/>
              </a:rPr>
              <a:t>Sounds like…</a:t>
            </a:r>
            <a:endParaRPr lang="en-GB" sz="3600" b="1" dirty="0"/>
          </a:p>
        </p:txBody>
      </p:sp>
      <p:sp>
        <p:nvSpPr>
          <p:cNvPr id="4" name="Title 20">
            <a:extLst>
              <a:ext uri="{FF2B5EF4-FFF2-40B4-BE49-F238E27FC236}">
                <a16:creationId xmlns:a16="http://schemas.microsoft.com/office/drawing/2014/main" id="{C100457F-5842-4754-8367-7BD4C9529DA3}"/>
              </a:ext>
            </a:extLst>
          </p:cNvPr>
          <p:cNvSpPr txBox="1">
            <a:spLocks/>
          </p:cNvSpPr>
          <p:nvPr/>
        </p:nvSpPr>
        <p:spPr>
          <a:xfrm>
            <a:off x="1372728" y="1119678"/>
            <a:ext cx="1591421" cy="12577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1500" dirty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+mn-lt"/>
              </a:rPr>
              <a:t>p</a:t>
            </a:r>
          </a:p>
        </p:txBody>
      </p:sp>
      <p:sp>
        <p:nvSpPr>
          <p:cNvPr id="5" name="Title 20">
            <a:extLst>
              <a:ext uri="{FF2B5EF4-FFF2-40B4-BE49-F238E27FC236}">
                <a16:creationId xmlns:a16="http://schemas.microsoft.com/office/drawing/2014/main" id="{E5B55DAC-0C50-435B-ABE6-1D0C6F43E92C}"/>
              </a:ext>
            </a:extLst>
          </p:cNvPr>
          <p:cNvSpPr txBox="1">
            <a:spLocks/>
          </p:cNvSpPr>
          <p:nvPr/>
        </p:nvSpPr>
        <p:spPr>
          <a:xfrm>
            <a:off x="2489940" y="1119678"/>
            <a:ext cx="1591421" cy="12577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1500" dirty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+mn-lt"/>
              </a:rPr>
              <a:t>p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105EC61-E51E-4016-B84A-A0D10ED15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40" y="2786209"/>
            <a:ext cx="5827207" cy="338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6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702674" y="1759055"/>
            <a:ext cx="1434663" cy="994306"/>
          </a:xfrm>
          <a:noFill/>
        </p:spPr>
        <p:txBody>
          <a:bodyPr/>
          <a:lstStyle/>
          <a:p>
            <a:r>
              <a:rPr lang="en-GB" sz="13800" dirty="0">
                <a:ln w="2857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+mn-lt"/>
              </a:rPr>
              <a:t>s</a:t>
            </a:r>
            <a:endParaRPr lang="en-GB" sz="13800" dirty="0">
              <a:ln w="28575">
                <a:solidFill>
                  <a:schemeClr val="accent4">
                    <a:lumMod val="50000"/>
                  </a:schemeClr>
                </a:solidFill>
              </a:ln>
              <a:solidFill>
                <a:schemeClr val="accent4"/>
              </a:solidFill>
              <a:latin typeface="+mn-lt"/>
              <a:hlinkClick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6" name="Title 20">
            <a:extLst>
              <a:ext uri="{FF2B5EF4-FFF2-40B4-BE49-F238E27FC236}">
                <a16:creationId xmlns:a16="http://schemas.microsoft.com/office/drawing/2014/main" id="{97C0EE30-C032-4BBE-9A1B-59F8ECAD9429}"/>
              </a:ext>
            </a:extLst>
          </p:cNvPr>
          <p:cNvSpPr txBox="1">
            <a:spLocks/>
          </p:cNvSpPr>
          <p:nvPr/>
        </p:nvSpPr>
        <p:spPr>
          <a:xfrm>
            <a:off x="3137337" y="1759055"/>
            <a:ext cx="1434663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3800" dirty="0">
                <a:ln w="28575">
                  <a:solidFill>
                    <a:srgbClr val="BC0105"/>
                  </a:solidFill>
                </a:ln>
                <a:solidFill>
                  <a:srgbClr val="FF0000"/>
                </a:solidFill>
                <a:latin typeface="+mn-lt"/>
              </a:rPr>
              <a:t>a</a:t>
            </a:r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4D021C9F-3D30-47FD-90C8-DBF9647307B0}"/>
              </a:ext>
            </a:extLst>
          </p:cNvPr>
          <p:cNvSpPr txBox="1">
            <a:spLocks/>
          </p:cNvSpPr>
          <p:nvPr/>
        </p:nvSpPr>
        <p:spPr>
          <a:xfrm>
            <a:off x="4572000" y="1759055"/>
            <a:ext cx="1434663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6600" dirty="0">
                <a:ln w="2857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  <a:latin typeface="+mn-lt"/>
              </a:rPr>
              <a:t>t</a:t>
            </a:r>
          </a:p>
        </p:txBody>
      </p:sp>
      <p:sp>
        <p:nvSpPr>
          <p:cNvPr id="8" name="Title 20">
            <a:extLst>
              <a:ext uri="{FF2B5EF4-FFF2-40B4-BE49-F238E27FC236}">
                <a16:creationId xmlns:a16="http://schemas.microsoft.com/office/drawing/2014/main" id="{C8E5B161-B9C6-463E-B7AD-8E744ECBCF18}"/>
              </a:ext>
            </a:extLst>
          </p:cNvPr>
          <p:cNvSpPr txBox="1">
            <a:spLocks/>
          </p:cNvSpPr>
          <p:nvPr/>
        </p:nvSpPr>
        <p:spPr>
          <a:xfrm>
            <a:off x="6006663" y="1759055"/>
            <a:ext cx="1434663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3800" dirty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+mn-lt"/>
              </a:rPr>
              <a:t>p</a:t>
            </a:r>
          </a:p>
        </p:txBody>
      </p:sp>
      <p:sp>
        <p:nvSpPr>
          <p:cNvPr id="9" name="Title 20">
            <a:extLst>
              <a:ext uri="{FF2B5EF4-FFF2-40B4-BE49-F238E27FC236}">
                <a16:creationId xmlns:a16="http://schemas.microsoft.com/office/drawing/2014/main" id="{5F029C07-FC94-4665-8A8D-96D5C92774A0}"/>
              </a:ext>
            </a:extLst>
          </p:cNvPr>
          <p:cNvSpPr txBox="1">
            <a:spLocks/>
          </p:cNvSpPr>
          <p:nvPr/>
        </p:nvSpPr>
        <p:spPr>
          <a:xfrm>
            <a:off x="1664838" y="4262620"/>
            <a:ext cx="581432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2400" i="0" u="none" strike="noStrike" dirty="0">
                <a:solidFill>
                  <a:srgbClr val="000000"/>
                </a:solidFill>
                <a:effectLst/>
                <a:latin typeface="+mn-lt"/>
              </a:rPr>
              <a:t>Click on a letter to jump to the appropriate slides </a:t>
            </a:r>
            <a:endParaRPr lang="en-GB" sz="19900" dirty="0">
              <a:ln w="28575">
                <a:solidFill>
                  <a:schemeClr val="accent4">
                    <a:lumMod val="50000"/>
                  </a:schemeClr>
                </a:solidFill>
              </a:ln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81C87EDB-42DF-4BDB-AEC8-32CBEB5386C6}"/>
              </a:ext>
            </a:extLst>
          </p:cNvPr>
          <p:cNvSpPr/>
          <p:nvPr/>
        </p:nvSpPr>
        <p:spPr>
          <a:xfrm>
            <a:off x="2023353" y="1835285"/>
            <a:ext cx="849549" cy="994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D5CD8742-E1DE-4FE9-BD7E-EDAD3723EFA1}"/>
              </a:ext>
            </a:extLst>
          </p:cNvPr>
          <p:cNvSpPr/>
          <p:nvPr/>
        </p:nvSpPr>
        <p:spPr>
          <a:xfrm>
            <a:off x="3353962" y="1835285"/>
            <a:ext cx="1047769" cy="994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2CFB4C08-B858-4A1B-8010-0F5B3031DE65}"/>
              </a:ext>
            </a:extLst>
          </p:cNvPr>
          <p:cNvSpPr/>
          <p:nvPr/>
        </p:nvSpPr>
        <p:spPr>
          <a:xfrm>
            <a:off x="6176932" y="1835285"/>
            <a:ext cx="1047769" cy="1412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hlinkClick r:id="rId5" action="ppaction://hlinksldjump"/>
            <a:extLst>
              <a:ext uri="{FF2B5EF4-FFF2-40B4-BE49-F238E27FC236}">
                <a16:creationId xmlns:a16="http://schemas.microsoft.com/office/drawing/2014/main" id="{73A0BD49-C465-41CE-9D8B-30C0363E69AE}"/>
              </a:ext>
            </a:extLst>
          </p:cNvPr>
          <p:cNvSpPr/>
          <p:nvPr/>
        </p:nvSpPr>
        <p:spPr>
          <a:xfrm>
            <a:off x="4765446" y="1550002"/>
            <a:ext cx="1047769" cy="1412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1433" y="302698"/>
            <a:ext cx="8235907" cy="5303520"/>
          </a:xfrm>
        </p:spPr>
        <p:txBody>
          <a:bodyPr/>
          <a:lstStyle/>
          <a:p>
            <a:r>
              <a:rPr lang="en-GB" sz="41300" dirty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+mn-lt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FD80FE-B49C-4B95-82C6-1757448ABB09}"/>
              </a:ext>
            </a:extLst>
          </p:cNvPr>
          <p:cNvSpPr txBox="1"/>
          <p:nvPr/>
        </p:nvSpPr>
        <p:spPr>
          <a:xfrm>
            <a:off x="577017" y="553398"/>
            <a:ext cx="707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0000"/>
                </a:solidFill>
              </a:rPr>
              <a:t>Write the Sound</a:t>
            </a:r>
            <a:endParaRPr lang="en-GB" sz="3600" b="1" dirty="0"/>
          </a:p>
        </p:txBody>
      </p:sp>
      <p:sp>
        <p:nvSpPr>
          <p:cNvPr id="7" name="Start">
            <a:extLst>
              <a:ext uri="{FF2B5EF4-FFF2-40B4-BE49-F238E27FC236}">
                <a16:creationId xmlns:a16="http://schemas.microsoft.com/office/drawing/2014/main" id="{12F980F7-D539-4FC2-A77F-8C2ED8EC34CE}"/>
              </a:ext>
            </a:extLst>
          </p:cNvPr>
          <p:cNvSpPr/>
          <p:nvPr/>
        </p:nvSpPr>
        <p:spPr>
          <a:xfrm>
            <a:off x="3729664" y="2259323"/>
            <a:ext cx="251670" cy="251670"/>
          </a:xfrm>
          <a:prstGeom prst="ellipse">
            <a:avLst/>
          </a:prstGeom>
          <a:solidFill>
            <a:srgbClr val="92C13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encil">
            <a:extLst>
              <a:ext uri="{FF2B5EF4-FFF2-40B4-BE49-F238E27FC236}">
                <a16:creationId xmlns:a16="http://schemas.microsoft.com/office/drawing/2014/main" id="{15DD655D-37DA-4209-B7DF-5F0F267807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78" y="1097280"/>
            <a:ext cx="1291904" cy="1287878"/>
          </a:xfrm>
          <a:prstGeom prst="rect">
            <a:avLst/>
          </a:prstGeom>
        </p:spPr>
      </p:pic>
      <p:sp>
        <p:nvSpPr>
          <p:cNvPr id="6" name="Start">
            <a:extLst>
              <a:ext uri="{FF2B5EF4-FFF2-40B4-BE49-F238E27FC236}">
                <a16:creationId xmlns:a16="http://schemas.microsoft.com/office/drawing/2014/main" id="{3CF01BB8-A2B3-460D-86F2-80B423583EA4}"/>
              </a:ext>
            </a:extLst>
          </p:cNvPr>
          <p:cNvSpPr/>
          <p:nvPr/>
        </p:nvSpPr>
        <p:spPr>
          <a:xfrm>
            <a:off x="4237060" y="4090721"/>
            <a:ext cx="251670" cy="2516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71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34000" decel="6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023 C -0.00382 0.21019 -0.00781 0.42061 -0.00799 0.4338 C -0.00833 0.44676 -0.00174 0.16158 0.01996 0.08658 C 0.04184 0.01181 0.09687 -0.0162 0.12205 -0.01574 C 0.14722 -0.01527 0.16597 0.04561 0.17118 0.08936 C 0.17656 0.13334 0.15208 0.23889 0.13437 0.26852 C 0.11649 0.29815 0.08628 0.3 0.05521 0.2676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436881" y="3026201"/>
            <a:ext cx="2245012" cy="1445678"/>
          </a:xfrm>
        </p:spPr>
        <p:txBody>
          <a:bodyPr/>
          <a:lstStyle/>
          <a:p>
            <a:r>
              <a:rPr lang="en-GB" sz="16600" dirty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FD80FE-B49C-4B95-82C6-1757448ABB09}"/>
              </a:ext>
            </a:extLst>
          </p:cNvPr>
          <p:cNvSpPr txBox="1"/>
          <p:nvPr/>
        </p:nvSpPr>
        <p:spPr>
          <a:xfrm>
            <a:off x="577017" y="553398"/>
            <a:ext cx="7072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</a:rPr>
              <a:t>Click on the letter to see what starts with /p/.</a:t>
            </a:r>
            <a:endParaRPr lang="en-GB" sz="2400" b="1" dirty="0"/>
          </a:p>
        </p:txBody>
      </p:sp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DDBB8ECB-A094-488A-9B8E-C64800088C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20" y="1292773"/>
            <a:ext cx="2144198" cy="2216632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E63B7A3-B161-40E2-B76A-DBD5EAD6FB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614" y="3749040"/>
            <a:ext cx="1981127" cy="2506717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B87ACEC8-B9C3-413C-B552-90EF0F36DD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723" y="1292773"/>
            <a:ext cx="3395354" cy="1974505"/>
          </a:xfrm>
          <a:prstGeom prst="rect">
            <a:avLst/>
          </a:prstGeom>
        </p:spPr>
      </p:pic>
      <p:pic>
        <p:nvPicPr>
          <p:cNvPr id="3" name="Picture 2" descr="A picture containing text, silhouette, light&#10;&#10;Description automatically generated">
            <a:extLst>
              <a:ext uri="{FF2B5EF4-FFF2-40B4-BE49-F238E27FC236}">
                <a16:creationId xmlns:a16="http://schemas.microsoft.com/office/drawing/2014/main" id="{2AA8E55D-AD82-41EF-9FEA-17CEB1A6F6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59" y="3509405"/>
            <a:ext cx="15270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8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AFD80FE-B49C-4B95-82C6-1757448ABB09}"/>
              </a:ext>
            </a:extLst>
          </p:cNvPr>
          <p:cNvSpPr txBox="1"/>
          <p:nvPr/>
        </p:nvSpPr>
        <p:spPr>
          <a:xfrm>
            <a:off x="577017" y="553398"/>
            <a:ext cx="7072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</a:rPr>
              <a:t>Click to read through each word.</a:t>
            </a:r>
            <a:endParaRPr lang="en-GB" sz="2400" b="1" dirty="0"/>
          </a:p>
        </p:txBody>
      </p:sp>
      <p:grpSp>
        <p:nvGrpSpPr>
          <p:cNvPr id="5" name="pat">
            <a:extLst>
              <a:ext uri="{FF2B5EF4-FFF2-40B4-BE49-F238E27FC236}">
                <a16:creationId xmlns:a16="http://schemas.microsoft.com/office/drawing/2014/main" id="{D2AC3FA9-DA2A-4D9B-AAD4-97C5035D53AA}"/>
              </a:ext>
            </a:extLst>
          </p:cNvPr>
          <p:cNvGrpSpPr/>
          <p:nvPr/>
        </p:nvGrpSpPr>
        <p:grpSpPr>
          <a:xfrm>
            <a:off x="2502983" y="2625090"/>
            <a:ext cx="3937954" cy="2377778"/>
            <a:chOff x="2603023" y="2699427"/>
            <a:chExt cx="3937954" cy="2377778"/>
          </a:xfrm>
        </p:grpSpPr>
        <p:sp>
          <p:nvSpPr>
            <p:cNvPr id="14" name="4">
              <a:extLst>
                <a:ext uri="{FF2B5EF4-FFF2-40B4-BE49-F238E27FC236}">
                  <a16:creationId xmlns:a16="http://schemas.microsoft.com/office/drawing/2014/main" id="{8A641A9F-0F6F-4094-97E2-19E26B7F1C27}"/>
                </a:ext>
              </a:extLst>
            </p:cNvPr>
            <p:cNvSpPr txBox="1">
              <a:spLocks/>
            </p:cNvSpPr>
            <p:nvPr/>
          </p:nvSpPr>
          <p:spPr>
            <a:xfrm>
              <a:off x="2603023" y="2699427"/>
              <a:ext cx="3937954" cy="1445678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16600" dirty="0">
                  <a:ln w="28575"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/>
                  </a:solidFill>
                </a:rPr>
                <a:t>p</a:t>
              </a:r>
              <a:r>
                <a:rPr lang="en-GB" sz="16600" dirty="0">
                  <a:ln w="28575">
                    <a:noFill/>
                  </a:ln>
                  <a:solidFill>
                    <a:schemeClr val="tx1"/>
                  </a:solidFill>
                  <a:latin typeface="+mn-lt"/>
                </a:rPr>
                <a:t>at</a:t>
              </a:r>
            </a:p>
          </p:txBody>
        </p:sp>
        <p:sp>
          <p:nvSpPr>
            <p:cNvPr id="24" name="Start">
              <a:extLst>
                <a:ext uri="{FF2B5EF4-FFF2-40B4-BE49-F238E27FC236}">
                  <a16:creationId xmlns:a16="http://schemas.microsoft.com/office/drawing/2014/main" id="{39BD693B-2632-4EE4-8A7B-CACE094AD8DA}"/>
                </a:ext>
              </a:extLst>
            </p:cNvPr>
            <p:cNvSpPr/>
            <p:nvPr/>
          </p:nvSpPr>
          <p:spPr>
            <a:xfrm>
              <a:off x="3260958" y="4656161"/>
              <a:ext cx="421044" cy="42104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Start">
              <a:extLst>
                <a:ext uri="{FF2B5EF4-FFF2-40B4-BE49-F238E27FC236}">
                  <a16:creationId xmlns:a16="http://schemas.microsoft.com/office/drawing/2014/main" id="{EF861051-2B5C-42BB-BACC-CA7EB1CD0CA7}"/>
                </a:ext>
              </a:extLst>
            </p:cNvPr>
            <p:cNvSpPr/>
            <p:nvPr/>
          </p:nvSpPr>
          <p:spPr>
            <a:xfrm>
              <a:off x="4567464" y="4656161"/>
              <a:ext cx="421044" cy="42104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Start">
              <a:extLst>
                <a:ext uri="{FF2B5EF4-FFF2-40B4-BE49-F238E27FC236}">
                  <a16:creationId xmlns:a16="http://schemas.microsoft.com/office/drawing/2014/main" id="{59345661-1601-43B9-91F5-F6DA5B76EAEE}"/>
                </a:ext>
              </a:extLst>
            </p:cNvPr>
            <p:cNvSpPr/>
            <p:nvPr/>
          </p:nvSpPr>
          <p:spPr>
            <a:xfrm>
              <a:off x="5639344" y="4656161"/>
              <a:ext cx="421044" cy="42104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tap">
            <a:extLst>
              <a:ext uri="{FF2B5EF4-FFF2-40B4-BE49-F238E27FC236}">
                <a16:creationId xmlns:a16="http://schemas.microsoft.com/office/drawing/2014/main" id="{61CEA20B-51EE-4F1A-8109-E1B0220EA3A3}"/>
              </a:ext>
            </a:extLst>
          </p:cNvPr>
          <p:cNvGrpSpPr/>
          <p:nvPr/>
        </p:nvGrpSpPr>
        <p:grpSpPr>
          <a:xfrm>
            <a:off x="2603023" y="2625090"/>
            <a:ext cx="3937954" cy="2377778"/>
            <a:chOff x="2603023" y="2699427"/>
            <a:chExt cx="3937954" cy="2377778"/>
          </a:xfrm>
        </p:grpSpPr>
        <p:sp>
          <p:nvSpPr>
            <p:cNvPr id="15" name="5">
              <a:extLst>
                <a:ext uri="{FF2B5EF4-FFF2-40B4-BE49-F238E27FC236}">
                  <a16:creationId xmlns:a16="http://schemas.microsoft.com/office/drawing/2014/main" id="{77B00381-F833-4824-81B3-9A540AF9078F}"/>
                </a:ext>
              </a:extLst>
            </p:cNvPr>
            <p:cNvSpPr txBox="1">
              <a:spLocks/>
            </p:cNvSpPr>
            <p:nvPr/>
          </p:nvSpPr>
          <p:spPr>
            <a:xfrm>
              <a:off x="2603023" y="2699427"/>
              <a:ext cx="3937954" cy="1445678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16600" dirty="0">
                  <a:ln w="28575">
                    <a:noFill/>
                  </a:ln>
                  <a:solidFill>
                    <a:schemeClr val="tx1"/>
                  </a:solidFill>
                  <a:latin typeface="+mn-lt"/>
                </a:rPr>
                <a:t>ta</a:t>
              </a:r>
              <a:r>
                <a:rPr lang="en-GB" sz="16600" dirty="0">
                  <a:ln w="28575"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/>
                  </a:solidFill>
                </a:rPr>
                <a:t>p</a:t>
              </a:r>
              <a:endParaRPr lang="en-GB" sz="16600" dirty="0">
                <a:ln w="28575">
                  <a:noFill/>
                </a:ln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" name="Start">
              <a:extLst>
                <a:ext uri="{FF2B5EF4-FFF2-40B4-BE49-F238E27FC236}">
                  <a16:creationId xmlns:a16="http://schemas.microsoft.com/office/drawing/2014/main" id="{B94FC560-9A76-417E-88CA-D4396BDD3EE4}"/>
                </a:ext>
              </a:extLst>
            </p:cNvPr>
            <p:cNvSpPr/>
            <p:nvPr/>
          </p:nvSpPr>
          <p:spPr>
            <a:xfrm>
              <a:off x="5343953" y="4656161"/>
              <a:ext cx="421044" cy="42104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Start">
              <a:extLst>
                <a:ext uri="{FF2B5EF4-FFF2-40B4-BE49-F238E27FC236}">
                  <a16:creationId xmlns:a16="http://schemas.microsoft.com/office/drawing/2014/main" id="{F156130A-FADF-437F-A9DA-ADC3233984C9}"/>
                </a:ext>
              </a:extLst>
            </p:cNvPr>
            <p:cNvSpPr/>
            <p:nvPr/>
          </p:nvSpPr>
          <p:spPr>
            <a:xfrm>
              <a:off x="4209247" y="4656161"/>
              <a:ext cx="421044" cy="42104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Start">
              <a:extLst>
                <a:ext uri="{FF2B5EF4-FFF2-40B4-BE49-F238E27FC236}">
                  <a16:creationId xmlns:a16="http://schemas.microsoft.com/office/drawing/2014/main" id="{1BEDDF72-0D8D-4D6F-BF7B-9E4CB4963E24}"/>
                </a:ext>
              </a:extLst>
            </p:cNvPr>
            <p:cNvSpPr/>
            <p:nvPr/>
          </p:nvSpPr>
          <p:spPr>
            <a:xfrm>
              <a:off x="3291310" y="4656161"/>
              <a:ext cx="421044" cy="42104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sap">
            <a:extLst>
              <a:ext uri="{FF2B5EF4-FFF2-40B4-BE49-F238E27FC236}">
                <a16:creationId xmlns:a16="http://schemas.microsoft.com/office/drawing/2014/main" id="{5DFB8947-A5DB-445F-BEBD-5B232F13E4AC}"/>
              </a:ext>
            </a:extLst>
          </p:cNvPr>
          <p:cNvGrpSpPr/>
          <p:nvPr/>
        </p:nvGrpSpPr>
        <p:grpSpPr>
          <a:xfrm>
            <a:off x="2603023" y="2625090"/>
            <a:ext cx="3937954" cy="2377778"/>
            <a:chOff x="2603023" y="2699427"/>
            <a:chExt cx="3937954" cy="2377778"/>
          </a:xfrm>
        </p:grpSpPr>
        <p:sp>
          <p:nvSpPr>
            <p:cNvPr id="16" name="6">
              <a:extLst>
                <a:ext uri="{FF2B5EF4-FFF2-40B4-BE49-F238E27FC236}">
                  <a16:creationId xmlns:a16="http://schemas.microsoft.com/office/drawing/2014/main" id="{637CE03C-4FB3-4768-9D43-A800E80CD35F}"/>
                </a:ext>
              </a:extLst>
            </p:cNvPr>
            <p:cNvSpPr txBox="1">
              <a:spLocks/>
            </p:cNvSpPr>
            <p:nvPr/>
          </p:nvSpPr>
          <p:spPr>
            <a:xfrm>
              <a:off x="2603023" y="2699427"/>
              <a:ext cx="3937954" cy="1445678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16600" dirty="0">
                  <a:ln w="28575">
                    <a:noFill/>
                  </a:ln>
                  <a:solidFill>
                    <a:schemeClr val="tx1"/>
                  </a:solidFill>
                  <a:latin typeface="+mn-lt"/>
                </a:rPr>
                <a:t>sa</a:t>
              </a:r>
              <a:r>
                <a:rPr lang="en-GB" sz="16600" dirty="0">
                  <a:ln w="28575"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/>
                  </a:solidFill>
                  <a:latin typeface="+mn-lt"/>
                </a:rPr>
                <a:t>p</a:t>
              </a:r>
            </a:p>
          </p:txBody>
        </p:sp>
        <p:sp>
          <p:nvSpPr>
            <p:cNvPr id="30" name="Start">
              <a:extLst>
                <a:ext uri="{FF2B5EF4-FFF2-40B4-BE49-F238E27FC236}">
                  <a16:creationId xmlns:a16="http://schemas.microsoft.com/office/drawing/2014/main" id="{8DD94415-1DA0-47C2-9DCD-9DFA38DD02EA}"/>
                </a:ext>
              </a:extLst>
            </p:cNvPr>
            <p:cNvSpPr/>
            <p:nvPr/>
          </p:nvSpPr>
          <p:spPr>
            <a:xfrm>
              <a:off x="5440141" y="4656161"/>
              <a:ext cx="421044" cy="42104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Start">
              <a:extLst>
                <a:ext uri="{FF2B5EF4-FFF2-40B4-BE49-F238E27FC236}">
                  <a16:creationId xmlns:a16="http://schemas.microsoft.com/office/drawing/2014/main" id="{F0B01928-8788-4CBB-A901-88090B47037E}"/>
                </a:ext>
              </a:extLst>
            </p:cNvPr>
            <p:cNvSpPr/>
            <p:nvPr/>
          </p:nvSpPr>
          <p:spPr>
            <a:xfrm>
              <a:off x="4261438" y="4656161"/>
              <a:ext cx="421044" cy="42104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Start">
              <a:extLst>
                <a:ext uri="{FF2B5EF4-FFF2-40B4-BE49-F238E27FC236}">
                  <a16:creationId xmlns:a16="http://schemas.microsoft.com/office/drawing/2014/main" id="{EFC94A30-DAEC-4261-9468-148B55384995}"/>
                </a:ext>
              </a:extLst>
            </p:cNvPr>
            <p:cNvSpPr/>
            <p:nvPr/>
          </p:nvSpPr>
          <p:spPr>
            <a:xfrm>
              <a:off x="3158945" y="4656161"/>
              <a:ext cx="421044" cy="42104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6054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D13327FB-69FA-4E53-AAAA-749F14ED8991}"/>
              </a:ext>
            </a:extLst>
          </p:cNvPr>
          <p:cNvSpPr/>
          <p:nvPr/>
        </p:nvSpPr>
        <p:spPr>
          <a:xfrm>
            <a:off x="102742" y="5959011"/>
            <a:ext cx="1104471" cy="816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185997" y="1895341"/>
            <a:ext cx="4772008" cy="3307280"/>
          </a:xfrm>
        </p:spPr>
        <p:txBody>
          <a:bodyPr/>
          <a:lstStyle/>
          <a:p>
            <a:r>
              <a:rPr lang="en-GB" sz="41300" dirty="0">
                <a:ln w="2857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+mn-lt"/>
              </a:rPr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FD80FE-B49C-4B95-82C6-1757448ABB09}"/>
              </a:ext>
            </a:extLst>
          </p:cNvPr>
          <p:cNvSpPr txBox="1"/>
          <p:nvPr/>
        </p:nvSpPr>
        <p:spPr>
          <a:xfrm>
            <a:off x="2286000" y="93807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i="0" u="none" strike="noStrike" dirty="0">
                <a:solidFill>
                  <a:srgbClr val="000000"/>
                </a:solidFill>
                <a:effectLst/>
              </a:rPr>
              <a:t>Phase 2 Set 1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3995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4767" y="1119678"/>
            <a:ext cx="1591421" cy="1257762"/>
          </a:xfrm>
        </p:spPr>
        <p:txBody>
          <a:bodyPr/>
          <a:lstStyle/>
          <a:p>
            <a:r>
              <a:rPr lang="en-GB" sz="11500" dirty="0">
                <a:ln w="2857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+mn-lt"/>
              </a:rPr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FD80FE-B49C-4B95-82C6-1757448ABB09}"/>
              </a:ext>
            </a:extLst>
          </p:cNvPr>
          <p:cNvSpPr txBox="1"/>
          <p:nvPr/>
        </p:nvSpPr>
        <p:spPr>
          <a:xfrm>
            <a:off x="577018" y="553398"/>
            <a:ext cx="3067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i="0" u="none" strike="noStrike" dirty="0">
                <a:solidFill>
                  <a:srgbClr val="000000"/>
                </a:solidFill>
                <a:effectLst/>
              </a:rPr>
              <a:t>Sounds like…</a:t>
            </a:r>
            <a:endParaRPr lang="en-GB" sz="3600" b="1" dirty="0"/>
          </a:p>
        </p:txBody>
      </p:sp>
      <p:sp>
        <p:nvSpPr>
          <p:cNvPr id="4" name="Title 20">
            <a:extLst>
              <a:ext uri="{FF2B5EF4-FFF2-40B4-BE49-F238E27FC236}">
                <a16:creationId xmlns:a16="http://schemas.microsoft.com/office/drawing/2014/main" id="{C100457F-5842-4754-8367-7BD4C9529DA3}"/>
              </a:ext>
            </a:extLst>
          </p:cNvPr>
          <p:cNvSpPr txBox="1">
            <a:spLocks/>
          </p:cNvSpPr>
          <p:nvPr/>
        </p:nvSpPr>
        <p:spPr>
          <a:xfrm>
            <a:off x="1372728" y="1119678"/>
            <a:ext cx="1591421" cy="12577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1500">
                <a:ln w="2857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+mn-lt"/>
              </a:rPr>
              <a:t>s</a:t>
            </a:r>
            <a:endParaRPr lang="en-GB" sz="11500" dirty="0">
              <a:ln w="28575">
                <a:solidFill>
                  <a:schemeClr val="accent4">
                    <a:lumMod val="50000"/>
                  </a:schemeClr>
                </a:solidFill>
              </a:ln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5" name="Title 20">
            <a:extLst>
              <a:ext uri="{FF2B5EF4-FFF2-40B4-BE49-F238E27FC236}">
                <a16:creationId xmlns:a16="http://schemas.microsoft.com/office/drawing/2014/main" id="{E5B55DAC-0C50-435B-ABE6-1D0C6F43E92C}"/>
              </a:ext>
            </a:extLst>
          </p:cNvPr>
          <p:cNvSpPr txBox="1">
            <a:spLocks/>
          </p:cNvSpPr>
          <p:nvPr/>
        </p:nvSpPr>
        <p:spPr>
          <a:xfrm>
            <a:off x="2489940" y="1119678"/>
            <a:ext cx="1591421" cy="12577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1500">
                <a:ln w="2857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+mn-lt"/>
              </a:rPr>
              <a:t>s</a:t>
            </a:r>
            <a:endParaRPr lang="en-GB" sz="11500" dirty="0">
              <a:ln w="28575">
                <a:solidFill>
                  <a:schemeClr val="accent4">
                    <a:lumMod val="50000"/>
                  </a:schemeClr>
                </a:solidFill>
              </a:ln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3" name="Picture 2" descr="A green frog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2466FDA4-516B-48CE-87D3-AD9F4C0B37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968" y="1877229"/>
            <a:ext cx="4664364" cy="423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0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1433" y="1097280"/>
            <a:ext cx="8235907" cy="5303520"/>
          </a:xfrm>
        </p:spPr>
        <p:txBody>
          <a:bodyPr/>
          <a:lstStyle/>
          <a:p>
            <a:r>
              <a:rPr lang="en-GB" sz="41300" dirty="0">
                <a:ln w="2857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+mn-lt"/>
              </a:rPr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FD80FE-B49C-4B95-82C6-1757448ABB09}"/>
              </a:ext>
            </a:extLst>
          </p:cNvPr>
          <p:cNvSpPr txBox="1"/>
          <p:nvPr/>
        </p:nvSpPr>
        <p:spPr>
          <a:xfrm>
            <a:off x="577017" y="553398"/>
            <a:ext cx="707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0000"/>
                </a:solidFill>
              </a:rPr>
              <a:t>Write the Sound</a:t>
            </a:r>
            <a:endParaRPr lang="en-GB" sz="3600" b="1" dirty="0"/>
          </a:p>
        </p:txBody>
      </p:sp>
      <p:sp>
        <p:nvSpPr>
          <p:cNvPr id="7" name="Start">
            <a:extLst>
              <a:ext uri="{FF2B5EF4-FFF2-40B4-BE49-F238E27FC236}">
                <a16:creationId xmlns:a16="http://schemas.microsoft.com/office/drawing/2014/main" id="{12F980F7-D539-4FC2-A77F-8C2ED8EC34CE}"/>
              </a:ext>
            </a:extLst>
          </p:cNvPr>
          <p:cNvSpPr/>
          <p:nvPr/>
        </p:nvSpPr>
        <p:spPr>
          <a:xfrm>
            <a:off x="5157068" y="3017072"/>
            <a:ext cx="251670" cy="251670"/>
          </a:xfrm>
          <a:prstGeom prst="ellipse">
            <a:avLst/>
          </a:prstGeom>
          <a:solidFill>
            <a:srgbClr val="92C13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tart">
            <a:extLst>
              <a:ext uri="{FF2B5EF4-FFF2-40B4-BE49-F238E27FC236}">
                <a16:creationId xmlns:a16="http://schemas.microsoft.com/office/drawing/2014/main" id="{B05F537B-7E49-459C-9FA4-8639DCF0267D}"/>
              </a:ext>
            </a:extLst>
          </p:cNvPr>
          <p:cNvSpPr/>
          <p:nvPr/>
        </p:nvSpPr>
        <p:spPr>
          <a:xfrm>
            <a:off x="3703275" y="4681485"/>
            <a:ext cx="251670" cy="2516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encil">
            <a:extLst>
              <a:ext uri="{FF2B5EF4-FFF2-40B4-BE49-F238E27FC236}">
                <a16:creationId xmlns:a16="http://schemas.microsoft.com/office/drawing/2014/main" id="{15DD655D-37DA-4209-B7DF-5F0F267807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03" y="1855029"/>
            <a:ext cx="1291904" cy="12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C -0.04583 -0.01088 -0.09184 -0.02153 -0.11458 -0.00972 C -0.13733 0.00231 -0.14861 0.0463 -0.13698 0.07153 C -0.12552 0.09676 -0.06701 0.11505 -0.04497 0.14213 C -0.02326 0.16898 -0.00278 0.2088 -0.00608 0.23264 C -0.00938 0.25694 -0.03906 0.2838 -0.06476 0.2868 C -0.09045 0.28981 -0.12083 0.31528 -0.16007 0.25139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3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436881" y="3026201"/>
            <a:ext cx="2245012" cy="1445678"/>
          </a:xfrm>
        </p:spPr>
        <p:txBody>
          <a:bodyPr/>
          <a:lstStyle/>
          <a:p>
            <a:r>
              <a:rPr lang="en-GB" sz="16600" dirty="0">
                <a:ln w="2857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+mn-lt"/>
              </a:rPr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FD80FE-B49C-4B95-82C6-1757448ABB09}"/>
              </a:ext>
            </a:extLst>
          </p:cNvPr>
          <p:cNvSpPr txBox="1"/>
          <p:nvPr/>
        </p:nvSpPr>
        <p:spPr>
          <a:xfrm>
            <a:off x="577017" y="553398"/>
            <a:ext cx="7072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</a:rPr>
              <a:t>Click on the letter to see what starts with /s/.</a:t>
            </a:r>
            <a:endParaRPr lang="en-GB" sz="2400" b="1" dirty="0"/>
          </a:p>
        </p:txBody>
      </p:sp>
      <p:pic>
        <p:nvPicPr>
          <p:cNvPr id="3" name="Picture 2" descr="A picture containing room, gambling house, scene&#10;&#10;Description automatically generated">
            <a:extLst>
              <a:ext uri="{FF2B5EF4-FFF2-40B4-BE49-F238E27FC236}">
                <a16:creationId xmlns:a16="http://schemas.microsoft.com/office/drawing/2014/main" id="{A09F8881-9F37-457C-9D94-76B31A1487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75" y="1555934"/>
            <a:ext cx="2305882" cy="1789507"/>
          </a:xfrm>
          <a:prstGeom prst="rect">
            <a:avLst/>
          </a:prstGeom>
        </p:spPr>
      </p:pic>
      <p:pic>
        <p:nvPicPr>
          <p:cNvPr id="5" name="Picture 4" descr="A green frog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69890A6-A7B1-44F5-928D-EC3DFBF24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920" y="3919262"/>
            <a:ext cx="2450885" cy="222613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F3E3176-CDF6-47FD-B46C-FCEA0E2FCD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25" y="3919262"/>
            <a:ext cx="1780317" cy="2311303"/>
          </a:xfrm>
          <a:prstGeom prst="rect">
            <a:avLst/>
          </a:prstGeom>
        </p:spPr>
      </p:pic>
      <p:pic>
        <p:nvPicPr>
          <p:cNvPr id="4" name="Picture 3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4C348A8B-B6AE-49B3-9C01-43B1B63DA4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06" y="1361935"/>
            <a:ext cx="2699075" cy="206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4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AFD80FE-B49C-4B95-82C6-1757448ABB09}"/>
              </a:ext>
            </a:extLst>
          </p:cNvPr>
          <p:cNvSpPr txBox="1"/>
          <p:nvPr/>
        </p:nvSpPr>
        <p:spPr>
          <a:xfrm>
            <a:off x="577017" y="553398"/>
            <a:ext cx="7072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</a:rPr>
              <a:t>Click to read through each word.</a:t>
            </a:r>
            <a:endParaRPr lang="en-GB" sz="2400" b="1" dirty="0"/>
          </a:p>
        </p:txBody>
      </p:sp>
      <p:grpSp>
        <p:nvGrpSpPr>
          <p:cNvPr id="2" name="at">
            <a:extLst>
              <a:ext uri="{FF2B5EF4-FFF2-40B4-BE49-F238E27FC236}">
                <a16:creationId xmlns:a16="http://schemas.microsoft.com/office/drawing/2014/main" id="{29972CA6-82C0-431E-993D-765F9E5BDB09}"/>
              </a:ext>
            </a:extLst>
          </p:cNvPr>
          <p:cNvGrpSpPr/>
          <p:nvPr/>
        </p:nvGrpSpPr>
        <p:grpSpPr>
          <a:xfrm>
            <a:off x="2603023" y="2706161"/>
            <a:ext cx="3937954" cy="2110396"/>
            <a:chOff x="2603023" y="2706161"/>
            <a:chExt cx="3937954" cy="2110396"/>
          </a:xfrm>
        </p:grpSpPr>
        <p:sp>
          <p:nvSpPr>
            <p:cNvPr id="8" name="1">
              <a:extLst>
                <a:ext uri="{FF2B5EF4-FFF2-40B4-BE49-F238E27FC236}">
                  <a16:creationId xmlns:a16="http://schemas.microsoft.com/office/drawing/2014/main" id="{BD5E652C-2E7D-48A8-8393-F6FF44B72258}"/>
                </a:ext>
              </a:extLst>
            </p:cNvPr>
            <p:cNvSpPr txBox="1">
              <a:spLocks/>
            </p:cNvSpPr>
            <p:nvPr/>
          </p:nvSpPr>
          <p:spPr>
            <a:xfrm>
              <a:off x="2603023" y="2706161"/>
              <a:ext cx="3937954" cy="1445678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16600" dirty="0">
                  <a:ln w="28575"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chemeClr val="accent4"/>
                  </a:solidFill>
                </a:rPr>
                <a:t>s</a:t>
              </a:r>
              <a:r>
                <a:rPr lang="en-GB" sz="16600" dirty="0">
                  <a:ln w="28575">
                    <a:noFill/>
                  </a:ln>
                  <a:solidFill>
                    <a:schemeClr val="tx1"/>
                  </a:solidFill>
                  <a:latin typeface="+mn-lt"/>
                </a:rPr>
                <a:t>at</a:t>
              </a:r>
            </a:p>
          </p:txBody>
        </p:sp>
        <p:sp>
          <p:nvSpPr>
            <p:cNvPr id="19" name="Start">
              <a:extLst>
                <a:ext uri="{FF2B5EF4-FFF2-40B4-BE49-F238E27FC236}">
                  <a16:creationId xmlns:a16="http://schemas.microsoft.com/office/drawing/2014/main" id="{87E8B487-C80D-47B8-9CE0-1DA3EFC5B819}"/>
                </a:ext>
              </a:extLst>
            </p:cNvPr>
            <p:cNvSpPr/>
            <p:nvPr/>
          </p:nvSpPr>
          <p:spPr>
            <a:xfrm>
              <a:off x="4441408" y="4388884"/>
              <a:ext cx="421044" cy="421044"/>
            </a:xfrm>
            <a:prstGeom prst="ellipse">
              <a:avLst/>
            </a:prstGeom>
            <a:solidFill>
              <a:srgbClr val="92C13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Start">
              <a:extLst>
                <a:ext uri="{FF2B5EF4-FFF2-40B4-BE49-F238E27FC236}">
                  <a16:creationId xmlns:a16="http://schemas.microsoft.com/office/drawing/2014/main" id="{99AF0096-269A-4063-8AF3-E00C220751A5}"/>
                </a:ext>
              </a:extLst>
            </p:cNvPr>
            <p:cNvSpPr/>
            <p:nvPr/>
          </p:nvSpPr>
          <p:spPr>
            <a:xfrm>
              <a:off x="5517662" y="4395513"/>
              <a:ext cx="421044" cy="421044"/>
            </a:xfrm>
            <a:prstGeom prst="ellipse">
              <a:avLst/>
            </a:prstGeom>
            <a:solidFill>
              <a:srgbClr val="92C13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Start">
              <a:extLst>
                <a:ext uri="{FF2B5EF4-FFF2-40B4-BE49-F238E27FC236}">
                  <a16:creationId xmlns:a16="http://schemas.microsoft.com/office/drawing/2014/main" id="{FE9479DE-5218-744B-9AC7-4752595CE3F8}"/>
                </a:ext>
              </a:extLst>
            </p:cNvPr>
            <p:cNvSpPr/>
            <p:nvPr/>
          </p:nvSpPr>
          <p:spPr>
            <a:xfrm>
              <a:off x="3408558" y="4388884"/>
              <a:ext cx="421044" cy="421044"/>
            </a:xfrm>
            <a:prstGeom prst="ellipse">
              <a:avLst/>
            </a:prstGeom>
            <a:solidFill>
              <a:srgbClr val="92C13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sap">
            <a:extLst>
              <a:ext uri="{FF2B5EF4-FFF2-40B4-BE49-F238E27FC236}">
                <a16:creationId xmlns:a16="http://schemas.microsoft.com/office/drawing/2014/main" id="{14520E80-31B4-4DA3-8ABF-50B975BA14F7}"/>
              </a:ext>
            </a:extLst>
          </p:cNvPr>
          <p:cNvGrpSpPr/>
          <p:nvPr/>
        </p:nvGrpSpPr>
        <p:grpSpPr>
          <a:xfrm>
            <a:off x="2682953" y="2600135"/>
            <a:ext cx="3937954" cy="2383849"/>
            <a:chOff x="2603023" y="2699427"/>
            <a:chExt cx="3937954" cy="2383849"/>
          </a:xfrm>
        </p:grpSpPr>
        <p:sp>
          <p:nvSpPr>
            <p:cNvPr id="16" name="6">
              <a:extLst>
                <a:ext uri="{FF2B5EF4-FFF2-40B4-BE49-F238E27FC236}">
                  <a16:creationId xmlns:a16="http://schemas.microsoft.com/office/drawing/2014/main" id="{637CE03C-4FB3-4768-9D43-A800E80CD35F}"/>
                </a:ext>
              </a:extLst>
            </p:cNvPr>
            <p:cNvSpPr txBox="1">
              <a:spLocks/>
            </p:cNvSpPr>
            <p:nvPr/>
          </p:nvSpPr>
          <p:spPr>
            <a:xfrm>
              <a:off x="2603023" y="2699427"/>
              <a:ext cx="3937954" cy="1445678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16600" dirty="0">
                  <a:ln w="28575"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chemeClr val="accent4"/>
                  </a:solidFill>
                  <a:latin typeface="+mn-lt"/>
                </a:rPr>
                <a:t>s</a:t>
              </a:r>
              <a:r>
                <a:rPr lang="en-GB" sz="16600" dirty="0">
                  <a:ln w="28575">
                    <a:noFill/>
                  </a:ln>
                  <a:solidFill>
                    <a:sysClr val="windowText" lastClr="000000"/>
                  </a:solidFill>
                  <a:latin typeface="+mn-lt"/>
                </a:rPr>
                <a:t>ap</a:t>
              </a:r>
            </a:p>
          </p:txBody>
        </p:sp>
        <p:sp>
          <p:nvSpPr>
            <p:cNvPr id="31" name="Start">
              <a:extLst>
                <a:ext uri="{FF2B5EF4-FFF2-40B4-BE49-F238E27FC236}">
                  <a16:creationId xmlns:a16="http://schemas.microsoft.com/office/drawing/2014/main" id="{A8D64D1F-1675-496C-B54D-8C996FFAD945}"/>
                </a:ext>
              </a:extLst>
            </p:cNvPr>
            <p:cNvSpPr/>
            <p:nvPr/>
          </p:nvSpPr>
          <p:spPr>
            <a:xfrm>
              <a:off x="5490938" y="4662232"/>
              <a:ext cx="421044" cy="421044"/>
            </a:xfrm>
            <a:prstGeom prst="ellipse">
              <a:avLst/>
            </a:prstGeom>
            <a:solidFill>
              <a:srgbClr val="92C13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Start">
              <a:extLst>
                <a:ext uri="{FF2B5EF4-FFF2-40B4-BE49-F238E27FC236}">
                  <a16:creationId xmlns:a16="http://schemas.microsoft.com/office/drawing/2014/main" id="{CA1A3E2C-AF03-4C4D-8C51-2DBFD57C0D3E}"/>
                </a:ext>
              </a:extLst>
            </p:cNvPr>
            <p:cNvSpPr/>
            <p:nvPr/>
          </p:nvSpPr>
          <p:spPr>
            <a:xfrm>
              <a:off x="4299759" y="4662232"/>
              <a:ext cx="421044" cy="421044"/>
            </a:xfrm>
            <a:prstGeom prst="ellipse">
              <a:avLst/>
            </a:prstGeom>
            <a:solidFill>
              <a:srgbClr val="92C13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Start">
              <a:extLst>
                <a:ext uri="{FF2B5EF4-FFF2-40B4-BE49-F238E27FC236}">
                  <a16:creationId xmlns:a16="http://schemas.microsoft.com/office/drawing/2014/main" id="{1CA0A1E1-A182-4623-9A33-3058F2A78C4E}"/>
                </a:ext>
              </a:extLst>
            </p:cNvPr>
            <p:cNvSpPr/>
            <p:nvPr/>
          </p:nvSpPr>
          <p:spPr>
            <a:xfrm>
              <a:off x="3239613" y="4662232"/>
              <a:ext cx="421044" cy="421044"/>
            </a:xfrm>
            <a:prstGeom prst="ellipse">
              <a:avLst/>
            </a:prstGeom>
            <a:solidFill>
              <a:srgbClr val="92C13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as">
            <a:extLst>
              <a:ext uri="{FF2B5EF4-FFF2-40B4-BE49-F238E27FC236}">
                <a16:creationId xmlns:a16="http://schemas.microsoft.com/office/drawing/2014/main" id="{2F5953A9-0E72-4B7C-8D89-5D2D2C0BA611}"/>
              </a:ext>
            </a:extLst>
          </p:cNvPr>
          <p:cNvGrpSpPr/>
          <p:nvPr/>
        </p:nvGrpSpPr>
        <p:grpSpPr>
          <a:xfrm>
            <a:off x="2682953" y="2686788"/>
            <a:ext cx="3937954" cy="2103767"/>
            <a:chOff x="2603023" y="2699427"/>
            <a:chExt cx="3937954" cy="2103767"/>
          </a:xfrm>
        </p:grpSpPr>
        <p:sp>
          <p:nvSpPr>
            <p:cNvPr id="17" name="7">
              <a:extLst>
                <a:ext uri="{FF2B5EF4-FFF2-40B4-BE49-F238E27FC236}">
                  <a16:creationId xmlns:a16="http://schemas.microsoft.com/office/drawing/2014/main" id="{8E435649-89F2-4242-9451-EC2738A49023}"/>
                </a:ext>
              </a:extLst>
            </p:cNvPr>
            <p:cNvSpPr txBox="1">
              <a:spLocks/>
            </p:cNvSpPr>
            <p:nvPr/>
          </p:nvSpPr>
          <p:spPr>
            <a:xfrm>
              <a:off x="2603023" y="2699427"/>
              <a:ext cx="3937954" cy="1445678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16600" dirty="0">
                  <a:ln w="28575">
                    <a:noFill/>
                  </a:ln>
                  <a:solidFill>
                    <a:sysClr val="windowText" lastClr="000000"/>
                  </a:solidFill>
                  <a:latin typeface="+mn-lt"/>
                </a:rPr>
                <a:t>a</a:t>
              </a:r>
              <a:r>
                <a:rPr lang="en-GB" sz="16600" dirty="0">
                  <a:ln w="28575"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chemeClr val="accent4"/>
                  </a:solidFill>
                  <a:latin typeface="+mn-lt"/>
                </a:rPr>
                <a:t>s</a:t>
              </a:r>
              <a:endParaRPr lang="en-GB" sz="16600" dirty="0">
                <a:ln w="28575">
                  <a:noFill/>
                </a:ln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4" name="Start">
              <a:extLst>
                <a:ext uri="{FF2B5EF4-FFF2-40B4-BE49-F238E27FC236}">
                  <a16:creationId xmlns:a16="http://schemas.microsoft.com/office/drawing/2014/main" id="{F0DC989A-1503-48E9-A5DF-9E187ABFDCAF}"/>
                </a:ext>
              </a:extLst>
            </p:cNvPr>
            <p:cNvSpPr/>
            <p:nvPr/>
          </p:nvSpPr>
          <p:spPr>
            <a:xfrm>
              <a:off x="3889780" y="4382150"/>
              <a:ext cx="421044" cy="421044"/>
            </a:xfrm>
            <a:prstGeom prst="ellipse">
              <a:avLst/>
            </a:prstGeom>
            <a:solidFill>
              <a:srgbClr val="92C13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Start">
              <a:extLst>
                <a:ext uri="{FF2B5EF4-FFF2-40B4-BE49-F238E27FC236}">
                  <a16:creationId xmlns:a16="http://schemas.microsoft.com/office/drawing/2014/main" id="{C66709CF-9BEF-4D54-BD3F-4C493C2624B5}"/>
                </a:ext>
              </a:extLst>
            </p:cNvPr>
            <p:cNvSpPr/>
            <p:nvPr/>
          </p:nvSpPr>
          <p:spPr>
            <a:xfrm>
              <a:off x="4980321" y="4382150"/>
              <a:ext cx="421044" cy="421044"/>
            </a:xfrm>
            <a:prstGeom prst="ellipse">
              <a:avLst/>
            </a:prstGeom>
            <a:solidFill>
              <a:srgbClr val="92C13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2538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185997" y="1895341"/>
            <a:ext cx="4772008" cy="3307280"/>
          </a:xfrm>
        </p:spPr>
        <p:txBody>
          <a:bodyPr/>
          <a:lstStyle/>
          <a:p>
            <a:r>
              <a:rPr lang="en-GB" sz="41300" dirty="0">
                <a:ln w="28575">
                  <a:solidFill>
                    <a:srgbClr val="BC0105"/>
                  </a:solidFill>
                </a:ln>
                <a:solidFill>
                  <a:srgbClr val="FF0000"/>
                </a:solidFill>
                <a:latin typeface="+mn-lt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FD80FE-B49C-4B95-82C6-1757448ABB09}"/>
              </a:ext>
            </a:extLst>
          </p:cNvPr>
          <p:cNvSpPr txBox="1"/>
          <p:nvPr/>
        </p:nvSpPr>
        <p:spPr>
          <a:xfrm>
            <a:off x="2286000" y="93807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i="0" u="none" strike="noStrike" dirty="0">
                <a:solidFill>
                  <a:srgbClr val="000000"/>
                </a:solidFill>
                <a:effectLst/>
              </a:rPr>
              <a:t>Phase 2 Set 1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728361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4767" y="1119678"/>
            <a:ext cx="1591421" cy="1257762"/>
          </a:xfrm>
        </p:spPr>
        <p:txBody>
          <a:bodyPr/>
          <a:lstStyle/>
          <a:p>
            <a:r>
              <a:rPr lang="en-GB" sz="11500" dirty="0">
                <a:ln w="28575">
                  <a:solidFill>
                    <a:srgbClr val="BC0105"/>
                  </a:solidFill>
                </a:ln>
                <a:solidFill>
                  <a:srgbClr val="FF0000"/>
                </a:solidFill>
                <a:latin typeface="+mn-lt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FD80FE-B49C-4B95-82C6-1757448ABB09}"/>
              </a:ext>
            </a:extLst>
          </p:cNvPr>
          <p:cNvSpPr txBox="1"/>
          <p:nvPr/>
        </p:nvSpPr>
        <p:spPr>
          <a:xfrm>
            <a:off x="577018" y="553398"/>
            <a:ext cx="3067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i="0" u="none" strike="noStrike" dirty="0">
                <a:solidFill>
                  <a:srgbClr val="000000"/>
                </a:solidFill>
                <a:effectLst/>
              </a:rPr>
              <a:t>Sounds like…</a:t>
            </a:r>
            <a:endParaRPr lang="en-GB" sz="3600" b="1" dirty="0"/>
          </a:p>
        </p:txBody>
      </p:sp>
      <p:sp>
        <p:nvSpPr>
          <p:cNvPr id="4" name="Title 20">
            <a:extLst>
              <a:ext uri="{FF2B5EF4-FFF2-40B4-BE49-F238E27FC236}">
                <a16:creationId xmlns:a16="http://schemas.microsoft.com/office/drawing/2014/main" id="{C100457F-5842-4754-8367-7BD4C9529DA3}"/>
              </a:ext>
            </a:extLst>
          </p:cNvPr>
          <p:cNvSpPr txBox="1">
            <a:spLocks/>
          </p:cNvSpPr>
          <p:nvPr/>
        </p:nvSpPr>
        <p:spPr>
          <a:xfrm>
            <a:off x="1372728" y="1119678"/>
            <a:ext cx="1591421" cy="12577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1500" dirty="0">
                <a:ln w="28575">
                  <a:solidFill>
                    <a:srgbClr val="BC0105"/>
                  </a:solidFill>
                </a:ln>
                <a:solidFill>
                  <a:srgbClr val="FF0000"/>
                </a:solidFill>
                <a:latin typeface="+mn-lt"/>
              </a:rPr>
              <a:t>a</a:t>
            </a:r>
          </a:p>
        </p:txBody>
      </p:sp>
      <p:sp>
        <p:nvSpPr>
          <p:cNvPr id="5" name="Title 20">
            <a:extLst>
              <a:ext uri="{FF2B5EF4-FFF2-40B4-BE49-F238E27FC236}">
                <a16:creationId xmlns:a16="http://schemas.microsoft.com/office/drawing/2014/main" id="{E5B55DAC-0C50-435B-ABE6-1D0C6F43E92C}"/>
              </a:ext>
            </a:extLst>
          </p:cNvPr>
          <p:cNvSpPr txBox="1">
            <a:spLocks/>
          </p:cNvSpPr>
          <p:nvPr/>
        </p:nvSpPr>
        <p:spPr>
          <a:xfrm>
            <a:off x="2489940" y="1119678"/>
            <a:ext cx="1591421" cy="12577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1500" dirty="0">
                <a:ln w="28575">
                  <a:solidFill>
                    <a:srgbClr val="BC0105"/>
                  </a:solidFill>
                </a:ln>
                <a:solidFill>
                  <a:srgbClr val="FF0000"/>
                </a:solidFill>
                <a:latin typeface="+mn-lt"/>
              </a:rPr>
              <a:t>a</a:t>
            </a: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9195D3CA-4B53-4D74-9634-76F85C7E5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898" y="1893650"/>
            <a:ext cx="5721933" cy="432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60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239</TotalTime>
  <Words>169</Words>
  <Application>Microsoft Macintosh PowerPoint</Application>
  <PresentationFormat>On-screen Show (4:3)</PresentationFormat>
  <Paragraphs>64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Twinkl</vt:lpstr>
      <vt:lpstr>Calibri</vt:lpstr>
      <vt:lpstr>Office Theme</vt:lpstr>
      <vt:lpstr>PowerPoint Presentation</vt:lpstr>
      <vt:lpstr>s</vt:lpstr>
      <vt:lpstr>s</vt:lpstr>
      <vt:lpstr>s</vt:lpstr>
      <vt:lpstr>s</vt:lpstr>
      <vt:lpstr>s</vt:lpstr>
      <vt:lpstr>PowerPoint Presentation</vt:lpstr>
      <vt:lpstr>a</vt:lpstr>
      <vt:lpstr>a</vt:lpstr>
      <vt:lpstr>a</vt:lpstr>
      <vt:lpstr>a</vt:lpstr>
      <vt:lpstr>PowerPoint Presentation</vt:lpstr>
      <vt:lpstr>t</vt:lpstr>
      <vt:lpstr>t</vt:lpstr>
      <vt:lpstr>t</vt:lpstr>
      <vt:lpstr>t</vt:lpstr>
      <vt:lpstr>PowerPoint Presentation</vt:lpstr>
      <vt:lpstr>p</vt:lpstr>
      <vt:lpstr>p</vt:lpstr>
      <vt:lpstr>p</vt:lpstr>
      <vt:lpstr>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 ew</dc:creator>
  <cp:lastModifiedBy>Katy Gaunt</cp:lastModifiedBy>
  <cp:revision>28</cp:revision>
  <dcterms:created xsi:type="dcterms:W3CDTF">2021-02-23T11:39:50Z</dcterms:created>
  <dcterms:modified xsi:type="dcterms:W3CDTF">2022-03-31T09:45:10Z</dcterms:modified>
</cp:coreProperties>
</file>