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6" r:id="rId7"/>
    <p:sldId id="275" r:id="rId8"/>
    <p:sldId id="272" r:id="rId9"/>
    <p:sldId id="273" r:id="rId10"/>
    <p:sldId id="277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  <p:embeddedFont>
      <p:font typeface="Twinkl SemiBold" pitchFamily="2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AAE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6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australian-resources-f-2-english-language-phonics/australian-resources-f-2-english-language-phonics-letters-and-sounds/australian-resources-f-2-english-language-phonics-letters-and-sounds-phase-2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australian-resources-f-2-english-language-phonics/australian-resources-f-2-english-language-phonics-letters-and-sounds/australian-resources-f-2-english-language-phonics-letters-and-sounds-phase-2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9459E494-AB14-4065-8171-8FA45298FC02}"/>
              </a:ext>
            </a:extLst>
          </p:cNvPr>
          <p:cNvSpPr/>
          <p:nvPr/>
        </p:nvSpPr>
        <p:spPr>
          <a:xfrm>
            <a:off x="4129178" y="5549660"/>
            <a:ext cx="885646" cy="59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of These Start with 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0438D-1672-4861-AEFD-C85C8604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908" y="2588461"/>
            <a:ext cx="3310056" cy="1681078"/>
          </a:xfrm>
          <a:prstGeom prst="rect">
            <a:avLst/>
          </a:prstGeom>
        </p:spPr>
      </p:pic>
      <p:sp>
        <p:nvSpPr>
          <p:cNvPr id="9" name="Title 20">
            <a:extLst>
              <a:ext uri="{FF2B5EF4-FFF2-40B4-BE49-F238E27FC236}">
                <a16:creationId xmlns:a16="http://schemas.microsoft.com/office/drawing/2014/main" id="{DCC713B3-48FF-46B2-B9B3-54A4285B4E4C}"/>
              </a:ext>
            </a:extLst>
          </p:cNvPr>
          <p:cNvSpPr txBox="1">
            <a:spLocks/>
          </p:cNvSpPr>
          <p:nvPr/>
        </p:nvSpPr>
        <p:spPr>
          <a:xfrm>
            <a:off x="104387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Pause briefly after the initial sound of each word to assist students to identify the sounds.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90648-B9A6-4A93-B79A-9DA2AF81F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1522" y="2322475"/>
            <a:ext cx="2939226" cy="2353080"/>
          </a:xfrm>
          <a:prstGeom prst="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92E2DB2C-1FD8-49A6-8268-A2BE285D7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23" y="-125112"/>
            <a:ext cx="9939646" cy="7108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09CE5-F783-4018-9950-D9F9CF101EDB}"/>
              </a:ext>
            </a:extLst>
          </p:cNvPr>
          <p:cNvSpPr txBox="1"/>
          <p:nvPr/>
        </p:nvSpPr>
        <p:spPr>
          <a:xfrm>
            <a:off x="2274190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40051-F162-4A80-A91D-9DE2EBDE8414}"/>
              </a:ext>
            </a:extLst>
          </p:cNvPr>
          <p:cNvSpPr txBox="1"/>
          <p:nvPr/>
        </p:nvSpPr>
        <p:spPr>
          <a:xfrm>
            <a:off x="1759700" y="1858488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1674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21892B29-19D7-43D6-98E2-74911EF4EC6C}"/>
              </a:ext>
            </a:extLst>
          </p:cNvPr>
          <p:cNvSpPr/>
          <p:nvPr/>
        </p:nvSpPr>
        <p:spPr>
          <a:xfrm>
            <a:off x="4129178" y="3132826"/>
            <a:ext cx="885646" cy="59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Letter F Looks Like This…</a:t>
            </a:r>
          </a:p>
        </p:txBody>
      </p:sp>
      <p:sp>
        <p:nvSpPr>
          <p:cNvPr id="15" name="Letter">
            <a:extLst>
              <a:ext uri="{FF2B5EF4-FFF2-40B4-BE49-F238E27FC236}">
                <a16:creationId xmlns:a16="http://schemas.microsoft.com/office/drawing/2014/main" id="{37B8A949-E2B1-4C03-A5A6-3C87D74DC678}"/>
              </a:ext>
            </a:extLst>
          </p:cNvPr>
          <p:cNvSpPr txBox="1">
            <a:spLocks/>
          </p:cNvSpPr>
          <p:nvPr/>
        </p:nvSpPr>
        <p:spPr>
          <a:xfrm>
            <a:off x="857361" y="19394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F</a:t>
            </a:r>
          </a:p>
        </p:txBody>
      </p:sp>
      <p:sp>
        <p:nvSpPr>
          <p:cNvPr id="16" name="Start">
            <a:extLst>
              <a:ext uri="{FF2B5EF4-FFF2-40B4-BE49-F238E27FC236}">
                <a16:creationId xmlns:a16="http://schemas.microsoft.com/office/drawing/2014/main" id="{223ED884-0EB2-46CE-AAC7-FF43AE6CCA73}"/>
              </a:ext>
            </a:extLst>
          </p:cNvPr>
          <p:cNvSpPr/>
          <p:nvPr/>
        </p:nvSpPr>
        <p:spPr>
          <a:xfrm>
            <a:off x="2006975" y="251209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inish">
            <a:extLst>
              <a:ext uri="{FF2B5EF4-FFF2-40B4-BE49-F238E27FC236}">
                <a16:creationId xmlns:a16="http://schemas.microsoft.com/office/drawing/2014/main" id="{B7864174-2635-4A7A-8BC2-5C0C6B943620}"/>
              </a:ext>
            </a:extLst>
          </p:cNvPr>
          <p:cNvSpPr/>
          <p:nvPr/>
        </p:nvSpPr>
        <p:spPr>
          <a:xfrm>
            <a:off x="2868190" y="363501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encil">
            <a:extLst>
              <a:ext uri="{FF2B5EF4-FFF2-40B4-BE49-F238E27FC236}">
                <a16:creationId xmlns:a16="http://schemas.microsoft.com/office/drawing/2014/main" id="{8EDF20A7-E906-4165-9489-C75184245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77" y="1401284"/>
            <a:ext cx="1291904" cy="1287878"/>
          </a:xfrm>
          <a:prstGeom prst="rect">
            <a:avLst/>
          </a:prstGeom>
        </p:spPr>
      </p:pic>
      <p:sp>
        <p:nvSpPr>
          <p:cNvPr id="19" name="Title 20">
            <a:extLst>
              <a:ext uri="{FF2B5EF4-FFF2-40B4-BE49-F238E27FC236}">
                <a16:creationId xmlns:a16="http://schemas.microsoft.com/office/drawing/2014/main" id="{85061EDE-9BA0-4E49-A6C7-613B392E41B2}"/>
              </a:ext>
            </a:extLst>
          </p:cNvPr>
          <p:cNvSpPr txBox="1">
            <a:spLocks/>
          </p:cNvSpPr>
          <p:nvPr/>
        </p:nvSpPr>
        <p:spPr>
          <a:xfrm>
            <a:off x="457198" y="542625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1800" b="0" dirty="0"/>
              <a:t>Click on the pencil to see the letter formation.</a:t>
            </a:r>
          </a:p>
          <a:p>
            <a:pPr algn="ctr">
              <a:lnSpc>
                <a:spcPct val="120000"/>
              </a:lnSpc>
            </a:pPr>
            <a:r>
              <a:rPr lang="en-GB" sz="1800" b="0" dirty="0"/>
              <a:t>Can you draw it with your finger?</a:t>
            </a:r>
            <a:endParaRPr lang="en-GB" sz="1800" dirty="0">
              <a:latin typeface="+mn-lt"/>
            </a:endParaRPr>
          </a:p>
        </p:txBody>
      </p:sp>
      <p:sp>
        <p:nvSpPr>
          <p:cNvPr id="8" name="Letter">
            <a:extLst>
              <a:ext uri="{FF2B5EF4-FFF2-40B4-BE49-F238E27FC236}">
                <a16:creationId xmlns:a16="http://schemas.microsoft.com/office/drawing/2014/main" id="{90AE4C89-E268-48B7-AE39-71B02C2C5320}"/>
              </a:ext>
            </a:extLst>
          </p:cNvPr>
          <p:cNvSpPr txBox="1">
            <a:spLocks/>
          </p:cNvSpPr>
          <p:nvPr/>
        </p:nvSpPr>
        <p:spPr>
          <a:xfrm>
            <a:off x="4572000" y="158897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25000" dirty="0"/>
              <a:t>f</a:t>
            </a:r>
          </a:p>
        </p:txBody>
      </p:sp>
      <p:sp>
        <p:nvSpPr>
          <p:cNvPr id="9" name="Start">
            <a:extLst>
              <a:ext uri="{FF2B5EF4-FFF2-40B4-BE49-F238E27FC236}">
                <a16:creationId xmlns:a16="http://schemas.microsoft.com/office/drawing/2014/main" id="{4BF29D04-156F-4F44-A289-1E2E6067F11B}"/>
              </a:ext>
            </a:extLst>
          </p:cNvPr>
          <p:cNvSpPr/>
          <p:nvPr/>
        </p:nvSpPr>
        <p:spPr>
          <a:xfrm>
            <a:off x="6675431" y="2142592"/>
            <a:ext cx="214574" cy="214574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>
            <a:extLst>
              <a:ext uri="{FF2B5EF4-FFF2-40B4-BE49-F238E27FC236}">
                <a16:creationId xmlns:a16="http://schemas.microsoft.com/office/drawing/2014/main" id="{A072D2A6-03D7-4B42-B483-DEBCA41CFD12}"/>
              </a:ext>
            </a:extLst>
          </p:cNvPr>
          <p:cNvSpPr/>
          <p:nvPr/>
        </p:nvSpPr>
        <p:spPr>
          <a:xfrm>
            <a:off x="6619925" y="2939924"/>
            <a:ext cx="214574" cy="214574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encil">
            <a:extLst>
              <a:ext uri="{FF2B5EF4-FFF2-40B4-BE49-F238E27FC236}">
                <a16:creationId xmlns:a16="http://schemas.microsoft.com/office/drawing/2014/main" id="{19D62D27-69EE-4DE9-AD83-25E6B5D60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41" y="976573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7.40741E-7 L -0.0073 0.32801 L 0.00815 7.40741E-7 L 0.13663 -0.00347 L -8.61111E-6 0.17014 L 0.09895 0.16528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1.38889E-6 0.00023 C -0.00504 -0.00162 -0.0099 -0.00324 -0.01476 -0.00486 C -0.01719 -0.00578 -0.01962 -0.00741 -0.02205 -0.0081 L -0.02691 -0.00972 C -0.03021 -0.00926 -0.03368 -0.00972 -0.03663 -0.0081 C -0.03837 -0.00741 -0.03906 -0.00486 -0.04045 -0.00324 C -0.04149 -0.00208 -0.04288 -0.00116 -0.0441 -2.22222E-6 C -0.04618 0.00857 -0.04375 0.00162 -0.04896 0.00972 C -0.05156 0.01389 -0.05139 0.01459 -0.05261 0.01945 C -0.05347 0.02801 -0.05434 0.03681 -0.05504 0.04537 C -0.05695 0.07176 -0.05538 0.0625 -0.05747 0.08611 C -0.05781 0.08935 -0.05833 0.09259 -0.05868 0.09584 C -0.05903 0.1044 -0.05972 0.1132 -0.0599 0.12176 C -0.06059 0.15695 -0.06007 0.19236 -0.06111 0.22755 C -0.06129 0.23519 -0.06267 0.24259 -0.06354 0.25023 C -0.06389 0.28542 -0.06406 0.32084 -0.06476 0.35602 C -0.06476 0.35764 -0.06563 0.35926 -0.06597 0.36088 C -0.06684 0.36574 -0.06771 0.3706 -0.0684 0.37547 C -0.06892 0.38079 -0.0691 0.38634 -0.06962 0.39167 C -0.06979 0.39329 -0.07031 0.39514 -0.07083 0.39653 C -0.0724 0.40023 -0.07517 0.40648 -0.07813 0.40949 C -0.07934 0.41088 -0.08073 0.41158 -0.08195 0.41273 C -0.08663 0.41783 -0.0816 0.41482 -0.08802 0.41783 C -0.09566 0.41713 -0.10347 0.41713 -0.11111 0.41597 C -0.1125 0.41597 -0.11372 0.41528 -0.11476 0.41435 C -0.11615 0.41366 -0.1184 0.41111 -0.1184 0.41134 L -0.09774 0.125 C -0.06962 0.12408 -0.0408 0.13102 -0.01354 0.12176 C -0.00625 0.11945 -0.01024 0.12014 -0.00139 0.12014 L -0.00261 0.12338 " pathEditMode="relative" rAng="0" ptsTypes="AAAAAAAAAAAAAAAAAAAAAAAAAAAAAAA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Letter F Sounds Like This…</a:t>
            </a:r>
          </a:p>
        </p:txBody>
      </p:sp>
      <p:sp>
        <p:nvSpPr>
          <p:cNvPr id="11" name="Title 20">
            <a:extLst>
              <a:ext uri="{FF2B5EF4-FFF2-40B4-BE49-F238E27FC236}">
                <a16:creationId xmlns:a16="http://schemas.microsoft.com/office/drawing/2014/main" id="{2822CE57-792F-4AB6-8E2C-9E45F1D4C901}"/>
              </a:ext>
            </a:extLst>
          </p:cNvPr>
          <p:cNvSpPr txBox="1">
            <a:spLocks/>
          </p:cNvSpPr>
          <p:nvPr/>
        </p:nvSpPr>
        <p:spPr>
          <a:xfrm>
            <a:off x="457198" y="1361996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F, F, F</a:t>
            </a:r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id="{1B02B844-E33B-48AD-B71A-4E4CACA86230}"/>
              </a:ext>
            </a:extLst>
          </p:cNvPr>
          <p:cNvSpPr txBox="1">
            <a:spLocks/>
          </p:cNvSpPr>
          <p:nvPr/>
        </p:nvSpPr>
        <p:spPr>
          <a:xfrm>
            <a:off x="-688771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Say the sound /f/ and have children repeat it back multiple times.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4" name="Picture 3" descr="A close up of a fish&#10;&#10;Description automatically generated">
            <a:extLst>
              <a:ext uri="{FF2B5EF4-FFF2-40B4-BE49-F238E27FC236}">
                <a16:creationId xmlns:a16="http://schemas.microsoft.com/office/drawing/2014/main" id="{A407510B-D292-414C-83AB-9FF5CB9BF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27" y="2699709"/>
            <a:ext cx="6109546" cy="269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5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Can Also Look like This...</a:t>
            </a:r>
          </a:p>
        </p:txBody>
      </p:sp>
      <p:pic>
        <p:nvPicPr>
          <p:cNvPr id="4" name="Picture 3" descr="A picture containing clock, light, drawing&#10;&#10;Description automatically generated">
            <a:extLst>
              <a:ext uri="{FF2B5EF4-FFF2-40B4-BE49-F238E27FC236}">
                <a16:creationId xmlns:a16="http://schemas.microsoft.com/office/drawing/2014/main" id="{7BEC6D15-7FE1-44C8-B918-D8EFF5E0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0" y="1537546"/>
            <a:ext cx="1436648" cy="2313093"/>
          </a:xfrm>
          <a:prstGeom prst="rect">
            <a:avLst/>
          </a:prstGeom>
        </p:spPr>
      </p:pic>
      <p:pic>
        <p:nvPicPr>
          <p:cNvPr id="7" name="Picture 6" descr="A picture containing wooden, wood, building, brick&#10;&#10;Description automatically generated">
            <a:extLst>
              <a:ext uri="{FF2B5EF4-FFF2-40B4-BE49-F238E27FC236}">
                <a16:creationId xmlns:a16="http://schemas.microsoft.com/office/drawing/2014/main" id="{0E5B462E-88DD-46EF-A978-21664B934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38" y="3657600"/>
            <a:ext cx="2181777" cy="2313093"/>
          </a:xfrm>
          <a:prstGeom prst="rect">
            <a:avLst/>
          </a:prstGeom>
        </p:spPr>
      </p:pic>
      <p:pic>
        <p:nvPicPr>
          <p:cNvPr id="10" name="Picture 9" descr="A picture containing object, television, monitor, screen&#10;&#10;Description automatically generated">
            <a:extLst>
              <a:ext uri="{FF2B5EF4-FFF2-40B4-BE49-F238E27FC236}">
                <a16:creationId xmlns:a16="http://schemas.microsoft.com/office/drawing/2014/main" id="{690E5B8D-2580-4A7B-8E78-F4B8B4A29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87" y="1537546"/>
            <a:ext cx="1436648" cy="272028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8E0F527-3206-403C-B223-20C6634636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35" y="3271517"/>
            <a:ext cx="2921557" cy="29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latin typeface="+mn-lt"/>
                <a:ea typeface="Arial"/>
                <a:cs typeface="Arial"/>
                <a:sym typeface="Arial"/>
              </a:rPr>
              <a:t>Some Things </a:t>
            </a:r>
            <a:r>
              <a:rPr lang="en-AU" sz="3200" dirty="0">
                <a:latin typeface="+mn-lt"/>
              </a:rPr>
              <a:t>T</a:t>
            </a:r>
            <a:r>
              <a:rPr lang="en-AU" sz="3200" dirty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200" dirty="0">
                <a:latin typeface="+mn-lt"/>
              </a:rPr>
              <a:t>S</a:t>
            </a:r>
            <a:r>
              <a:rPr lang="en-AU" sz="3200" dirty="0">
                <a:latin typeface="+mn-lt"/>
                <a:ea typeface="Arial"/>
                <a:cs typeface="Arial"/>
                <a:sym typeface="Arial"/>
              </a:rPr>
              <a:t>tart With F Are…</a:t>
            </a:r>
            <a:endParaRPr lang="en-GB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650EC-A7B0-4E8A-9DAE-8FBCE64824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 b="8400"/>
          <a:stretch/>
        </p:blipFill>
        <p:spPr>
          <a:xfrm>
            <a:off x="2289289" y="1473201"/>
            <a:ext cx="4565422" cy="4529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F5F87-590E-4FB5-AFF6-E31900F84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3" b="16993"/>
          <a:stretch/>
        </p:blipFill>
        <p:spPr>
          <a:xfrm>
            <a:off x="2279759" y="1473201"/>
            <a:ext cx="4574952" cy="4529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C7D50-2DD7-44F4-9928-6072292DCA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1" b="20304"/>
          <a:stretch/>
        </p:blipFill>
        <p:spPr>
          <a:xfrm>
            <a:off x="2289289" y="1473201"/>
            <a:ext cx="4574952" cy="45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ea typeface="Arial"/>
                <a:cs typeface="Arial"/>
                <a:sym typeface="Arial"/>
              </a:rPr>
              <a:t>Some Things </a:t>
            </a:r>
            <a:r>
              <a:rPr lang="en-AU" sz="3200" dirty="0"/>
              <a:t>T</a:t>
            </a:r>
            <a:r>
              <a:rPr lang="en-AU" sz="3200" dirty="0">
                <a:ea typeface="Arial"/>
                <a:cs typeface="Arial"/>
                <a:sym typeface="Arial"/>
              </a:rPr>
              <a:t>hat </a:t>
            </a:r>
            <a:r>
              <a:rPr lang="en-AU" sz="3200" dirty="0"/>
              <a:t>S</a:t>
            </a:r>
            <a:r>
              <a:rPr lang="en-AU" sz="3200" dirty="0">
                <a:ea typeface="Arial"/>
                <a:cs typeface="Arial"/>
                <a:sym typeface="Arial"/>
              </a:rPr>
              <a:t>tart With F Are…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650EC-A7B0-4E8A-9DAE-8FBCE64824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10719" r="813" b="10719"/>
          <a:stretch/>
        </p:blipFill>
        <p:spPr>
          <a:xfrm>
            <a:off x="2279759" y="1473201"/>
            <a:ext cx="4560982" cy="4529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F5F87-590E-4FB5-AFF6-E31900F84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r="31899"/>
          <a:stretch/>
        </p:blipFill>
        <p:spPr>
          <a:xfrm>
            <a:off x="2279759" y="1473201"/>
            <a:ext cx="4560982" cy="4529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C7D50-2DD7-44F4-9928-6072292DCA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2569" r="2586" b="2569"/>
          <a:stretch/>
        </p:blipFill>
        <p:spPr>
          <a:xfrm>
            <a:off x="2279759" y="1473201"/>
            <a:ext cx="4560982" cy="45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of These Start with F?</a:t>
            </a:r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6669ECA2-D759-496A-A691-0886F4FE0B0B}"/>
              </a:ext>
            </a:extLst>
          </p:cNvPr>
          <p:cNvSpPr txBox="1">
            <a:spLocks/>
          </p:cNvSpPr>
          <p:nvPr/>
        </p:nvSpPr>
        <p:spPr>
          <a:xfrm>
            <a:off x="104387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Pause briefly after the initial sound of each word to assist students to identify the sounds.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0438D-1672-4861-AEFD-C85C8604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241" y="1781349"/>
            <a:ext cx="2587496" cy="3157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90648-B9A6-4A93-B79A-9DA2AF81F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182" y="1840292"/>
            <a:ext cx="2394792" cy="3039512"/>
          </a:xfrm>
          <a:prstGeom prst="round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92E2DB2C-1FD8-49A6-8268-A2BE285D7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23" y="-125112"/>
            <a:ext cx="9939646" cy="7108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09CE5-F783-4018-9950-D9F9CF101EDB}"/>
              </a:ext>
            </a:extLst>
          </p:cNvPr>
          <p:cNvSpPr txBox="1"/>
          <p:nvPr/>
        </p:nvSpPr>
        <p:spPr>
          <a:xfrm>
            <a:off x="2274190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40051-F162-4A80-A91D-9DE2EBDE8414}"/>
              </a:ext>
            </a:extLst>
          </p:cNvPr>
          <p:cNvSpPr txBox="1"/>
          <p:nvPr/>
        </p:nvSpPr>
        <p:spPr>
          <a:xfrm>
            <a:off x="1759700" y="1858488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5293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of These Start with F?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90648-B9A6-4A93-B79A-9DA2AF81F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9674" y="1984899"/>
            <a:ext cx="2738944" cy="2913704"/>
          </a:xfrm>
          <a:prstGeom prst="rect">
            <a:avLst/>
          </a:prstGeom>
        </p:spPr>
      </p:pic>
      <p:sp>
        <p:nvSpPr>
          <p:cNvPr id="16" name="Title 20">
            <a:extLst>
              <a:ext uri="{FF2B5EF4-FFF2-40B4-BE49-F238E27FC236}">
                <a16:creationId xmlns:a16="http://schemas.microsoft.com/office/drawing/2014/main" id="{ADC26F68-2B99-438E-98C7-8E950CE9FB70}"/>
              </a:ext>
            </a:extLst>
          </p:cNvPr>
          <p:cNvSpPr txBox="1">
            <a:spLocks/>
          </p:cNvSpPr>
          <p:nvPr/>
        </p:nvSpPr>
        <p:spPr>
          <a:xfrm>
            <a:off x="104387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Pause briefly after the initial sound of each word to assist students to identify the sounds.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211D5-D13A-4FDC-8817-B74D531D17F7}"/>
              </a:ext>
            </a:extLst>
          </p:cNvPr>
          <p:cNvGrpSpPr/>
          <p:nvPr/>
        </p:nvGrpSpPr>
        <p:grpSpPr>
          <a:xfrm>
            <a:off x="920492" y="2475224"/>
            <a:ext cx="3272668" cy="2214915"/>
            <a:chOff x="1101433" y="2567212"/>
            <a:chExt cx="3272668" cy="2214915"/>
          </a:xfrm>
        </p:grpSpPr>
        <p:pic>
          <p:nvPicPr>
            <p:cNvPr id="5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DCC4FDA-C471-4569-9FAB-A59CC9194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1087">
              <a:off x="1101433" y="2567212"/>
              <a:ext cx="2586182" cy="1933054"/>
            </a:xfrm>
            <a:prstGeom prst="rect">
              <a:avLst/>
            </a:prstGeom>
          </p:spPr>
        </p:pic>
        <p:pic>
          <p:nvPicPr>
            <p:cNvPr id="9" name="Picture 8" descr="A picture containing yellow, orange, fruit, sitting&#10;&#10;Description automatically generated">
              <a:extLst>
                <a:ext uri="{FF2B5EF4-FFF2-40B4-BE49-F238E27FC236}">
                  <a16:creationId xmlns:a16="http://schemas.microsoft.com/office/drawing/2014/main" id="{92008458-5149-49A4-8E61-0650A2777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770" y="2971294"/>
              <a:ext cx="2064331" cy="1480770"/>
            </a:xfrm>
            <a:prstGeom prst="rect">
              <a:avLst/>
            </a:prstGeom>
          </p:spPr>
        </p:pic>
        <p:pic>
          <p:nvPicPr>
            <p:cNvPr id="11" name="Picture 10" descr="A picture containing red, sitting, apple, bird&#10;&#10;Description automatically generated">
              <a:extLst>
                <a:ext uri="{FF2B5EF4-FFF2-40B4-BE49-F238E27FC236}">
                  <a16:creationId xmlns:a16="http://schemas.microsoft.com/office/drawing/2014/main" id="{73D2CC5A-694B-4C5E-B1F3-B2D3B640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646" y="3429000"/>
              <a:ext cx="1295290" cy="1353127"/>
            </a:xfrm>
            <a:prstGeom prst="rect">
              <a:avLst/>
            </a:prstGeom>
          </p:spPr>
        </p:pic>
      </p:grpSp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92E2DB2C-1FD8-49A6-8268-A2BE285D71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23" y="-125112"/>
            <a:ext cx="9939646" cy="7108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09CE5-F783-4018-9950-D9F9CF101EDB}"/>
              </a:ext>
            </a:extLst>
          </p:cNvPr>
          <p:cNvSpPr txBox="1"/>
          <p:nvPr/>
        </p:nvSpPr>
        <p:spPr>
          <a:xfrm>
            <a:off x="2274190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40051-F162-4A80-A91D-9DE2EBDE8414}"/>
              </a:ext>
            </a:extLst>
          </p:cNvPr>
          <p:cNvSpPr txBox="1"/>
          <p:nvPr/>
        </p:nvSpPr>
        <p:spPr>
          <a:xfrm>
            <a:off x="1759700" y="1858488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7442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of These Start with 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0438D-1672-4861-AEFD-C85C8604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37" y="2435773"/>
            <a:ext cx="2005398" cy="1986454"/>
          </a:xfrm>
          <a:prstGeom prst="rect">
            <a:avLst/>
          </a:prstGeom>
        </p:spPr>
      </p:pic>
      <p:sp>
        <p:nvSpPr>
          <p:cNvPr id="9" name="Title 20">
            <a:extLst>
              <a:ext uri="{FF2B5EF4-FFF2-40B4-BE49-F238E27FC236}">
                <a16:creationId xmlns:a16="http://schemas.microsoft.com/office/drawing/2014/main" id="{28A1A491-8D66-4CAA-8C5B-3219540DE7CF}"/>
              </a:ext>
            </a:extLst>
          </p:cNvPr>
          <p:cNvSpPr txBox="1">
            <a:spLocks/>
          </p:cNvSpPr>
          <p:nvPr/>
        </p:nvSpPr>
        <p:spPr>
          <a:xfrm>
            <a:off x="104387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Pause briefly after the initial sound of each word to assist students to identify the sounds.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90648-B9A6-4A93-B79A-9DA2AF81F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5102" y="2322475"/>
            <a:ext cx="2532065" cy="2353080"/>
          </a:xfrm>
          <a:prstGeom prst="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92E2DB2C-1FD8-49A6-8268-A2BE285D7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23" y="-125112"/>
            <a:ext cx="9939646" cy="7108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09CE5-F783-4018-9950-D9F9CF101EDB}"/>
              </a:ext>
            </a:extLst>
          </p:cNvPr>
          <p:cNvSpPr txBox="1"/>
          <p:nvPr/>
        </p:nvSpPr>
        <p:spPr>
          <a:xfrm>
            <a:off x="2274190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40051-F162-4A80-A91D-9DE2EBDE8414}"/>
              </a:ext>
            </a:extLst>
          </p:cNvPr>
          <p:cNvSpPr txBox="1"/>
          <p:nvPr/>
        </p:nvSpPr>
        <p:spPr>
          <a:xfrm>
            <a:off x="1759700" y="1858488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0060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369</TotalTime>
  <Words>208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Twinkl</vt:lpstr>
      <vt:lpstr>Twinkl SemiBold</vt:lpstr>
      <vt:lpstr>Arial</vt:lpstr>
      <vt:lpstr>Office Theme</vt:lpstr>
      <vt:lpstr>PowerPoint Presentation</vt:lpstr>
      <vt:lpstr>The Letter F Looks Like This…</vt:lpstr>
      <vt:lpstr>The Letter F Sounds Like This…</vt:lpstr>
      <vt:lpstr>It Can Also Look like This...</vt:lpstr>
      <vt:lpstr>Some Things That Start With F Are…</vt:lpstr>
      <vt:lpstr>Some Things That Start With F Are…</vt:lpstr>
      <vt:lpstr>Which of These Start with F?</vt:lpstr>
      <vt:lpstr>Which of These Start with F?</vt:lpstr>
      <vt:lpstr>Which of These Start with F?</vt:lpstr>
      <vt:lpstr>Which of These Start with F?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Robinson</dc:creator>
  <cp:lastModifiedBy>Dale Watson</cp:lastModifiedBy>
  <cp:revision>26</cp:revision>
  <dcterms:created xsi:type="dcterms:W3CDTF">2020-06-09T14:51:45Z</dcterms:created>
  <dcterms:modified xsi:type="dcterms:W3CDTF">2020-10-19T11:51:59Z</dcterms:modified>
</cp:coreProperties>
</file>