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68" r:id="rId4"/>
    <p:sldId id="269" r:id="rId5"/>
    <p:sldId id="270" r:id="rId6"/>
    <p:sldId id="276" r:id="rId7"/>
    <p:sldId id="275" r:id="rId8"/>
    <p:sldId id="272" r:id="rId9"/>
    <p:sldId id="273" r:id="rId10"/>
    <p:sldId id="277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anose="02000000000000000000" pitchFamily="2" charset="0"/>
      <p:regular r:id="rId19"/>
      <p:bold r:id="rId20"/>
    </p:embeddedFont>
    <p:embeddedFont>
      <p:font typeface="Twinkl SemiBold" panose="02000000000000000000" pitchFamily="2" charset="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132"/>
    <a:srgbClr val="EE7AAE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76" y="22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Start with B?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438D-1672-4861-AEFD-C85C8604F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35" y="2066431"/>
            <a:ext cx="3253849" cy="2725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370" y="2303454"/>
            <a:ext cx="3242630" cy="2201214"/>
          </a:xfrm>
          <a:prstGeom prst="rect">
            <a:avLst/>
          </a:prstGeom>
        </p:spPr>
      </p:pic>
      <p:sp>
        <p:nvSpPr>
          <p:cNvPr id="9" name="Title 20">
            <a:extLst>
              <a:ext uri="{FF2B5EF4-FFF2-40B4-BE49-F238E27FC236}">
                <a16:creationId xmlns:a16="http://schemas.microsoft.com/office/drawing/2014/main" id="{C3B65A2C-48AD-4186-B2A9-85946A9A2849}"/>
              </a:ext>
            </a:extLst>
          </p:cNvPr>
          <p:cNvSpPr txBox="1">
            <a:spLocks/>
          </p:cNvSpPr>
          <p:nvPr/>
        </p:nvSpPr>
        <p:spPr>
          <a:xfrm>
            <a:off x="191980" y="569216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 </a:t>
            </a: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1674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Letter B Looks like This…</a:t>
            </a:r>
          </a:p>
        </p:txBody>
      </p:sp>
      <p:sp>
        <p:nvSpPr>
          <p:cNvPr id="19" name="Title 20">
            <a:extLst>
              <a:ext uri="{FF2B5EF4-FFF2-40B4-BE49-F238E27FC236}">
                <a16:creationId xmlns:a16="http://schemas.microsoft.com/office/drawing/2014/main" id="{85061EDE-9BA0-4E49-A6C7-613B392E41B2}"/>
              </a:ext>
            </a:extLst>
          </p:cNvPr>
          <p:cNvSpPr txBox="1">
            <a:spLocks/>
          </p:cNvSpPr>
          <p:nvPr/>
        </p:nvSpPr>
        <p:spPr>
          <a:xfrm>
            <a:off x="457198" y="542625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1800" b="0" dirty="0"/>
              <a:t>Click on the pencil to see the letter formation.</a:t>
            </a:r>
          </a:p>
          <a:p>
            <a:pPr algn="ctr">
              <a:lnSpc>
                <a:spcPct val="120000"/>
              </a:lnSpc>
            </a:pPr>
            <a:r>
              <a:rPr lang="en-GB" sz="1800" b="0" dirty="0"/>
              <a:t>Can you draw it with your finger?</a:t>
            </a:r>
            <a:endParaRPr lang="en-GB" sz="1800" dirty="0">
              <a:latin typeface="+mn-lt"/>
            </a:endParaRPr>
          </a:p>
        </p:txBody>
      </p:sp>
      <p:sp>
        <p:nvSpPr>
          <p:cNvPr id="8" name="Letter">
            <a:extLst>
              <a:ext uri="{FF2B5EF4-FFF2-40B4-BE49-F238E27FC236}">
                <a16:creationId xmlns:a16="http://schemas.microsoft.com/office/drawing/2014/main" id="{891C1D8E-FDF4-4B0E-9D33-E244F34590C9}"/>
              </a:ext>
            </a:extLst>
          </p:cNvPr>
          <p:cNvSpPr txBox="1">
            <a:spLocks/>
          </p:cNvSpPr>
          <p:nvPr/>
        </p:nvSpPr>
        <p:spPr>
          <a:xfrm>
            <a:off x="4555859" y="2119152"/>
            <a:ext cx="3367640" cy="383095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0000" dirty="0"/>
              <a:t>b</a:t>
            </a:r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6C7A7B68-DB36-46C2-8020-2E6BE2501134}"/>
              </a:ext>
            </a:extLst>
          </p:cNvPr>
          <p:cNvSpPr/>
          <p:nvPr/>
        </p:nvSpPr>
        <p:spPr>
          <a:xfrm>
            <a:off x="5589357" y="2414095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inish">
            <a:extLst>
              <a:ext uri="{FF2B5EF4-FFF2-40B4-BE49-F238E27FC236}">
                <a16:creationId xmlns:a16="http://schemas.microsoft.com/office/drawing/2014/main" id="{1E56704F-F23F-4846-A6CC-41A5E2B4A058}"/>
              </a:ext>
            </a:extLst>
          </p:cNvPr>
          <p:cNvSpPr/>
          <p:nvPr/>
        </p:nvSpPr>
        <p:spPr>
          <a:xfrm>
            <a:off x="5560345" y="4684938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encil">
            <a:extLst>
              <a:ext uri="{FF2B5EF4-FFF2-40B4-BE49-F238E27FC236}">
                <a16:creationId xmlns:a16="http://schemas.microsoft.com/office/drawing/2014/main" id="{562B0679-C3D6-4BE4-B515-8314C65DE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92" y="1305636"/>
            <a:ext cx="1291904" cy="1287878"/>
          </a:xfrm>
          <a:prstGeom prst="rect">
            <a:avLst/>
          </a:prstGeom>
        </p:spPr>
      </p:pic>
      <p:sp>
        <p:nvSpPr>
          <p:cNvPr id="12" name="Letter">
            <a:extLst>
              <a:ext uri="{FF2B5EF4-FFF2-40B4-BE49-F238E27FC236}">
                <a16:creationId xmlns:a16="http://schemas.microsoft.com/office/drawing/2014/main" id="{09442E1C-C6FE-46EA-AD72-D844B04BA1D8}"/>
              </a:ext>
            </a:extLst>
          </p:cNvPr>
          <p:cNvSpPr txBox="1">
            <a:spLocks/>
          </p:cNvSpPr>
          <p:nvPr/>
        </p:nvSpPr>
        <p:spPr>
          <a:xfrm>
            <a:off x="1260133" y="1964158"/>
            <a:ext cx="3367640" cy="383095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0000" dirty="0"/>
              <a:t>B</a:t>
            </a:r>
          </a:p>
        </p:txBody>
      </p:sp>
      <p:sp>
        <p:nvSpPr>
          <p:cNvPr id="13" name="Start">
            <a:extLst>
              <a:ext uri="{FF2B5EF4-FFF2-40B4-BE49-F238E27FC236}">
                <a16:creationId xmlns:a16="http://schemas.microsoft.com/office/drawing/2014/main" id="{7B3468AA-DCD8-4884-88BC-A967823413A1}"/>
              </a:ext>
            </a:extLst>
          </p:cNvPr>
          <p:cNvSpPr/>
          <p:nvPr/>
        </p:nvSpPr>
        <p:spPr>
          <a:xfrm>
            <a:off x="2253147" y="2395851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inish">
            <a:extLst>
              <a:ext uri="{FF2B5EF4-FFF2-40B4-BE49-F238E27FC236}">
                <a16:creationId xmlns:a16="http://schemas.microsoft.com/office/drawing/2014/main" id="{1FD4D33E-E93A-46CC-8659-C02D2FA1C913}"/>
              </a:ext>
            </a:extLst>
          </p:cNvPr>
          <p:cNvSpPr/>
          <p:nvPr/>
        </p:nvSpPr>
        <p:spPr>
          <a:xfrm>
            <a:off x="2208733" y="4534312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encil">
            <a:extLst>
              <a:ext uri="{FF2B5EF4-FFF2-40B4-BE49-F238E27FC236}">
                <a16:creationId xmlns:a16="http://schemas.microsoft.com/office/drawing/2014/main" id="{6BECF767-4012-4E72-A05B-5602AA591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68" y="1262712"/>
            <a:ext cx="1291904" cy="12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03704E-6 L -0.00834 0.34027 L 0.00729 0.19305 L 0.03958 0.15277 C 0.04236 0.15092 0.04496 0.14884 0.04791 0.14722 C 0.04878 0.14652 0.05 0.14629 0.05104 0.14583 C 0.05243 0.1449 0.05364 0.14374 0.0552 0.14305 C 0.05711 0.14189 0.05937 0.1412 0.06145 0.14027 L 0.06458 0.13888 C 0.07083 0.13935 0.07708 0.13935 0.08333 0.14027 C 0.08437 0.14027 0.08524 0.1412 0.08645 0.14166 C 0.08802 0.14212 0.08993 0.14259 0.09166 0.14305 C 0.09305 0.14398 0.09427 0.1449 0.09583 0.14583 C 0.0967 0.14629 0.09791 0.14652 0.09895 0.14722 C 0.10086 0.14814 0.10434 0.15069 0.10625 0.15277 C 0.10763 0.15439 0.10902 0.15648 0.11041 0.15833 C 0.11076 0.16064 0.11076 0.16296 0.11145 0.16527 C 0.1118 0.16712 0.11284 0.16874 0.11354 0.17083 C 0.11388 0.17199 0.11423 0.17361 0.11458 0.17499 C 0.11493 0.17962 0.1151 0.18425 0.11562 0.18888 C 0.11579 0.19074 0.11666 0.19236 0.11666 0.19444 C 0.11666 0.21944 0.11614 0.24444 0.11562 0.26944 C 0.11545 0.27361 0.11423 0.28773 0.11354 0.29305 C 0.11284 0.29722 0.11145 0.30694 0.11041 0.31249 C 0.11006 0.31388 0.10972 0.31527 0.10937 0.31666 C 0.10868 0.31805 0.10763 0.31921 0.10729 0.32083 C 0.10625 0.32337 0.10642 0.32661 0.1052 0.32916 C 0.10451 0.33055 0.10364 0.33171 0.10312 0.33333 C 0.1026 0.33449 0.1026 0.33634 0.10208 0.33749 C 0.10052 0.33981 0.09774 0.34074 0.09583 0.34166 C 0.09479 0.34305 0.09392 0.34467 0.0927 0.34583 C 0.09166 0.34652 0.09045 0.34652 0.08958 0.34722 C 0.08836 0.34791 0.0875 0.34907 0.08645 0.34999 C 0.08541 0.35046 0.0842 0.35069 0.08333 0.35138 C 0.08211 0.35208 0.08142 0.3537 0.0802 0.35416 C 0.07673 0.35509 0.07326 0.35509 0.06979 0.35555 C 0.06354 0.35486 0.04947 0.3537 0.0427 0.35277 C 0.04079 0.35231 0.03923 0.35161 0.0375 0.35138 C 0.03368 0.35069 0.02986 0.35046 0.02604 0.34999 C 0.02048 0.34745 0.02378 0.3493 0.01666 0.34305 C 0.01562 0.34212 0.01458 0.34074 0.01354 0.34027 C 0.00555 0.33657 0.01527 0.34143 0.00729 0.33611 C 0.00572 0.33495 0.00121 0.33356 3.61111E-6 0.33333 L -0.00625 0.32777 L -0.00625 0.32777 " pathEditMode="relative" ptsTypes="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-0.00538 0.32292 L 0.01111 0.00487 L 0.10643 0.00348 L 0.11563 0.01204 C 0.1165 0.01297 0.11841 0.01459 0.11841 0.01482 C 0.11927 0.01806 0.11927 0.01899 0.12118 0.02199 C 0.12275 0.02454 0.12657 0.02917 0.12657 0.0294 C 0.1283 0.04028 0.12657 0.03033 0.12934 0.0426 C 0.13282 0.05811 0.12813 0.03889 0.13125 0.05116 C 0.13073 0.05996 0.13073 0.07153 0.12934 0.08056 C 0.12917 0.08195 0.12882 0.08311 0.12848 0.08426 C 0.12639 0.10301 0.12917 0.08588 0.1257 0.09653 C 0.12327 0.10371 0.12483 0.1051 0.12014 0.11112 L 0.11476 0.11852 C 0.11233 0.12778 0.11545 0.11644 0.11198 0.12593 C 0.11146 0.12709 0.11164 0.12848 0.11094 0.12963 C 0.10955 0.13241 0.10747 0.1338 0.10556 0.13565 C 0.10486 0.13681 0.10417 0.13797 0.10365 0.13936 C 0.1033 0.14051 0.10278 0.14306 0.10278 0.14329 L 0.01198 0.15533 L 0.10556 0.15162 L 0.13854 0.18588 C 0.14289 0.19375 0.14323 0.19306 0.14497 0.20162 L 0.14688 0.21158 C 0.14653 0.22987 0.14636 0.24815 0.14584 0.26644 C 0.14584 0.26899 0.14532 0.27153 0.14497 0.27385 C 0.14445 0.27639 0.14358 0.2794 0.14219 0.28125 C 0.1415 0.28218 0.14045 0.28287 0.13941 0.28357 C 0.13525 0.29213 0.13768 0.28936 0.13299 0.29352 C 0.13247 0.29468 0.13195 0.29607 0.13125 0.29723 C 0.12674 0.30232 0.12535 0.30209 0.12014 0.3044 C 0.11927 0.30487 0.11841 0.30556 0.11736 0.30579 L 0.10452 0.30695 C 0.10278 0.30764 0.1007 0.30787 0.09914 0.30926 L 0.09636 0.31181 L -0.00277 0.31783 " pathEditMode="relative" rAng="0" ptsTypes="AAAAAAAAAAAAAAAAAAAAAAAAAAAAAAAAAAAAA">
                                      <p:cBhvr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Letter B Sounds like This…</a:t>
            </a:r>
          </a:p>
        </p:txBody>
      </p:sp>
      <p:sp>
        <p:nvSpPr>
          <p:cNvPr id="11" name="Title 20">
            <a:extLst>
              <a:ext uri="{FF2B5EF4-FFF2-40B4-BE49-F238E27FC236}">
                <a16:creationId xmlns:a16="http://schemas.microsoft.com/office/drawing/2014/main" id="{2822CE57-792F-4AB6-8E2C-9E45F1D4C901}"/>
              </a:ext>
            </a:extLst>
          </p:cNvPr>
          <p:cNvSpPr txBox="1">
            <a:spLocks/>
          </p:cNvSpPr>
          <p:nvPr/>
        </p:nvSpPr>
        <p:spPr>
          <a:xfrm>
            <a:off x="457198" y="1361996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B, B, B</a:t>
            </a:r>
          </a:p>
        </p:txBody>
      </p:sp>
      <p:sp>
        <p:nvSpPr>
          <p:cNvPr id="12" name="Title 20">
            <a:extLst>
              <a:ext uri="{FF2B5EF4-FFF2-40B4-BE49-F238E27FC236}">
                <a16:creationId xmlns:a16="http://schemas.microsoft.com/office/drawing/2014/main" id="{1B02B844-E33B-48AD-B71A-4E4CACA86230}"/>
              </a:ext>
            </a:extLst>
          </p:cNvPr>
          <p:cNvSpPr txBox="1">
            <a:spLocks/>
          </p:cNvSpPr>
          <p:nvPr/>
        </p:nvSpPr>
        <p:spPr>
          <a:xfrm>
            <a:off x="-688771" y="569216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AU" sz="1200" dirty="0">
                <a:solidFill>
                  <a:schemeClr val="accent5"/>
                </a:solidFill>
              </a:rPr>
              <a:t>Teaching note: Say the sound /b/ and have children repeat it back multiple times.</a:t>
            </a:r>
            <a:endParaRPr lang="en-GB" sz="12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3" descr="A close up of a clock&#10;&#10;Description automatically generated">
            <a:extLst>
              <a:ext uri="{FF2B5EF4-FFF2-40B4-BE49-F238E27FC236}">
                <a16:creationId xmlns:a16="http://schemas.microsoft.com/office/drawing/2014/main" id="{A3ADEDBD-5BA2-4631-9323-FE30A8650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85" y="2532048"/>
            <a:ext cx="3012830" cy="29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5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Can Also Look like This…</a:t>
            </a:r>
          </a:p>
        </p:txBody>
      </p:sp>
      <p:pic>
        <p:nvPicPr>
          <p:cNvPr id="4" name="Picture 3" descr="A picture containing building, light, sitting, close&#10;&#10;Description automatically generated">
            <a:extLst>
              <a:ext uri="{FF2B5EF4-FFF2-40B4-BE49-F238E27FC236}">
                <a16:creationId xmlns:a16="http://schemas.microsoft.com/office/drawing/2014/main" id="{FE860E0F-957C-44B8-9DF0-BB1A75B46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2" y="1535333"/>
            <a:ext cx="1964165" cy="2081235"/>
          </a:xfrm>
          <a:prstGeom prst="rect">
            <a:avLst/>
          </a:prstGeom>
        </p:spPr>
      </p:pic>
      <p:pic>
        <p:nvPicPr>
          <p:cNvPr id="7" name="Picture 6" descr="A picture containing dark, sky, star&#10;&#10;Description automatically generated">
            <a:extLst>
              <a:ext uri="{FF2B5EF4-FFF2-40B4-BE49-F238E27FC236}">
                <a16:creationId xmlns:a16="http://schemas.microsoft.com/office/drawing/2014/main" id="{E77E83EA-F884-450B-AC17-D202AE1E0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62" y="3266628"/>
            <a:ext cx="3112477" cy="3112477"/>
          </a:xfrm>
          <a:prstGeom prst="rect">
            <a:avLst/>
          </a:prstGeom>
        </p:spPr>
      </p:pic>
      <p:pic>
        <p:nvPicPr>
          <p:cNvPr id="11" name="Picture 10" descr="A close up of a necklace&#10;&#10;Description automatically generated">
            <a:extLst>
              <a:ext uri="{FF2B5EF4-FFF2-40B4-BE49-F238E27FC236}">
                <a16:creationId xmlns:a16="http://schemas.microsoft.com/office/drawing/2014/main" id="{39F40A98-601E-4A06-A977-FA24C2B2E1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3" t="24927" r="20583" b="4267"/>
          <a:stretch/>
        </p:blipFill>
        <p:spPr>
          <a:xfrm>
            <a:off x="4941277" y="1473201"/>
            <a:ext cx="1547779" cy="2625785"/>
          </a:xfrm>
          <a:prstGeom prst="rect">
            <a:avLst/>
          </a:prstGeom>
        </p:spPr>
      </p:pic>
      <p:pic>
        <p:nvPicPr>
          <p:cNvPr id="14" name="Picture 13" descr="A picture containing device, clock&#10;&#10;Description automatically generated">
            <a:extLst>
              <a:ext uri="{FF2B5EF4-FFF2-40B4-BE49-F238E27FC236}">
                <a16:creationId xmlns:a16="http://schemas.microsoft.com/office/drawing/2014/main" id="{8BF47B31-2A84-4C95-BABB-67436BF77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70" y="3616568"/>
            <a:ext cx="1810418" cy="24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>
                <a:latin typeface="+mn-lt"/>
                <a:ea typeface="Arial"/>
                <a:cs typeface="Arial"/>
                <a:sym typeface="Arial"/>
              </a:rPr>
              <a:t>Some Things </a:t>
            </a:r>
            <a:r>
              <a:rPr lang="en-AU" sz="3200" dirty="0">
                <a:latin typeface="+mn-lt"/>
              </a:rPr>
              <a:t>T</a:t>
            </a:r>
            <a:r>
              <a:rPr lang="en-AU" sz="3200" dirty="0">
                <a:latin typeface="+mn-lt"/>
                <a:ea typeface="Arial"/>
                <a:cs typeface="Arial"/>
                <a:sym typeface="Arial"/>
              </a:rPr>
              <a:t>hat </a:t>
            </a:r>
            <a:r>
              <a:rPr lang="en-AU" sz="3200" dirty="0">
                <a:latin typeface="+mn-lt"/>
              </a:rPr>
              <a:t>S</a:t>
            </a:r>
            <a:r>
              <a:rPr lang="en-AU" sz="3200" dirty="0">
                <a:latin typeface="+mn-lt"/>
                <a:ea typeface="Arial"/>
                <a:cs typeface="Arial"/>
                <a:sym typeface="Arial"/>
              </a:rPr>
              <a:t>tart with B Are…</a:t>
            </a:r>
            <a:endParaRPr lang="en-GB" sz="32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650EC-A7B0-4E8A-9DAE-8FBCE6482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t="509" r="24662" b="511"/>
          <a:stretch/>
        </p:blipFill>
        <p:spPr>
          <a:xfrm>
            <a:off x="2289285" y="1473188"/>
            <a:ext cx="4574956" cy="4529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F5F87-590E-4FB5-AFF6-E31900F8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2" r="3114"/>
          <a:stretch/>
        </p:blipFill>
        <p:spPr>
          <a:xfrm>
            <a:off x="2289285" y="1473187"/>
            <a:ext cx="4574956" cy="4529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C7D50-2DD7-44F4-9928-6072292D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6262"/>
          <a:stretch/>
        </p:blipFill>
        <p:spPr>
          <a:xfrm>
            <a:off x="2289285" y="1473186"/>
            <a:ext cx="4574956" cy="452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>
                <a:ea typeface="Arial"/>
                <a:cs typeface="Arial"/>
                <a:sym typeface="Arial"/>
              </a:rPr>
              <a:t>Some Things </a:t>
            </a:r>
            <a:r>
              <a:rPr lang="en-AU" sz="3200" dirty="0"/>
              <a:t>T</a:t>
            </a:r>
            <a:r>
              <a:rPr lang="en-AU" sz="3200" dirty="0">
                <a:ea typeface="Arial"/>
                <a:cs typeface="Arial"/>
                <a:sym typeface="Arial"/>
              </a:rPr>
              <a:t>hat </a:t>
            </a:r>
            <a:r>
              <a:rPr lang="en-AU" sz="3200" dirty="0"/>
              <a:t>S</a:t>
            </a:r>
            <a:r>
              <a:rPr lang="en-AU" sz="3200" dirty="0">
                <a:ea typeface="Arial"/>
                <a:cs typeface="Arial"/>
                <a:sym typeface="Arial"/>
              </a:rPr>
              <a:t>tart with B Are…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650EC-A7B0-4E8A-9DAE-8FBCE6482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r="21601"/>
          <a:stretch/>
        </p:blipFill>
        <p:spPr>
          <a:xfrm>
            <a:off x="2295462" y="1472065"/>
            <a:ext cx="4537484" cy="4531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F5F87-590E-4FB5-AFF6-E31900F8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4" b="16780"/>
          <a:stretch/>
        </p:blipFill>
        <p:spPr>
          <a:xfrm>
            <a:off x="2295462" y="1472064"/>
            <a:ext cx="4537484" cy="4530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C7D50-2DD7-44F4-9928-6072292D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b="23337"/>
          <a:stretch/>
        </p:blipFill>
        <p:spPr>
          <a:xfrm>
            <a:off x="2295462" y="1470927"/>
            <a:ext cx="4537484" cy="45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5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Start with B?</a:t>
            </a:r>
            <a:endParaRPr lang="en-GB" dirty="0"/>
          </a:p>
        </p:txBody>
      </p:sp>
      <p:sp>
        <p:nvSpPr>
          <p:cNvPr id="6" name="Title 20">
            <a:extLst>
              <a:ext uri="{FF2B5EF4-FFF2-40B4-BE49-F238E27FC236}">
                <a16:creationId xmlns:a16="http://schemas.microsoft.com/office/drawing/2014/main" id="{6669ECA2-D759-496A-A691-0886F4FE0B0B}"/>
              </a:ext>
            </a:extLst>
          </p:cNvPr>
          <p:cNvSpPr txBox="1">
            <a:spLocks/>
          </p:cNvSpPr>
          <p:nvPr/>
        </p:nvSpPr>
        <p:spPr>
          <a:xfrm>
            <a:off x="191980" y="569216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438D-1672-4861-AEFD-C85C8604F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236" y="2358583"/>
            <a:ext cx="3581656" cy="2002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9711" y="1788964"/>
            <a:ext cx="2028744" cy="3142165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5293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Start with B?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07" y="2077517"/>
            <a:ext cx="2080676" cy="2728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1A3CF-BC1D-4D61-A80E-D3282F384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759" y="2267400"/>
            <a:ext cx="2328134" cy="2323200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122F69AD-1AAD-4CFB-90B4-784A0DE56F25}"/>
              </a:ext>
            </a:extLst>
          </p:cNvPr>
          <p:cNvSpPr txBox="1">
            <a:spLocks/>
          </p:cNvSpPr>
          <p:nvPr/>
        </p:nvSpPr>
        <p:spPr>
          <a:xfrm>
            <a:off x="191980" y="569216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 </a:t>
            </a: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7442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Start with B?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438D-1672-4861-AEFD-C85C8604F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685" y="1998786"/>
            <a:ext cx="3075134" cy="2860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739" y="2727041"/>
            <a:ext cx="3040040" cy="1543946"/>
          </a:xfrm>
          <a:prstGeom prst="rect">
            <a:avLst/>
          </a:prstGeom>
        </p:spPr>
      </p:pic>
      <p:sp>
        <p:nvSpPr>
          <p:cNvPr id="9" name="Title 20">
            <a:extLst>
              <a:ext uri="{FF2B5EF4-FFF2-40B4-BE49-F238E27FC236}">
                <a16:creationId xmlns:a16="http://schemas.microsoft.com/office/drawing/2014/main" id="{6D71FBB7-2154-48C4-98B6-CF2148769D72}"/>
              </a:ext>
            </a:extLst>
          </p:cNvPr>
          <p:cNvSpPr txBox="1">
            <a:spLocks/>
          </p:cNvSpPr>
          <p:nvPr/>
        </p:nvSpPr>
        <p:spPr>
          <a:xfrm>
            <a:off x="191980" y="569216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 </a:t>
            </a: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30060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721</TotalTime>
  <Words>208</Words>
  <Application>Microsoft Office PowerPoint</Application>
  <PresentationFormat>On-screen Show (4:3)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Twinkl</vt:lpstr>
      <vt:lpstr>Arial</vt:lpstr>
      <vt:lpstr>Calibri</vt:lpstr>
      <vt:lpstr>Twinkl SemiBold</vt:lpstr>
      <vt:lpstr>Office Theme</vt:lpstr>
      <vt:lpstr>PowerPoint Presentation</vt:lpstr>
      <vt:lpstr>The Letter B Looks like This…</vt:lpstr>
      <vt:lpstr>The Letter B Sounds like This…</vt:lpstr>
      <vt:lpstr>It Can Also Look like This…</vt:lpstr>
      <vt:lpstr>Some Things That Start with B Are…</vt:lpstr>
      <vt:lpstr>Some Things That Start with B Are…</vt:lpstr>
      <vt:lpstr>Which of These Start with B?</vt:lpstr>
      <vt:lpstr>Which of These Start with B?</vt:lpstr>
      <vt:lpstr>Which of These Start with B?</vt:lpstr>
      <vt:lpstr>Which of These Start with B?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Robinson</dc:creator>
  <cp:lastModifiedBy>f d</cp:lastModifiedBy>
  <cp:revision>50</cp:revision>
  <dcterms:created xsi:type="dcterms:W3CDTF">2020-06-09T14:51:45Z</dcterms:created>
  <dcterms:modified xsi:type="dcterms:W3CDTF">2021-11-12T15:04:07Z</dcterms:modified>
</cp:coreProperties>
</file>