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5" r:id="rId2"/>
    <p:sldId id="276" r:id="rId3"/>
    <p:sldId id="277" r:id="rId4"/>
    <p:sldId id="278" r:id="rId5"/>
    <p:sldId id="279" r:id="rId6"/>
    <p:sldId id="281" r:id="rId7"/>
    <p:sldId id="282" r:id="rId8"/>
    <p:sldId id="283" r:id="rId9"/>
    <p:sldId id="285" r:id="rId10"/>
    <p:sldId id="284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itchFamily="2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00A8E7"/>
    <a:srgbClr val="CA095B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764" y="6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Say the sound /w/ and have children repeat it back multiple times.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14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Pause briefly after the initial sound of each word to assist students to identify the sounds.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78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.au/resources/australian-resources-eylf/australian-resources-eylf-literacy/australian-resources-eylf-literacy-readi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au/resources/australian-resources-eylf/australian-resources-eylf-literacy/australian-resources-eylf-literacy-reading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0B5B45-2FE4-4AD8-A290-D41B967B1AF3}"/>
              </a:ext>
            </a:extLst>
          </p:cNvPr>
          <p:cNvSpPr txBox="1"/>
          <p:nvPr/>
        </p:nvSpPr>
        <p:spPr>
          <a:xfrm>
            <a:off x="3194049" y="2074334"/>
            <a:ext cx="27559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</a:t>
            </a:r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1109E361-57DB-4A5B-BD8D-C7A8368A51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818" y="2318285"/>
            <a:ext cx="3634315" cy="2569880"/>
          </a:xfrm>
          <a:prstGeom prst="rect">
            <a:avLst/>
          </a:prstGeom>
        </p:spPr>
      </p:pic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7BC7C5DE-C0C5-40F3-BD94-BCD14BB08273}"/>
              </a:ext>
            </a:extLst>
          </p:cNvPr>
          <p:cNvSpPr/>
          <p:nvPr/>
        </p:nvSpPr>
        <p:spPr>
          <a:xfrm>
            <a:off x="3980089" y="5428343"/>
            <a:ext cx="1291772" cy="878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91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3CAB-BD65-4AC1-9753-8046FE12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Which of These Start with W?</a:t>
            </a:r>
            <a:endParaRPr lang="en-GB" dirty="0"/>
          </a:p>
        </p:txBody>
      </p:sp>
      <p:pic>
        <p:nvPicPr>
          <p:cNvPr id="12" name="window">
            <a:extLst>
              <a:ext uri="{FF2B5EF4-FFF2-40B4-BE49-F238E27FC236}">
                <a16:creationId xmlns:a16="http://schemas.microsoft.com/office/drawing/2014/main" id="{E6B35D61-73B8-4D67-9DF9-71DF1EDA46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8059" y="1674703"/>
            <a:ext cx="2243737" cy="3537498"/>
          </a:xfrm>
          <a:prstGeom prst="rect">
            <a:avLst/>
          </a:prstGeom>
        </p:spPr>
      </p:pic>
      <p:pic>
        <p:nvPicPr>
          <p:cNvPr id="14" name="turtle">
            <a:extLst>
              <a:ext uri="{FF2B5EF4-FFF2-40B4-BE49-F238E27FC236}">
                <a16:creationId xmlns:a16="http://schemas.microsoft.com/office/drawing/2014/main" id="{0E9BEA9A-C16F-4C4B-84B1-69182C352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0508" y="2296506"/>
            <a:ext cx="2910238" cy="2145067"/>
          </a:xfrm>
          <a:prstGeom prst="rect">
            <a:avLst/>
          </a:prstGeom>
          <a:noFill/>
        </p:spPr>
      </p:pic>
      <p:sp>
        <p:nvSpPr>
          <p:cNvPr id="15" name="Try Again">
            <a:extLst>
              <a:ext uri="{FF2B5EF4-FFF2-40B4-BE49-F238E27FC236}">
                <a16:creationId xmlns:a16="http://schemas.microsoft.com/office/drawing/2014/main" id="{02078442-F0E0-47DB-8748-B394F5A7CB77}"/>
              </a:ext>
            </a:extLst>
          </p:cNvPr>
          <p:cNvSpPr txBox="1"/>
          <p:nvPr/>
        </p:nvSpPr>
        <p:spPr>
          <a:xfrm>
            <a:off x="1926431" y="1905506"/>
            <a:ext cx="5281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TRY AGAIN!</a:t>
            </a:r>
          </a:p>
        </p:txBody>
      </p:sp>
      <p:pic>
        <p:nvPicPr>
          <p:cNvPr id="18" name="confetti" descr="A screen shot of a computer&#10;&#10;Description automatically generated">
            <a:extLst>
              <a:ext uri="{FF2B5EF4-FFF2-40B4-BE49-F238E27FC236}">
                <a16:creationId xmlns:a16="http://schemas.microsoft.com/office/drawing/2014/main" id="{591C748A-4054-4BA9-BBFC-FE17E27374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40" y="0"/>
            <a:ext cx="9589750" cy="6858000"/>
          </a:xfrm>
          <a:prstGeom prst="rect">
            <a:avLst/>
          </a:prstGeom>
        </p:spPr>
      </p:pic>
      <p:sp>
        <p:nvSpPr>
          <p:cNvPr id="16" name="Yes">
            <a:extLst>
              <a:ext uri="{FF2B5EF4-FFF2-40B4-BE49-F238E27FC236}">
                <a16:creationId xmlns:a16="http://schemas.microsoft.com/office/drawing/2014/main" id="{933DD436-026C-475A-A71E-E6FEDF03F53E}"/>
              </a:ext>
            </a:extLst>
          </p:cNvPr>
          <p:cNvSpPr txBox="1"/>
          <p:nvPr/>
        </p:nvSpPr>
        <p:spPr>
          <a:xfrm>
            <a:off x="2386517" y="2105561"/>
            <a:ext cx="45956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ln w="57150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72330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8DEEC6D1-4056-4F8D-A140-6EDBAB7016CC}"/>
              </a:ext>
            </a:extLst>
          </p:cNvPr>
          <p:cNvSpPr/>
          <p:nvPr/>
        </p:nvSpPr>
        <p:spPr>
          <a:xfrm>
            <a:off x="3926114" y="2989943"/>
            <a:ext cx="1291772" cy="878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281F8D6-3BC2-4CBF-A55A-226133C7B000}"/>
              </a:ext>
            </a:extLst>
          </p:cNvPr>
          <p:cNvSpPr txBox="1"/>
          <p:nvPr/>
        </p:nvSpPr>
        <p:spPr>
          <a:xfrm>
            <a:off x="5510541" y="1825698"/>
            <a:ext cx="244686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b="1" dirty="0"/>
              <a:t>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189E8-6DF4-43E7-83CF-8FC08E713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The Letter </a:t>
            </a:r>
            <a:r>
              <a:rPr lang="en-AU" dirty="0">
                <a:solidFill>
                  <a:schemeClr val="tx1"/>
                </a:solidFill>
                <a:latin typeface="+mn-lt"/>
              </a:rPr>
              <a:t>W</a:t>
            </a:r>
            <a:r>
              <a:rPr lang="en-AU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 Looks like This…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7B0A08-CC83-4D76-8880-8AA363E62134}"/>
              </a:ext>
            </a:extLst>
          </p:cNvPr>
          <p:cNvSpPr txBox="1"/>
          <p:nvPr/>
        </p:nvSpPr>
        <p:spPr>
          <a:xfrm>
            <a:off x="1416558" y="1825698"/>
            <a:ext cx="244686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b="1" dirty="0"/>
              <a:t>W</a:t>
            </a:r>
          </a:p>
        </p:txBody>
      </p:sp>
      <p:sp>
        <p:nvSpPr>
          <p:cNvPr id="12" name="Start">
            <a:extLst>
              <a:ext uri="{FF2B5EF4-FFF2-40B4-BE49-F238E27FC236}">
                <a16:creationId xmlns:a16="http://schemas.microsoft.com/office/drawing/2014/main" id="{7E55BB59-1381-47F5-8099-ACCD80F2EF35}"/>
              </a:ext>
            </a:extLst>
          </p:cNvPr>
          <p:cNvSpPr/>
          <p:nvPr/>
        </p:nvSpPr>
        <p:spPr>
          <a:xfrm>
            <a:off x="5627573" y="3422200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inish">
            <a:extLst>
              <a:ext uri="{FF2B5EF4-FFF2-40B4-BE49-F238E27FC236}">
                <a16:creationId xmlns:a16="http://schemas.microsoft.com/office/drawing/2014/main" id="{13C4B2D6-CFAE-4356-A0B2-81C9CD4F034B}"/>
              </a:ext>
            </a:extLst>
          </p:cNvPr>
          <p:cNvSpPr/>
          <p:nvPr/>
        </p:nvSpPr>
        <p:spPr>
          <a:xfrm>
            <a:off x="7620158" y="3417666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C80BA24-D0C1-4C61-AD35-8DEDDF922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408" y="2284885"/>
            <a:ext cx="1292464" cy="1292464"/>
          </a:xfrm>
          <a:prstGeom prst="rect">
            <a:avLst/>
          </a:prstGeom>
        </p:spPr>
      </p:pic>
      <p:sp>
        <p:nvSpPr>
          <p:cNvPr id="14" name="Start">
            <a:extLst>
              <a:ext uri="{FF2B5EF4-FFF2-40B4-BE49-F238E27FC236}">
                <a16:creationId xmlns:a16="http://schemas.microsoft.com/office/drawing/2014/main" id="{32C1332E-10FA-4859-A3E1-A9AB996BF758}"/>
              </a:ext>
            </a:extLst>
          </p:cNvPr>
          <p:cNvSpPr/>
          <p:nvPr/>
        </p:nvSpPr>
        <p:spPr>
          <a:xfrm>
            <a:off x="1312155" y="2850960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inish">
            <a:extLst>
              <a:ext uri="{FF2B5EF4-FFF2-40B4-BE49-F238E27FC236}">
                <a16:creationId xmlns:a16="http://schemas.microsoft.com/office/drawing/2014/main" id="{742B440D-A755-49C2-9A44-CAB9EACEED16}"/>
              </a:ext>
            </a:extLst>
          </p:cNvPr>
          <p:cNvSpPr/>
          <p:nvPr/>
        </p:nvSpPr>
        <p:spPr>
          <a:xfrm>
            <a:off x="3737588" y="284646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14133F44-8797-476C-BA0B-F13AF94DF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90" y="1676202"/>
            <a:ext cx="1292464" cy="1292464"/>
          </a:xfrm>
          <a:prstGeom prst="rect">
            <a:avLst/>
          </a:prstGeom>
        </p:spPr>
      </p:pic>
      <p:sp>
        <p:nvSpPr>
          <p:cNvPr id="18" name="Title 20">
            <a:extLst>
              <a:ext uri="{FF2B5EF4-FFF2-40B4-BE49-F238E27FC236}">
                <a16:creationId xmlns:a16="http://schemas.microsoft.com/office/drawing/2014/main" id="{8483F675-318F-450A-9968-0E83C40C4283}"/>
              </a:ext>
            </a:extLst>
          </p:cNvPr>
          <p:cNvSpPr txBox="1">
            <a:spLocks/>
          </p:cNvSpPr>
          <p:nvPr/>
        </p:nvSpPr>
        <p:spPr>
          <a:xfrm>
            <a:off x="457198" y="5426253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28600" lvl="0" indent="-114300" algn="ctr">
              <a:spcBef>
                <a:spcPts val="0"/>
              </a:spcBef>
            </a:pPr>
            <a:r>
              <a:rPr lang="en-US" sz="1800" b="0" dirty="0">
                <a:solidFill>
                  <a:schemeClr val="tx1"/>
                </a:solidFill>
              </a:rPr>
              <a:t>Can you draw it with your finger?</a:t>
            </a:r>
            <a:endParaRPr lang="en-US" sz="1800" b="0" dirty="0">
              <a:solidFill>
                <a:schemeClr val="tx1"/>
              </a:solidFill>
              <a:sym typeface="NTR"/>
            </a:endParaRPr>
          </a:p>
        </p:txBody>
      </p:sp>
    </p:spTree>
    <p:extLst>
      <p:ext uri="{BB962C8B-B14F-4D97-AF65-F5344CB8AC3E}">
        <p14:creationId xmlns:p14="http://schemas.microsoft.com/office/powerpoint/2010/main" val="92676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38000" decel="3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5E-6 0.00023 L 0.04896 0.18843 L 0.10834 0.00255 L 0.1606 0.18634 L 0.21997 -0.00301 " pathEditMode="relative" rAng="0" ptsTypes="AAAA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39000" decel="3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06389 0.27037 L 0.13316 -0.00208 L 0.20174 0.2743 L 0.26684 -0.0044 " pathEditMode="relative" rAng="0" ptsTypes="AAAAA">
                                      <p:cBhvr>
                                        <p:cTn id="11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3CAB-BD65-4AC1-9753-8046FE12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Letter W Sounds like This…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5DB083-03DC-4057-B00A-7970D694A37C}"/>
              </a:ext>
            </a:extLst>
          </p:cNvPr>
          <p:cNvSpPr txBox="1">
            <a:spLocks/>
          </p:cNvSpPr>
          <p:nvPr/>
        </p:nvSpPr>
        <p:spPr>
          <a:xfrm>
            <a:off x="457198" y="147320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AU" dirty="0"/>
              <a:t>W, W, W</a:t>
            </a:r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B98156-0324-40B6-A9F7-D0572382DA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2" t="30262" r="-83" b="56547"/>
          <a:stretch/>
        </p:blipFill>
        <p:spPr>
          <a:xfrm>
            <a:off x="1621561" y="2928863"/>
            <a:ext cx="5891348" cy="2542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40992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3DF6E-6206-4375-B494-73382F84F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It Can Also Look like This…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E7705B-48FF-4EDC-B856-05B1C0CCE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5" y="1969263"/>
            <a:ext cx="2133736" cy="2133736"/>
          </a:xfrm>
          <a:prstGeom prst="rect">
            <a:avLst/>
          </a:prstGeom>
        </p:spPr>
      </p:pic>
      <p:pic>
        <p:nvPicPr>
          <p:cNvPr id="6" name="Picture 5" descr="A picture containing building, wooden, wood, boat&#10;&#10;Description automatically generated">
            <a:extLst>
              <a:ext uri="{FF2B5EF4-FFF2-40B4-BE49-F238E27FC236}">
                <a16:creationId xmlns:a16="http://schemas.microsoft.com/office/drawing/2014/main" id="{1993D290-E3CB-41B2-854D-869350677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20" y="4283529"/>
            <a:ext cx="2347503" cy="1857829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C423DF2-5779-44C8-9EF7-42BD8E3815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0672" y="1098315"/>
            <a:ext cx="4162240" cy="2643673"/>
          </a:xfrm>
          <a:prstGeom prst="rect">
            <a:avLst/>
          </a:prstGeom>
        </p:spPr>
      </p:pic>
      <p:pic>
        <p:nvPicPr>
          <p:cNvPr id="11" name="Picture 10" descr="A picture containing candelabra, mug&#10;&#10;Description automatically generated">
            <a:extLst>
              <a:ext uri="{FF2B5EF4-FFF2-40B4-BE49-F238E27FC236}">
                <a16:creationId xmlns:a16="http://schemas.microsoft.com/office/drawing/2014/main" id="{53816A87-E5AF-4866-A6AE-54CA14F1CC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35" y="2556283"/>
            <a:ext cx="3934661" cy="396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9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B9E21-EF76-4434-A304-CF34983B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5814" y="478895"/>
            <a:ext cx="11766100" cy="994306"/>
          </a:xfrm>
        </p:spPr>
        <p:txBody>
          <a:bodyPr/>
          <a:lstStyle/>
          <a:p>
            <a:pPr algn="ctr"/>
            <a:r>
              <a:rPr lang="en-AU" sz="3600" dirty="0">
                <a:latin typeface="+mn-lt"/>
                <a:ea typeface="Arial"/>
                <a:cs typeface="Arial"/>
                <a:sym typeface="Arial"/>
              </a:rPr>
              <a:t>Some Things </a:t>
            </a:r>
            <a:r>
              <a:rPr lang="en-AU" sz="3600" dirty="0">
                <a:latin typeface="+mn-lt"/>
              </a:rPr>
              <a:t>T</a:t>
            </a:r>
            <a:r>
              <a:rPr lang="en-AU" sz="3600" dirty="0">
                <a:latin typeface="+mn-lt"/>
                <a:ea typeface="Arial"/>
                <a:cs typeface="Arial"/>
                <a:sym typeface="Arial"/>
              </a:rPr>
              <a:t>hat </a:t>
            </a:r>
            <a:r>
              <a:rPr lang="en-AU" sz="3600" dirty="0">
                <a:latin typeface="+mn-lt"/>
              </a:rPr>
              <a:t>S</a:t>
            </a:r>
            <a:r>
              <a:rPr lang="en-AU" sz="3600" dirty="0">
                <a:latin typeface="+mn-lt"/>
                <a:ea typeface="Arial"/>
                <a:cs typeface="Arial"/>
                <a:sym typeface="Arial"/>
              </a:rPr>
              <a:t>tart with W Are…</a:t>
            </a:r>
            <a:endParaRPr lang="en-GB" sz="3600" dirty="0">
              <a:latin typeface="+mn-lt"/>
            </a:endParaRPr>
          </a:p>
        </p:txBody>
      </p:sp>
      <p:pic>
        <p:nvPicPr>
          <p:cNvPr id="4" name="Picture 3" descr="A bear that is standing in the dirt&#10;&#10;Description automatically generated">
            <a:extLst>
              <a:ext uri="{FF2B5EF4-FFF2-40B4-BE49-F238E27FC236}">
                <a16:creationId xmlns:a16="http://schemas.microsoft.com/office/drawing/2014/main" id="{A9DB662C-E6D5-42B1-B0EB-C9142E63C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543" y="4141694"/>
            <a:ext cx="2634341" cy="1975756"/>
          </a:xfrm>
          <a:prstGeom prst="rect">
            <a:avLst/>
          </a:prstGeom>
        </p:spPr>
      </p:pic>
      <p:pic>
        <p:nvPicPr>
          <p:cNvPr id="6" name="Picture 5" descr="A picture containing outdoor, air, person, person&#10;&#10;Description automatically generated">
            <a:extLst>
              <a:ext uri="{FF2B5EF4-FFF2-40B4-BE49-F238E27FC236}">
                <a16:creationId xmlns:a16="http://schemas.microsoft.com/office/drawing/2014/main" id="{17AFB5C0-16D8-4B53-9740-AB114F1C3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4" y="1655860"/>
            <a:ext cx="2981613" cy="1982306"/>
          </a:xfrm>
          <a:prstGeom prst="rect">
            <a:avLst/>
          </a:prstGeom>
        </p:spPr>
      </p:pic>
      <p:pic>
        <p:nvPicPr>
          <p:cNvPr id="8" name="Picture 7" descr="A picture containing table, sitting, food, bowl&#10;&#10;Description automatically generated">
            <a:extLst>
              <a:ext uri="{FF2B5EF4-FFF2-40B4-BE49-F238E27FC236}">
                <a16:creationId xmlns:a16="http://schemas.microsoft.com/office/drawing/2014/main" id="{E9B9365D-A60A-43D9-8441-6672B00A75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28" y="1907624"/>
            <a:ext cx="3113315" cy="198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7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B9E21-EF76-4434-A304-CF34983B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5814" y="478895"/>
            <a:ext cx="11766100" cy="994306"/>
          </a:xfrm>
        </p:spPr>
        <p:txBody>
          <a:bodyPr/>
          <a:lstStyle/>
          <a:p>
            <a:pPr algn="ctr"/>
            <a:r>
              <a:rPr lang="en-AU" sz="3600" dirty="0">
                <a:latin typeface="+mn-lt"/>
                <a:ea typeface="Arial"/>
                <a:cs typeface="Arial"/>
                <a:sym typeface="Arial"/>
              </a:rPr>
              <a:t>Some Things </a:t>
            </a:r>
            <a:r>
              <a:rPr lang="en-AU" sz="3600" dirty="0">
                <a:latin typeface="+mn-lt"/>
              </a:rPr>
              <a:t>T</a:t>
            </a:r>
            <a:r>
              <a:rPr lang="en-AU" sz="3600" dirty="0">
                <a:latin typeface="+mn-lt"/>
                <a:ea typeface="Arial"/>
                <a:cs typeface="Arial"/>
                <a:sym typeface="Arial"/>
              </a:rPr>
              <a:t>hat </a:t>
            </a:r>
            <a:r>
              <a:rPr lang="en-AU" sz="3600" dirty="0">
                <a:latin typeface="+mn-lt"/>
              </a:rPr>
              <a:t>S</a:t>
            </a:r>
            <a:r>
              <a:rPr lang="en-AU" sz="3600" dirty="0">
                <a:latin typeface="+mn-lt"/>
                <a:ea typeface="Arial"/>
                <a:cs typeface="Arial"/>
                <a:sym typeface="Arial"/>
              </a:rPr>
              <a:t>tart with W Are…</a:t>
            </a:r>
            <a:endParaRPr lang="en-GB" sz="3600" dirty="0">
              <a:latin typeface="+mn-lt"/>
            </a:endParaRPr>
          </a:p>
        </p:txBody>
      </p:sp>
      <p:pic>
        <p:nvPicPr>
          <p:cNvPr id="5" name="Picture 4" descr="A picture containing glass&#10;&#10;Description automatically generated">
            <a:extLst>
              <a:ext uri="{FF2B5EF4-FFF2-40B4-BE49-F238E27FC236}">
                <a16:creationId xmlns:a16="http://schemas.microsoft.com/office/drawing/2014/main" id="{B37CC21A-F212-42A3-A92A-08FD4381B9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85" y="1589314"/>
            <a:ext cx="3129079" cy="2085238"/>
          </a:xfrm>
          <a:prstGeom prst="rect">
            <a:avLst/>
          </a:prstGeom>
        </p:spPr>
      </p:pic>
      <p:pic>
        <p:nvPicPr>
          <p:cNvPr id="9" name="Picture 8" descr="A whale jumping out of the water&#10;&#10;Description automatically generated">
            <a:extLst>
              <a:ext uri="{FF2B5EF4-FFF2-40B4-BE49-F238E27FC236}">
                <a16:creationId xmlns:a16="http://schemas.microsoft.com/office/drawing/2014/main" id="{42A6A42B-C2CD-411E-BC50-ED82115658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703" y="4039790"/>
            <a:ext cx="3140121" cy="2085237"/>
          </a:xfrm>
          <a:prstGeom prst="rect">
            <a:avLst/>
          </a:prstGeom>
        </p:spPr>
      </p:pic>
      <p:pic>
        <p:nvPicPr>
          <p:cNvPr id="11" name="Picture 10" descr="A windmill on top of a grass covered field&#10;&#10;Description automatically generated">
            <a:extLst>
              <a:ext uri="{FF2B5EF4-FFF2-40B4-BE49-F238E27FC236}">
                <a16:creationId xmlns:a16="http://schemas.microsoft.com/office/drawing/2014/main" id="{14A5D614-8FBF-48F1-892C-91EBFA23D8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037944" y="2079073"/>
            <a:ext cx="2155371" cy="287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8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3CAB-BD65-4AC1-9753-8046FE12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Which of These Start with W?</a:t>
            </a:r>
            <a:endParaRPr lang="en-GB" dirty="0"/>
          </a:p>
        </p:txBody>
      </p:sp>
      <p:pic>
        <p:nvPicPr>
          <p:cNvPr id="12" name="wizard" descr="A person wearing a costume&#10;&#10;Description automatically generated">
            <a:extLst>
              <a:ext uri="{FF2B5EF4-FFF2-40B4-BE49-F238E27FC236}">
                <a16:creationId xmlns:a16="http://schemas.microsoft.com/office/drawing/2014/main" id="{E6B35D61-73B8-4D67-9DF9-71DF1EDA4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18" y="1997303"/>
            <a:ext cx="1919757" cy="3059339"/>
          </a:xfrm>
          <a:prstGeom prst="rect">
            <a:avLst/>
          </a:prstGeom>
        </p:spPr>
      </p:pic>
      <p:pic>
        <p:nvPicPr>
          <p:cNvPr id="14" name="emu" descr="A picture containing table&#10;&#10;Description automatically generated">
            <a:extLst>
              <a:ext uri="{FF2B5EF4-FFF2-40B4-BE49-F238E27FC236}">
                <a16:creationId xmlns:a16="http://schemas.microsoft.com/office/drawing/2014/main" id="{0E9BEA9A-C16F-4C4B-84B1-69182C3529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693" y="1997303"/>
            <a:ext cx="2155684" cy="3059339"/>
          </a:xfrm>
          <a:prstGeom prst="rect">
            <a:avLst/>
          </a:prstGeom>
        </p:spPr>
      </p:pic>
      <p:sp>
        <p:nvSpPr>
          <p:cNvPr id="15" name="Try Again">
            <a:extLst>
              <a:ext uri="{FF2B5EF4-FFF2-40B4-BE49-F238E27FC236}">
                <a16:creationId xmlns:a16="http://schemas.microsoft.com/office/drawing/2014/main" id="{02078442-F0E0-47DB-8748-B394F5A7CB77}"/>
              </a:ext>
            </a:extLst>
          </p:cNvPr>
          <p:cNvSpPr txBox="1"/>
          <p:nvPr/>
        </p:nvSpPr>
        <p:spPr>
          <a:xfrm>
            <a:off x="1926431" y="1905506"/>
            <a:ext cx="5281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TRY AGAIN!</a:t>
            </a:r>
          </a:p>
        </p:txBody>
      </p:sp>
      <p:pic>
        <p:nvPicPr>
          <p:cNvPr id="18" name="confetti" descr="A screen shot of a computer&#10;&#10;Description automatically generated">
            <a:extLst>
              <a:ext uri="{FF2B5EF4-FFF2-40B4-BE49-F238E27FC236}">
                <a16:creationId xmlns:a16="http://schemas.microsoft.com/office/drawing/2014/main" id="{591C748A-4054-4BA9-BBFC-FE17E27374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40" y="0"/>
            <a:ext cx="9589750" cy="6858000"/>
          </a:xfrm>
          <a:prstGeom prst="rect">
            <a:avLst/>
          </a:prstGeom>
        </p:spPr>
      </p:pic>
      <p:sp>
        <p:nvSpPr>
          <p:cNvPr id="16" name="Yes">
            <a:extLst>
              <a:ext uri="{FF2B5EF4-FFF2-40B4-BE49-F238E27FC236}">
                <a16:creationId xmlns:a16="http://schemas.microsoft.com/office/drawing/2014/main" id="{933DD436-026C-475A-A71E-E6FEDF03F53E}"/>
              </a:ext>
            </a:extLst>
          </p:cNvPr>
          <p:cNvSpPr txBox="1"/>
          <p:nvPr/>
        </p:nvSpPr>
        <p:spPr>
          <a:xfrm>
            <a:off x="2386517" y="2105561"/>
            <a:ext cx="45956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ln w="57150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232618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3CAB-BD65-4AC1-9753-8046FE12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Which of These Start with W?</a:t>
            </a:r>
            <a:endParaRPr lang="en-GB" dirty="0"/>
          </a:p>
        </p:txBody>
      </p:sp>
      <p:pic>
        <p:nvPicPr>
          <p:cNvPr id="12" name="worm">
            <a:extLst>
              <a:ext uri="{FF2B5EF4-FFF2-40B4-BE49-F238E27FC236}">
                <a16:creationId xmlns:a16="http://schemas.microsoft.com/office/drawing/2014/main" id="{E6B35D61-73B8-4D67-9DF9-71DF1EDA46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611" y="2362708"/>
            <a:ext cx="2735012" cy="2196350"/>
          </a:xfrm>
          <a:prstGeom prst="rect">
            <a:avLst/>
          </a:prstGeom>
        </p:spPr>
      </p:pic>
      <p:pic>
        <p:nvPicPr>
          <p:cNvPr id="14" name="helicopter">
            <a:extLst>
              <a:ext uri="{FF2B5EF4-FFF2-40B4-BE49-F238E27FC236}">
                <a16:creationId xmlns:a16="http://schemas.microsoft.com/office/drawing/2014/main" id="{0E9BEA9A-C16F-4C4B-84B1-69182C352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9149" y="2518230"/>
            <a:ext cx="3733409" cy="1785460"/>
          </a:xfrm>
          <a:prstGeom prst="rect">
            <a:avLst/>
          </a:prstGeom>
          <a:noFill/>
        </p:spPr>
      </p:pic>
      <p:sp>
        <p:nvSpPr>
          <p:cNvPr id="15" name="Try Again">
            <a:extLst>
              <a:ext uri="{FF2B5EF4-FFF2-40B4-BE49-F238E27FC236}">
                <a16:creationId xmlns:a16="http://schemas.microsoft.com/office/drawing/2014/main" id="{02078442-F0E0-47DB-8748-B394F5A7CB77}"/>
              </a:ext>
            </a:extLst>
          </p:cNvPr>
          <p:cNvSpPr txBox="1"/>
          <p:nvPr/>
        </p:nvSpPr>
        <p:spPr>
          <a:xfrm>
            <a:off x="1926431" y="1905506"/>
            <a:ext cx="5281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TRY AGAIN!</a:t>
            </a:r>
          </a:p>
        </p:txBody>
      </p:sp>
      <p:pic>
        <p:nvPicPr>
          <p:cNvPr id="18" name="confetti" descr="A screen shot of a computer&#10;&#10;Description automatically generated">
            <a:extLst>
              <a:ext uri="{FF2B5EF4-FFF2-40B4-BE49-F238E27FC236}">
                <a16:creationId xmlns:a16="http://schemas.microsoft.com/office/drawing/2014/main" id="{591C748A-4054-4BA9-BBFC-FE17E27374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40" y="0"/>
            <a:ext cx="9589750" cy="6858000"/>
          </a:xfrm>
          <a:prstGeom prst="rect">
            <a:avLst/>
          </a:prstGeom>
        </p:spPr>
      </p:pic>
      <p:sp>
        <p:nvSpPr>
          <p:cNvPr id="16" name="Yes">
            <a:extLst>
              <a:ext uri="{FF2B5EF4-FFF2-40B4-BE49-F238E27FC236}">
                <a16:creationId xmlns:a16="http://schemas.microsoft.com/office/drawing/2014/main" id="{933DD436-026C-475A-A71E-E6FEDF03F53E}"/>
              </a:ext>
            </a:extLst>
          </p:cNvPr>
          <p:cNvSpPr txBox="1"/>
          <p:nvPr/>
        </p:nvSpPr>
        <p:spPr>
          <a:xfrm>
            <a:off x="2386517" y="2105561"/>
            <a:ext cx="45956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ln w="57150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1085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3CAB-BD65-4AC1-9753-8046FE12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Which of These Start with W?</a:t>
            </a:r>
            <a:endParaRPr lang="en-GB" dirty="0"/>
          </a:p>
        </p:txBody>
      </p:sp>
      <p:pic>
        <p:nvPicPr>
          <p:cNvPr id="12" name="winter">
            <a:extLst>
              <a:ext uri="{FF2B5EF4-FFF2-40B4-BE49-F238E27FC236}">
                <a16:creationId xmlns:a16="http://schemas.microsoft.com/office/drawing/2014/main" id="{E6B35D61-73B8-4D67-9DF9-71DF1EDA46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537" y="1685807"/>
            <a:ext cx="2412489" cy="3519137"/>
          </a:xfrm>
          <a:prstGeom prst="rect">
            <a:avLst/>
          </a:prstGeom>
        </p:spPr>
      </p:pic>
      <p:pic>
        <p:nvPicPr>
          <p:cNvPr id="14" name="boat">
            <a:extLst>
              <a:ext uri="{FF2B5EF4-FFF2-40B4-BE49-F238E27FC236}">
                <a16:creationId xmlns:a16="http://schemas.microsoft.com/office/drawing/2014/main" id="{0E9BEA9A-C16F-4C4B-84B1-69182C352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2670" y="1797222"/>
            <a:ext cx="4488838" cy="3174128"/>
          </a:xfrm>
          <a:prstGeom prst="rect">
            <a:avLst/>
          </a:prstGeom>
          <a:noFill/>
        </p:spPr>
      </p:pic>
      <p:sp>
        <p:nvSpPr>
          <p:cNvPr id="15" name="Try Again">
            <a:extLst>
              <a:ext uri="{FF2B5EF4-FFF2-40B4-BE49-F238E27FC236}">
                <a16:creationId xmlns:a16="http://schemas.microsoft.com/office/drawing/2014/main" id="{02078442-F0E0-47DB-8748-B394F5A7CB77}"/>
              </a:ext>
            </a:extLst>
          </p:cNvPr>
          <p:cNvSpPr txBox="1"/>
          <p:nvPr/>
        </p:nvSpPr>
        <p:spPr>
          <a:xfrm>
            <a:off x="1926431" y="1905506"/>
            <a:ext cx="5281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TRY AGAIN!</a:t>
            </a:r>
          </a:p>
        </p:txBody>
      </p:sp>
      <p:pic>
        <p:nvPicPr>
          <p:cNvPr id="18" name="confetti" descr="A screen shot of a computer&#10;&#10;Description automatically generated">
            <a:extLst>
              <a:ext uri="{FF2B5EF4-FFF2-40B4-BE49-F238E27FC236}">
                <a16:creationId xmlns:a16="http://schemas.microsoft.com/office/drawing/2014/main" id="{591C748A-4054-4BA9-BBFC-FE17E27374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40" y="0"/>
            <a:ext cx="9589750" cy="6858000"/>
          </a:xfrm>
          <a:prstGeom prst="rect">
            <a:avLst/>
          </a:prstGeom>
        </p:spPr>
      </p:pic>
      <p:sp>
        <p:nvSpPr>
          <p:cNvPr id="16" name="Yes">
            <a:extLst>
              <a:ext uri="{FF2B5EF4-FFF2-40B4-BE49-F238E27FC236}">
                <a16:creationId xmlns:a16="http://schemas.microsoft.com/office/drawing/2014/main" id="{933DD436-026C-475A-A71E-E6FEDF03F53E}"/>
              </a:ext>
            </a:extLst>
          </p:cNvPr>
          <p:cNvSpPr txBox="1"/>
          <p:nvPr/>
        </p:nvSpPr>
        <p:spPr>
          <a:xfrm>
            <a:off x="2386517" y="2105561"/>
            <a:ext cx="45956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ln w="57150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31913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0</TotalTime>
  <Words>135</Words>
  <Application>Microsoft Office PowerPoint</Application>
  <PresentationFormat>On-screen Show (4:3)</PresentationFormat>
  <Paragraphs>26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Twinkl</vt:lpstr>
      <vt:lpstr>Calibri</vt:lpstr>
      <vt:lpstr>Arial</vt:lpstr>
      <vt:lpstr>Office Theme</vt:lpstr>
      <vt:lpstr>PowerPoint Presentation</vt:lpstr>
      <vt:lpstr>The Letter W Looks like This…</vt:lpstr>
      <vt:lpstr>The Letter W Sounds like This…</vt:lpstr>
      <vt:lpstr>It Can Also Look like This…</vt:lpstr>
      <vt:lpstr>Some Things That Start with W Are…</vt:lpstr>
      <vt:lpstr>Some Things That Start with W Are…</vt:lpstr>
      <vt:lpstr>Which of These Start with W?</vt:lpstr>
      <vt:lpstr>Which of These Start with W?</vt:lpstr>
      <vt:lpstr>Which of These Start with W?</vt:lpstr>
      <vt:lpstr>Which of These Start with W?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Richard Wehli</dc:creator>
  <cp:lastModifiedBy>Richard Wehli</cp:lastModifiedBy>
  <cp:revision>25</cp:revision>
  <dcterms:created xsi:type="dcterms:W3CDTF">2020-07-02T08:50:28Z</dcterms:created>
  <dcterms:modified xsi:type="dcterms:W3CDTF">2020-07-06T08:08:58Z</dcterms:modified>
</cp:coreProperties>
</file>