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6" r:id="rId3"/>
    <p:sldId id="277" r:id="rId4"/>
    <p:sldId id="278" r:id="rId5"/>
    <p:sldId id="279" r:id="rId6"/>
    <p:sldId id="281" r:id="rId7"/>
    <p:sldId id="282" r:id="rId8"/>
    <p:sldId id="283" r:id="rId9"/>
    <p:sldId id="285" r:id="rId10"/>
    <p:sldId id="284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00A8E7"/>
    <a:srgbClr val="CA095B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764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Say the sound /h/ and have children repeat it back multiple times.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14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Heart, hand, hammer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5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Horse, helicopter, helmet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Pause briefly after the initial sound of each word to assist students to identify the sounds.</a:t>
            </a:r>
          </a:p>
          <a:p>
            <a:endParaRPr lang="en-AU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A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Piano, hot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House, sausage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1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Happy,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34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Hippo, girl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2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winkl.com.au/resources/australian-resources-eylf/australian-resources-eylf-literacy/australian-resources-eylf-literacy-read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eylf/australian-resources-eylf-literacy/australian-resources-eylf-literacy-readin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7BC7C5DE-C0C5-40F3-BD94-BCD14BB08273}"/>
              </a:ext>
            </a:extLst>
          </p:cNvPr>
          <p:cNvSpPr/>
          <p:nvPr/>
        </p:nvSpPr>
        <p:spPr>
          <a:xfrm>
            <a:off x="3926113" y="5390551"/>
            <a:ext cx="1291772" cy="87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FF644-064F-40C4-9D2C-198B18E3CFAA}"/>
              </a:ext>
            </a:extLst>
          </p:cNvPr>
          <p:cNvSpPr txBox="1"/>
          <p:nvPr/>
        </p:nvSpPr>
        <p:spPr>
          <a:xfrm>
            <a:off x="3194049" y="2074334"/>
            <a:ext cx="2755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C3487-74C1-4895-9CEF-CC0B99F19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6991" y="2826983"/>
            <a:ext cx="1450017" cy="173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H?</a:t>
            </a:r>
            <a:endParaRPr lang="en-GB" dirty="0"/>
          </a:p>
        </p:txBody>
      </p:sp>
      <p:pic>
        <p:nvPicPr>
          <p:cNvPr id="14" name="turtle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2991" y="1956613"/>
            <a:ext cx="2104969" cy="3493805"/>
          </a:xfrm>
          <a:prstGeom prst="rect">
            <a:avLst/>
          </a:prstGeom>
          <a:noFill/>
        </p:spPr>
      </p:pic>
      <p:pic>
        <p:nvPicPr>
          <p:cNvPr id="12" name="window">
            <a:extLst>
              <a:ext uri="{FF2B5EF4-FFF2-40B4-BE49-F238E27FC236}">
                <a16:creationId xmlns:a16="http://schemas.microsoft.com/office/drawing/2014/main" id="{E6B35D61-73B8-4D67-9DF9-71DF1EDA4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4030" y="3048669"/>
            <a:ext cx="3561999" cy="1558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0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7233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8DEEC6D1-4056-4F8D-A140-6EDBAB7016CC}"/>
              </a:ext>
            </a:extLst>
          </p:cNvPr>
          <p:cNvSpPr/>
          <p:nvPr/>
        </p:nvSpPr>
        <p:spPr>
          <a:xfrm>
            <a:off x="3926114" y="2989943"/>
            <a:ext cx="1291772" cy="87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9123A7C5-1A9D-4712-AC71-475C5A842DF7}"/>
              </a:ext>
            </a:extLst>
          </p:cNvPr>
          <p:cNvSpPr/>
          <p:nvPr/>
        </p:nvSpPr>
        <p:spPr>
          <a:xfrm>
            <a:off x="3926114" y="2989943"/>
            <a:ext cx="1291772" cy="87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81F8D6-3BC2-4CBF-A55A-226133C7B000}"/>
              </a:ext>
            </a:extLst>
          </p:cNvPr>
          <p:cNvSpPr txBox="1"/>
          <p:nvPr/>
        </p:nvSpPr>
        <p:spPr>
          <a:xfrm>
            <a:off x="5131839" y="1737619"/>
            <a:ext cx="24468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b="1" dirty="0"/>
              <a:t>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189E8-6DF4-43E7-83CF-8FC08E71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AU" dirty="0">
                <a:sym typeface="Arial"/>
              </a:rPr>
              <a:t>The Letter H Looks like This…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B0A08-CC83-4D76-8880-8AA363E62134}"/>
              </a:ext>
            </a:extLst>
          </p:cNvPr>
          <p:cNvSpPr txBox="1"/>
          <p:nvPr/>
        </p:nvSpPr>
        <p:spPr>
          <a:xfrm>
            <a:off x="1380801" y="1724919"/>
            <a:ext cx="24468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b="1" dirty="0"/>
              <a:t>H</a:t>
            </a:r>
          </a:p>
        </p:txBody>
      </p:sp>
      <p:sp>
        <p:nvSpPr>
          <p:cNvPr id="12" name="Start">
            <a:extLst>
              <a:ext uri="{FF2B5EF4-FFF2-40B4-BE49-F238E27FC236}">
                <a16:creationId xmlns:a16="http://schemas.microsoft.com/office/drawing/2014/main" id="{7E55BB59-1381-47F5-8099-ACCD80F2EF35}"/>
              </a:ext>
            </a:extLst>
          </p:cNvPr>
          <p:cNvSpPr/>
          <p:nvPr/>
        </p:nvSpPr>
        <p:spPr>
          <a:xfrm>
            <a:off x="5764996" y="256432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inish">
            <a:extLst>
              <a:ext uri="{FF2B5EF4-FFF2-40B4-BE49-F238E27FC236}">
                <a16:creationId xmlns:a16="http://schemas.microsoft.com/office/drawing/2014/main" id="{13C4B2D6-CFAE-4356-A0B2-81C9CD4F034B}"/>
              </a:ext>
            </a:extLst>
          </p:cNvPr>
          <p:cNvSpPr/>
          <p:nvPr/>
        </p:nvSpPr>
        <p:spPr>
          <a:xfrm>
            <a:off x="6933575" y="450417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tart">
            <a:extLst>
              <a:ext uri="{FF2B5EF4-FFF2-40B4-BE49-F238E27FC236}">
                <a16:creationId xmlns:a16="http://schemas.microsoft.com/office/drawing/2014/main" id="{32C1332E-10FA-4859-A3E1-A9AB996BF758}"/>
              </a:ext>
            </a:extLst>
          </p:cNvPr>
          <p:cNvSpPr/>
          <p:nvPr/>
        </p:nvSpPr>
        <p:spPr>
          <a:xfrm>
            <a:off x="1872161" y="275919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inish">
            <a:extLst>
              <a:ext uri="{FF2B5EF4-FFF2-40B4-BE49-F238E27FC236}">
                <a16:creationId xmlns:a16="http://schemas.microsoft.com/office/drawing/2014/main" id="{742B440D-A755-49C2-9A44-CAB9EACEED16}"/>
              </a:ext>
            </a:extLst>
          </p:cNvPr>
          <p:cNvSpPr/>
          <p:nvPr/>
        </p:nvSpPr>
        <p:spPr>
          <a:xfrm>
            <a:off x="3096184" y="359493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4133F44-8797-476C-BA0B-F13AF94DF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96" y="1595826"/>
            <a:ext cx="1292464" cy="1292464"/>
          </a:xfrm>
          <a:prstGeom prst="rect">
            <a:avLst/>
          </a:prstGeom>
        </p:spPr>
      </p:pic>
      <p:sp>
        <p:nvSpPr>
          <p:cNvPr id="18" name="Title 20">
            <a:extLst>
              <a:ext uri="{FF2B5EF4-FFF2-40B4-BE49-F238E27FC236}">
                <a16:creationId xmlns:a16="http://schemas.microsoft.com/office/drawing/2014/main" id="{8483F675-318F-450A-9968-0E83C40C4283}"/>
              </a:ext>
            </a:extLst>
          </p:cNvPr>
          <p:cNvSpPr txBox="1">
            <a:spLocks/>
          </p:cNvSpPr>
          <p:nvPr/>
        </p:nvSpPr>
        <p:spPr>
          <a:xfrm>
            <a:off x="457198" y="5426253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228600" lvl="0" indent="-114300" algn="ctr">
              <a:spcBef>
                <a:spcPts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Can you draw it with your finger?</a:t>
            </a:r>
            <a:endParaRPr lang="en-US" sz="1800" b="0" dirty="0">
              <a:solidFill>
                <a:schemeClr val="tx1"/>
              </a:solidFill>
              <a:sym typeface="NTR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C80BA24-D0C1-4C61-AD35-8DEDDF922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31" y="1407537"/>
            <a:ext cx="129246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00296 0.25556 L 0.13854 -0.00648 L 0.13559 0.25949 L -0.0033 0.13125 L 0.1375 0.12153 " pathEditMode="relative" rAng="0" ptsTypes="AAA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C -0.00017 0.09838 -0.00034 0.19676 -0.00034 0.29537 L 0.02691 0.1456 C 0.0283 0.14306 0.029 0.14097 0.03073 0.13912 C 0.03125 0.13866 0.03177 0.1382 0.03229 0.13773 C 0.03438 0.13357 0.03195 0.1382 0.03472 0.1338 C 0.03681 0.13056 0.03525 0.13171 0.03768 0.13056 C 0.04063 0.12801 0.03733 0.13079 0.04097 0.12801 C 0.04184 0.12755 0.04271 0.12685 0.04341 0.12616 C 0.04393 0.1257 0.04445 0.12523 0.04497 0.12477 C 0.04549 0.12454 0.04584 0.12431 0.04636 0.12408 C 0.05 0.12083 0.04549 0.12477 0.04983 0.12222 C 0.05452 0.11945 0.04757 0.12222 0.0533 0.12014 C 0.05365 0.11968 0.054 0.11875 0.05469 0.11829 C 0.05556 0.11783 0.0566 0.11783 0.05764 0.11759 C 0.06077 0.11667 0.06077 0.1169 0.06302 0.11574 C 0.06354 0.11528 0.06389 0.11458 0.06441 0.11435 C 0.06597 0.11389 0.06736 0.11389 0.06893 0.11366 C 0.06979 0.11366 0.07084 0.1132 0.0717 0.1132 C 0.07431 0.1132 0.07709 0.11296 0.07952 0.11366 C 0.08021 0.11389 0.08056 0.11505 0.08108 0.11574 C 0.08264 0.11759 0.08264 0.11667 0.08455 0.11898 C 0.08716 0.12269 0.08316 0.11945 0.08733 0.12222 C 0.09011 0.1294 0.08663 0.1213 0.08976 0.12616 C 0.09063 0.12732 0.09115 0.12871 0.09184 0.13009 C 0.09219 0.13056 0.09219 0.13148 0.09271 0.13195 L 0.09427 0.13333 C 0.09601 0.14306 0.09306 0.12824 0.09566 0.13843 C 0.09618 0.14005 0.09618 0.1419 0.0967 0.14375 L 0.09757 0.14746 C 0.09879 0.15787 0.0974 0.14514 0.09861 0.16065 C 0.09879 0.16204 0.09896 0.16366 0.09913 0.16505 C 0.09896 0.17662 0.09896 0.1882 0.09861 0.19954 C 0.09861 0.20116 0.09844 0.20278 0.09809 0.20417 C 0.09792 0.20556 0.0974 0.20671 0.09722 0.2081 C 0.09705 0.20949 0.09688 0.21065 0.0967 0.21204 C 0.09601 0.2169 0.09601 0.2132 0.09514 0.22107 L 0.09479 0.22639 C 0.09479 0.23681 0.09479 0.24746 0.09514 0.2581 C 0.09532 0.25996 0.09584 0.26158 0.09618 0.26343 C 0.09705 0.26898 0.09601 0.26458 0.09757 0.26852 C 0.09792 0.26945 0.09809 0.2706 0.09861 0.2713 C 0.09896 0.27176 0.09966 0.27153 0.1 0.27176 C 0.10018 0.27246 0.10035 0.27315 0.10052 0.27384 C 0.10174 0.27639 0.10226 0.27662 0.104 0.27824 C 0.10434 0.27894 0.10452 0.27986 0.10504 0.28033 C 0.10591 0.28102 0.10782 0.28148 0.10782 0.28171 C 0.10851 0.28218 0.1092 0.2831 0.1099 0.28357 C 0.11025 0.2838 0.11077 0.28403 0.11129 0.28426 C 0.11198 0.28449 0.11389 0.28496 0.11476 0.28542 C 0.11528 0.28588 0.11563 0.28658 0.11615 0.28681 C 0.11684 0.28704 0.11754 0.28727 0.11806 0.2875 C 0.12309 0.28935 0.11545 0.28681 0.12153 0.28866 C 0.13056 0.2882 0.1283 0.29097 0.13091 0.2875 " pathEditMode="relative" rAng="0" ptsTypes="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Letter H Sounds like This…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5DB083-03DC-4057-B00A-7970D694A37C}"/>
              </a:ext>
            </a:extLst>
          </p:cNvPr>
          <p:cNvSpPr txBox="1">
            <a:spLocks/>
          </p:cNvSpPr>
          <p:nvPr/>
        </p:nvSpPr>
        <p:spPr>
          <a:xfrm>
            <a:off x="457198" y="147320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marL="114300" algn="ctr"/>
            <a:r>
              <a:rPr lang="en-AU" dirty="0"/>
              <a:t>H, H, H</a:t>
            </a:r>
          </a:p>
        </p:txBody>
      </p:sp>
      <p:pic>
        <p:nvPicPr>
          <p:cNvPr id="20" name="Picture 19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754CFC1-95DA-4A7F-BF43-BAC0668D9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56" y="2739380"/>
            <a:ext cx="4583688" cy="33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9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DF6E-6206-4375-B494-73382F84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Can Also Look like This…</a:t>
            </a:r>
            <a:endParaRPr lang="en-GB" dirty="0"/>
          </a:p>
        </p:txBody>
      </p:sp>
      <p:pic>
        <p:nvPicPr>
          <p:cNvPr id="8" name="Picture 7" descr="A picture containing television, monitor, screen, computer&#10;&#10;Description automatically generated">
            <a:extLst>
              <a:ext uri="{FF2B5EF4-FFF2-40B4-BE49-F238E27FC236}">
                <a16:creationId xmlns:a16="http://schemas.microsoft.com/office/drawing/2014/main" id="{FA534498-3E35-472D-8AAD-C687118D5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9" y="4048506"/>
            <a:ext cx="1159401" cy="145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C30223-C3EF-4313-A4C9-DD2B13C36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75" y="3836022"/>
            <a:ext cx="2331720" cy="2331720"/>
          </a:xfrm>
          <a:prstGeom prst="rect">
            <a:avLst/>
          </a:prstGeom>
        </p:spPr>
      </p:pic>
      <p:pic>
        <p:nvPicPr>
          <p:cNvPr id="11" name="Picture 10" descr="A close up of a brick wall&#10;&#10;Description automatically generated">
            <a:extLst>
              <a:ext uri="{FF2B5EF4-FFF2-40B4-BE49-F238E27FC236}">
                <a16:creationId xmlns:a16="http://schemas.microsoft.com/office/drawing/2014/main" id="{E65BF60B-B3BD-43DB-9954-E23AD3516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51" y="1714722"/>
            <a:ext cx="1606137" cy="1485677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199A10C3-6C5E-46D6-8F2A-98970CC8D5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05" y="3914857"/>
            <a:ext cx="2037328" cy="203732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71BDEC5-0424-4A0E-A5BC-9FBDC90DCD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50" y="1593510"/>
            <a:ext cx="1822584" cy="183549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DA3325E-C86A-4B4A-9210-760DD2F169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57" y="537126"/>
            <a:ext cx="3062683" cy="30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9E21-EF76-4434-A304-CF34983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5814" y="478895"/>
            <a:ext cx="11766100" cy="994306"/>
          </a:xfrm>
        </p:spPr>
        <p:txBody>
          <a:bodyPr/>
          <a:lstStyle/>
          <a:p>
            <a:pPr algn="ctr"/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Some Things </a:t>
            </a:r>
            <a:r>
              <a:rPr lang="en-AU" sz="3600" dirty="0">
                <a:latin typeface="+mn-lt"/>
              </a:rPr>
              <a:t>T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600" dirty="0">
                <a:latin typeface="+mn-lt"/>
              </a:rPr>
              <a:t>S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tart with H Are…</a:t>
            </a:r>
            <a:endParaRPr lang="en-GB" sz="3600" dirty="0">
              <a:latin typeface="+mn-lt"/>
            </a:endParaRPr>
          </a:p>
        </p:txBody>
      </p:sp>
      <p:pic>
        <p:nvPicPr>
          <p:cNvPr id="5" name="Picture 4" descr="A close up of a knife&#10;&#10;Description automatically generated">
            <a:extLst>
              <a:ext uri="{FF2B5EF4-FFF2-40B4-BE49-F238E27FC236}">
                <a16:creationId xmlns:a16="http://schemas.microsoft.com/office/drawing/2014/main" id="{440A24AE-E2C2-4E4D-B985-7FADAE540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5" y="3899530"/>
            <a:ext cx="3353938" cy="2235086"/>
          </a:xfrm>
          <a:prstGeom prst="rect">
            <a:avLst/>
          </a:prstGeom>
        </p:spPr>
      </p:pic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1272DBB-590E-49F0-8756-E84196E7C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6" y="1473201"/>
            <a:ext cx="3189027" cy="2125188"/>
          </a:xfrm>
          <a:prstGeom prst="rect">
            <a:avLst/>
          </a:prstGeom>
        </p:spPr>
      </p:pic>
      <p:pic>
        <p:nvPicPr>
          <p:cNvPr id="11" name="Picture 10" descr="A close up of a persons hand&#10;&#10;Description automatically generated">
            <a:extLst>
              <a:ext uri="{FF2B5EF4-FFF2-40B4-BE49-F238E27FC236}">
                <a16:creationId xmlns:a16="http://schemas.microsoft.com/office/drawing/2014/main" id="{6CB66140-6354-4AC3-BE9B-0F1D02687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87" y="1987733"/>
            <a:ext cx="2549062" cy="382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7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9E21-EF76-4434-A304-CF34983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5814" y="478895"/>
            <a:ext cx="11766100" cy="994306"/>
          </a:xfrm>
        </p:spPr>
        <p:txBody>
          <a:bodyPr/>
          <a:lstStyle/>
          <a:p>
            <a:pPr algn="ctr"/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Some Things </a:t>
            </a:r>
            <a:r>
              <a:rPr lang="en-AU" sz="3600" dirty="0">
                <a:latin typeface="+mn-lt"/>
              </a:rPr>
              <a:t>T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hat </a:t>
            </a:r>
            <a:r>
              <a:rPr lang="en-AU" sz="3600" dirty="0">
                <a:latin typeface="+mn-lt"/>
              </a:rPr>
              <a:t>S</a:t>
            </a:r>
            <a:r>
              <a:rPr lang="en-AU" sz="3600" dirty="0">
                <a:latin typeface="+mn-lt"/>
                <a:ea typeface="Arial"/>
                <a:cs typeface="Arial"/>
                <a:sym typeface="Arial"/>
              </a:rPr>
              <a:t>tart with H Are…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 descr="A close up of a pink wall&#10;&#10;Description automatically generated">
            <a:extLst>
              <a:ext uri="{FF2B5EF4-FFF2-40B4-BE49-F238E27FC236}">
                <a16:creationId xmlns:a16="http://schemas.microsoft.com/office/drawing/2014/main" id="{57909E0E-F6C2-4EDC-8F0B-5EFF2DFC1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55" y="4050345"/>
            <a:ext cx="3477089" cy="2083820"/>
          </a:xfrm>
          <a:prstGeom prst="rect">
            <a:avLst/>
          </a:prstGeom>
        </p:spPr>
      </p:pic>
      <p:pic>
        <p:nvPicPr>
          <p:cNvPr id="7" name="Picture 6" descr="A brown hors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676B55CA-58A5-48E0-A0CA-138707C1A6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7" y="1571413"/>
            <a:ext cx="3388404" cy="2258053"/>
          </a:xfrm>
          <a:prstGeom prst="rect">
            <a:avLst/>
          </a:prstGeom>
        </p:spPr>
      </p:pic>
      <p:pic>
        <p:nvPicPr>
          <p:cNvPr id="10" name="Picture 9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62E00B48-D4C5-4410-AF4A-5D8761532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90" y="1625841"/>
            <a:ext cx="3044423" cy="20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H?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F36D4E-B2BF-4483-AE75-76C7C6CAB37A}"/>
              </a:ext>
            </a:extLst>
          </p:cNvPr>
          <p:cNvGrpSpPr/>
          <p:nvPr/>
        </p:nvGrpSpPr>
        <p:grpSpPr>
          <a:xfrm>
            <a:off x="5918830" y="1799267"/>
            <a:ext cx="2034837" cy="3514623"/>
            <a:chOff x="1415028" y="1799267"/>
            <a:chExt cx="2034837" cy="3514623"/>
          </a:xfrm>
        </p:grpSpPr>
        <p:pic>
          <p:nvPicPr>
            <p:cNvPr id="12" name="boy">
              <a:extLst>
                <a:ext uri="{FF2B5EF4-FFF2-40B4-BE49-F238E27FC236}">
                  <a16:creationId xmlns:a16="http://schemas.microsoft.com/office/drawing/2014/main" id="{E6B35D61-73B8-4D67-9DF9-71DF1EDA4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15028" y="2147247"/>
              <a:ext cx="1523434" cy="3166643"/>
            </a:xfrm>
            <a:prstGeom prst="rect">
              <a:avLst/>
            </a:prstGeom>
          </p:spPr>
        </p:pic>
        <p:pic>
          <p:nvPicPr>
            <p:cNvPr id="4" name="temp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22F267D-0881-4F40-AA61-301263660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962" y="1799267"/>
              <a:ext cx="431903" cy="1174565"/>
            </a:xfrm>
            <a:prstGeom prst="rect">
              <a:avLst/>
            </a:prstGeom>
          </p:spPr>
        </p:pic>
      </p:grpSp>
      <p:pic>
        <p:nvPicPr>
          <p:cNvPr id="14" name="piano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8438" y="2043409"/>
            <a:ext cx="2901346" cy="3077025"/>
          </a:xfrm>
          <a:prstGeom prst="rect">
            <a:avLst/>
          </a:prstGeom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0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3261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H?</a:t>
            </a:r>
            <a:endParaRPr lang="en-GB" dirty="0"/>
          </a:p>
        </p:txBody>
      </p:sp>
      <p:pic>
        <p:nvPicPr>
          <p:cNvPr id="14" name="helicopter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56699">
            <a:off x="5462357" y="3097871"/>
            <a:ext cx="2821834" cy="1427957"/>
          </a:xfrm>
          <a:prstGeom prst="rect">
            <a:avLst/>
          </a:prstGeom>
          <a:noFill/>
        </p:spPr>
      </p:pic>
      <p:pic>
        <p:nvPicPr>
          <p:cNvPr id="12" name="worm">
            <a:extLst>
              <a:ext uri="{FF2B5EF4-FFF2-40B4-BE49-F238E27FC236}">
                <a16:creationId xmlns:a16="http://schemas.microsoft.com/office/drawing/2014/main" id="{E6B35D61-73B8-4D67-9DF9-71DF1EDA4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538" y="2375565"/>
            <a:ext cx="2554145" cy="2682772"/>
          </a:xfrm>
          <a:prstGeom prst="rect">
            <a:avLst/>
          </a:prstGeom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0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085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3CAB-BD65-4AC1-9753-8046FE12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of These Start with H?</a:t>
            </a:r>
            <a:endParaRPr lang="en-GB" dirty="0"/>
          </a:p>
        </p:txBody>
      </p:sp>
      <p:pic>
        <p:nvPicPr>
          <p:cNvPr id="12" name="winter">
            <a:extLst>
              <a:ext uri="{FF2B5EF4-FFF2-40B4-BE49-F238E27FC236}">
                <a16:creationId xmlns:a16="http://schemas.microsoft.com/office/drawing/2014/main" id="{E6B35D61-73B8-4D67-9DF9-71DF1EDA4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91" y="2582036"/>
            <a:ext cx="2413477" cy="2423079"/>
          </a:xfrm>
          <a:prstGeom prst="rect">
            <a:avLst/>
          </a:prstGeom>
        </p:spPr>
      </p:pic>
      <p:pic>
        <p:nvPicPr>
          <p:cNvPr id="14" name="boat">
            <a:extLst>
              <a:ext uri="{FF2B5EF4-FFF2-40B4-BE49-F238E27FC236}">
                <a16:creationId xmlns:a16="http://schemas.microsoft.com/office/drawing/2014/main" id="{0E9BEA9A-C16F-4C4B-84B1-69182C352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6875" y="1971557"/>
            <a:ext cx="2712598" cy="3372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Try Again">
            <a:extLst>
              <a:ext uri="{FF2B5EF4-FFF2-40B4-BE49-F238E27FC236}">
                <a16:creationId xmlns:a16="http://schemas.microsoft.com/office/drawing/2014/main" id="{02078442-F0E0-47DB-8748-B394F5A7CB77}"/>
              </a:ext>
            </a:extLst>
          </p:cNvPr>
          <p:cNvSpPr txBox="1"/>
          <p:nvPr/>
        </p:nvSpPr>
        <p:spPr>
          <a:xfrm>
            <a:off x="1926431" y="1905506"/>
            <a:ext cx="528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TRY AGAIN!</a:t>
            </a:r>
          </a:p>
        </p:txBody>
      </p:sp>
      <p:pic>
        <p:nvPicPr>
          <p:cNvPr id="18" name="confetti" descr="A screen shot of a computer&#10;&#10;Description automatically generated">
            <a:extLst>
              <a:ext uri="{FF2B5EF4-FFF2-40B4-BE49-F238E27FC236}">
                <a16:creationId xmlns:a16="http://schemas.microsoft.com/office/drawing/2014/main" id="{591C748A-4054-4BA9-BBFC-FE17E27374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40" y="0"/>
            <a:ext cx="9589750" cy="6858000"/>
          </a:xfrm>
          <a:prstGeom prst="rect">
            <a:avLst/>
          </a:prstGeom>
        </p:spPr>
      </p:pic>
      <p:sp>
        <p:nvSpPr>
          <p:cNvPr id="16" name="Yes">
            <a:extLst>
              <a:ext uri="{FF2B5EF4-FFF2-40B4-BE49-F238E27FC236}">
                <a16:creationId xmlns:a16="http://schemas.microsoft.com/office/drawing/2014/main" id="{933DD436-026C-475A-A71E-E6FEDF03F53E}"/>
              </a:ext>
            </a:extLst>
          </p:cNvPr>
          <p:cNvSpPr txBox="1"/>
          <p:nvPr/>
        </p:nvSpPr>
        <p:spPr>
          <a:xfrm>
            <a:off x="2386517" y="2105561"/>
            <a:ext cx="45956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ln w="57150"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3191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162</Words>
  <Application>Microsoft Office PowerPoint</Application>
  <PresentationFormat>On-screen Show (4:3)</PresentationFormat>
  <Paragraphs>38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The Letter H Looks like This…</vt:lpstr>
      <vt:lpstr>The Letter H Sounds like This…</vt:lpstr>
      <vt:lpstr>It Can Also Look like This…</vt:lpstr>
      <vt:lpstr>Some Things That Start with H Are…</vt:lpstr>
      <vt:lpstr>Some Things That Start with H Are…</vt:lpstr>
      <vt:lpstr>Which of These Start with H?</vt:lpstr>
      <vt:lpstr>Which of These Start with H?</vt:lpstr>
      <vt:lpstr>Which of These Start with H?</vt:lpstr>
      <vt:lpstr>Which of These Start with H?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Richard Wehli</dc:creator>
  <cp:lastModifiedBy>Richard Wehli</cp:lastModifiedBy>
  <cp:revision>61</cp:revision>
  <dcterms:created xsi:type="dcterms:W3CDTF">2020-07-02T08:50:28Z</dcterms:created>
  <dcterms:modified xsi:type="dcterms:W3CDTF">2020-07-10T12:37:23Z</dcterms:modified>
</cp:coreProperties>
</file>