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6" r:id="rId3"/>
    <p:sldId id="277" r:id="rId4"/>
    <p:sldId id="278" r:id="rId5"/>
    <p:sldId id="279" r:id="rId6"/>
    <p:sldId id="281" r:id="rId7"/>
    <p:sldId id="284" r:id="rId8"/>
    <p:sldId id="285" r:id="rId9"/>
    <p:sldId id="286" r:id="rId10"/>
    <p:sldId id="287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500"/>
    <a:srgbClr val="E94E13"/>
    <a:srgbClr val="BC0105"/>
    <a:srgbClr val="DE1E5A"/>
    <a:srgbClr val="3FB1E5"/>
    <a:srgbClr val="00A8E7"/>
    <a:srgbClr val="CA095B"/>
    <a:srgbClr val="18A0DB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764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Say the sound /z/ and have children repeat it back multiple times.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4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Zebra, zigzag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0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zoo, </a:t>
            </a:r>
            <a:r>
              <a:rPr lang="en-A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zuchinni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Pause briefly after the initial sound of each word to assist students to identify the sounds</a:t>
            </a:r>
          </a:p>
          <a:p>
            <a:endParaRPr lang="en-AU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Zero, trampoline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1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Zap, horse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5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Zoo, 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21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Zip, umbrella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1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winkl.com.au/resources/australian-resources-eylf/australian-resources-eylf-literacy/australian-resources-eylf-literacy-read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eylf/australian-resources-eylf-literacy/australian-resources-eylf-literacy-readin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7BC7C5DE-C0C5-40F3-BD94-BCD14BB08273}"/>
              </a:ext>
            </a:extLst>
          </p:cNvPr>
          <p:cNvSpPr/>
          <p:nvPr/>
        </p:nvSpPr>
        <p:spPr>
          <a:xfrm>
            <a:off x="3926113" y="5410501"/>
            <a:ext cx="1291772" cy="87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FF644-064F-40C4-9D2C-198B18E3CFAA}"/>
              </a:ext>
            </a:extLst>
          </p:cNvPr>
          <p:cNvSpPr txBox="1"/>
          <p:nvPr/>
        </p:nvSpPr>
        <p:spPr>
          <a:xfrm>
            <a:off x="3194049" y="2074334"/>
            <a:ext cx="2755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8986A1-2554-4CF7-B7F1-E8E64976E734}"/>
              </a:ext>
            </a:extLst>
          </p:cNvPr>
          <p:cNvSpPr/>
          <p:nvPr/>
        </p:nvSpPr>
        <p:spPr>
          <a:xfrm>
            <a:off x="3791415" y="5244433"/>
            <a:ext cx="1561170" cy="1129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3EFD881-7CF0-4DFF-83EF-0C72A85D1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05" y="2723929"/>
            <a:ext cx="2115560" cy="209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Z?</a:t>
            </a:r>
            <a:endParaRPr lang="en-GB" dirty="0"/>
          </a:p>
        </p:txBody>
      </p:sp>
      <p:pic>
        <p:nvPicPr>
          <p:cNvPr id="14" name="turtle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069" y="2520290"/>
            <a:ext cx="3461556" cy="247253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A0E8D8-E4BF-4BDB-89F5-44FCB2F2CA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467" y="2134765"/>
            <a:ext cx="1755033" cy="3199532"/>
          </a:xfrm>
          <a:prstGeom prst="rect">
            <a:avLst/>
          </a:prstGeom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</a:t>
            </a:r>
          </a:p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40" y="0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8525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8DEEC6D1-4056-4F8D-A140-6EDBAB7016CC}"/>
              </a:ext>
            </a:extLst>
          </p:cNvPr>
          <p:cNvSpPr/>
          <p:nvPr/>
        </p:nvSpPr>
        <p:spPr>
          <a:xfrm>
            <a:off x="3926114" y="2989943"/>
            <a:ext cx="1291772" cy="87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9123A7C5-1A9D-4712-AC71-475C5A842DF7}"/>
              </a:ext>
            </a:extLst>
          </p:cNvPr>
          <p:cNvSpPr/>
          <p:nvPr/>
        </p:nvSpPr>
        <p:spPr>
          <a:xfrm>
            <a:off x="3926114" y="2989943"/>
            <a:ext cx="1291772" cy="87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81F8D6-3BC2-4CBF-A55A-226133C7B000}"/>
              </a:ext>
            </a:extLst>
          </p:cNvPr>
          <p:cNvSpPr txBox="1"/>
          <p:nvPr/>
        </p:nvSpPr>
        <p:spPr>
          <a:xfrm>
            <a:off x="5131839" y="1737619"/>
            <a:ext cx="24468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b="1" dirty="0"/>
              <a:t>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189E8-6DF4-43E7-83CF-8FC08E71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AU" dirty="0">
                <a:sym typeface="Arial"/>
              </a:rPr>
              <a:t>The Letter Z Looks like This…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B0A08-CC83-4D76-8880-8AA363E62134}"/>
              </a:ext>
            </a:extLst>
          </p:cNvPr>
          <p:cNvSpPr txBox="1"/>
          <p:nvPr/>
        </p:nvSpPr>
        <p:spPr>
          <a:xfrm>
            <a:off x="1380801" y="1724919"/>
            <a:ext cx="24468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b="1" dirty="0"/>
              <a:t>Z</a:t>
            </a:r>
          </a:p>
        </p:txBody>
      </p:sp>
      <p:sp>
        <p:nvSpPr>
          <p:cNvPr id="12" name="Start">
            <a:extLst>
              <a:ext uri="{FF2B5EF4-FFF2-40B4-BE49-F238E27FC236}">
                <a16:creationId xmlns:a16="http://schemas.microsoft.com/office/drawing/2014/main" id="{7E55BB59-1381-47F5-8099-ACCD80F2EF35}"/>
              </a:ext>
            </a:extLst>
          </p:cNvPr>
          <p:cNvSpPr/>
          <p:nvPr/>
        </p:nvSpPr>
        <p:spPr>
          <a:xfrm>
            <a:off x="5885020" y="332100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inish">
            <a:extLst>
              <a:ext uri="{FF2B5EF4-FFF2-40B4-BE49-F238E27FC236}">
                <a16:creationId xmlns:a16="http://schemas.microsoft.com/office/drawing/2014/main" id="{13C4B2D6-CFAE-4356-A0B2-81C9CD4F034B}"/>
              </a:ext>
            </a:extLst>
          </p:cNvPr>
          <p:cNvSpPr/>
          <p:nvPr/>
        </p:nvSpPr>
        <p:spPr>
          <a:xfrm>
            <a:off x="6704141" y="448724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tart">
            <a:extLst>
              <a:ext uri="{FF2B5EF4-FFF2-40B4-BE49-F238E27FC236}">
                <a16:creationId xmlns:a16="http://schemas.microsoft.com/office/drawing/2014/main" id="{32C1332E-10FA-4859-A3E1-A9AB996BF758}"/>
              </a:ext>
            </a:extLst>
          </p:cNvPr>
          <p:cNvSpPr/>
          <p:nvPr/>
        </p:nvSpPr>
        <p:spPr>
          <a:xfrm>
            <a:off x="1967755" y="275874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inish">
            <a:extLst>
              <a:ext uri="{FF2B5EF4-FFF2-40B4-BE49-F238E27FC236}">
                <a16:creationId xmlns:a16="http://schemas.microsoft.com/office/drawing/2014/main" id="{742B440D-A755-49C2-9A44-CAB9EACEED16}"/>
              </a:ext>
            </a:extLst>
          </p:cNvPr>
          <p:cNvSpPr/>
          <p:nvPr/>
        </p:nvSpPr>
        <p:spPr>
          <a:xfrm>
            <a:off x="3047118" y="447155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4133F44-8797-476C-BA0B-F13AF94DF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90" y="1595600"/>
            <a:ext cx="1292464" cy="1292464"/>
          </a:xfrm>
          <a:prstGeom prst="rect">
            <a:avLst/>
          </a:prstGeom>
        </p:spPr>
      </p:pic>
      <p:sp>
        <p:nvSpPr>
          <p:cNvPr id="18" name="Title 20">
            <a:extLst>
              <a:ext uri="{FF2B5EF4-FFF2-40B4-BE49-F238E27FC236}">
                <a16:creationId xmlns:a16="http://schemas.microsoft.com/office/drawing/2014/main" id="{8483F675-318F-450A-9968-0E83C40C4283}"/>
              </a:ext>
            </a:extLst>
          </p:cNvPr>
          <p:cNvSpPr txBox="1">
            <a:spLocks/>
          </p:cNvSpPr>
          <p:nvPr/>
        </p:nvSpPr>
        <p:spPr>
          <a:xfrm>
            <a:off x="457198" y="542625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28600" lvl="0" indent="-114300" algn="ctr">
              <a:spcBef>
                <a:spcPts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Can you draw it with your finger?</a:t>
            </a:r>
            <a:endParaRPr lang="en-US" sz="1800" b="0" dirty="0">
              <a:solidFill>
                <a:schemeClr val="tx1"/>
              </a:solidFill>
              <a:sym typeface="NTR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C80BA24-D0C1-4C61-AD35-8DEDDF922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55" y="2154377"/>
            <a:ext cx="129246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46 L 0.1191 -0.00092 L -0.00434 0.24352 L 0.11563 0.2474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3.33333E-6 L 0.08524 0.00255 L -0.00781 0.17107 L 0.08577 0.1717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Letter Z Sounds like This…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5DB083-03DC-4057-B00A-7970D694A37C}"/>
              </a:ext>
            </a:extLst>
          </p:cNvPr>
          <p:cNvSpPr txBox="1">
            <a:spLocks/>
          </p:cNvSpPr>
          <p:nvPr/>
        </p:nvSpPr>
        <p:spPr>
          <a:xfrm>
            <a:off x="457198" y="147320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114300" algn="ctr"/>
            <a:r>
              <a:rPr lang="en-AU" dirty="0"/>
              <a:t>Z, Z, 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81558-407A-4490-B408-B178D190A5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0" b="5074"/>
          <a:stretch/>
        </p:blipFill>
        <p:spPr>
          <a:xfrm>
            <a:off x="2915020" y="2423395"/>
            <a:ext cx="3313959" cy="4258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4099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DF6E-6206-4375-B494-73382F84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Can Also Look like This…</a:t>
            </a:r>
            <a:endParaRPr lang="en-GB" dirty="0"/>
          </a:p>
        </p:txBody>
      </p:sp>
      <p:pic>
        <p:nvPicPr>
          <p:cNvPr id="5" name="Picture 4" descr="A picture containing sitting, pair, air, pin&#10;&#10;Description automatically generated">
            <a:extLst>
              <a:ext uri="{FF2B5EF4-FFF2-40B4-BE49-F238E27FC236}">
                <a16:creationId xmlns:a16="http://schemas.microsoft.com/office/drawing/2014/main" id="{51BE29F6-D742-4E20-B145-B57D5D287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29" y="4048049"/>
            <a:ext cx="2338829" cy="2254777"/>
          </a:xfrm>
          <a:prstGeom prst="rect">
            <a:avLst/>
          </a:prstGeom>
        </p:spPr>
      </p:pic>
      <p:pic>
        <p:nvPicPr>
          <p:cNvPr id="8" name="Picture 7" descr="A picture containing building, wooden, brick, bridge&#10;&#10;Description automatically generated">
            <a:extLst>
              <a:ext uri="{FF2B5EF4-FFF2-40B4-BE49-F238E27FC236}">
                <a16:creationId xmlns:a16="http://schemas.microsoft.com/office/drawing/2014/main" id="{9CE59465-40B8-4D52-AF98-1E9C8D11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74" y="1507119"/>
            <a:ext cx="1795945" cy="2009449"/>
          </a:xfrm>
          <a:prstGeom prst="rect">
            <a:avLst/>
          </a:prstGeom>
        </p:spPr>
      </p:pic>
      <p:pic>
        <p:nvPicPr>
          <p:cNvPr id="11" name="Picture 10" descr="A picture containing ware, pizza, sitting, orange&#10;&#10;Description automatically generated">
            <a:extLst>
              <a:ext uri="{FF2B5EF4-FFF2-40B4-BE49-F238E27FC236}">
                <a16:creationId xmlns:a16="http://schemas.microsoft.com/office/drawing/2014/main" id="{CF4185A0-F5F1-46C8-940D-0235AFCC59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62" y="3550486"/>
            <a:ext cx="2955488" cy="1974174"/>
          </a:xfrm>
          <a:prstGeom prst="rect">
            <a:avLst/>
          </a:prstGeom>
        </p:spPr>
      </p:pic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39FEE24A-9519-4BA6-B707-4DE59A87BC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0" y="1597507"/>
            <a:ext cx="2752701" cy="277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9E21-EF76-4434-A304-CF34983B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5814" y="478895"/>
            <a:ext cx="11766100" cy="994306"/>
          </a:xfrm>
        </p:spPr>
        <p:txBody>
          <a:bodyPr/>
          <a:lstStyle/>
          <a:p>
            <a:pPr algn="ctr"/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Some Things </a:t>
            </a:r>
            <a:r>
              <a:rPr lang="en-AU" sz="3600" dirty="0">
                <a:latin typeface="+mn-lt"/>
              </a:rPr>
              <a:t>T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hat </a:t>
            </a:r>
            <a:r>
              <a:rPr lang="en-AU" sz="3600" dirty="0">
                <a:latin typeface="+mn-lt"/>
              </a:rPr>
              <a:t>S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tart with Z Are…</a:t>
            </a:r>
            <a:endParaRPr lang="en-GB" sz="3600" dirty="0">
              <a:latin typeface="+mn-lt"/>
            </a:endParaRPr>
          </a:p>
        </p:txBody>
      </p:sp>
      <p:pic>
        <p:nvPicPr>
          <p:cNvPr id="5" name="Picture 4" descr="A zebra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F4F9D7D3-6240-416F-8749-9A9D0E12D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1395264"/>
            <a:ext cx="4335439" cy="2882389"/>
          </a:xfrm>
          <a:prstGeom prst="rect">
            <a:avLst/>
          </a:prstGeom>
        </p:spPr>
      </p:pic>
      <p:pic>
        <p:nvPicPr>
          <p:cNvPr id="8" name="Picture 7" descr="A close up of a document&#10;&#10;Description automatically generated">
            <a:extLst>
              <a:ext uri="{FF2B5EF4-FFF2-40B4-BE49-F238E27FC236}">
                <a16:creationId xmlns:a16="http://schemas.microsoft.com/office/drawing/2014/main" id="{02220D05-5587-40EE-9791-7E3585605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27159" r="14672" b="5072"/>
          <a:stretch/>
        </p:blipFill>
        <p:spPr>
          <a:xfrm>
            <a:off x="4189862" y="3512025"/>
            <a:ext cx="4244454" cy="268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7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9E21-EF76-4434-A304-CF34983B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5814" y="478895"/>
            <a:ext cx="11766100" cy="994306"/>
          </a:xfrm>
        </p:spPr>
        <p:txBody>
          <a:bodyPr/>
          <a:lstStyle/>
          <a:p>
            <a:pPr algn="ctr"/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Some Things </a:t>
            </a:r>
            <a:r>
              <a:rPr lang="en-AU" sz="3600" dirty="0">
                <a:latin typeface="+mn-lt"/>
              </a:rPr>
              <a:t>T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hat </a:t>
            </a:r>
            <a:r>
              <a:rPr lang="en-AU" sz="3600" dirty="0">
                <a:latin typeface="+mn-lt"/>
              </a:rPr>
              <a:t>S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tart with Z Are…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28C95-F056-445E-875B-9A11BC8D8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475" y="1473201"/>
            <a:ext cx="4129220" cy="3096915"/>
          </a:xfrm>
          <a:prstGeom prst="rect">
            <a:avLst/>
          </a:prstGeom>
        </p:spPr>
      </p:pic>
      <p:pic>
        <p:nvPicPr>
          <p:cNvPr id="7" name="Picture 6" descr="A picture containing grass, outdoor, squash, fruit&#10;&#10;Description automatically generated">
            <a:extLst>
              <a:ext uri="{FF2B5EF4-FFF2-40B4-BE49-F238E27FC236}">
                <a16:creationId xmlns:a16="http://schemas.microsoft.com/office/drawing/2014/main" id="{4998E293-FACB-4FC7-B34C-5905A7898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15" y="3380073"/>
            <a:ext cx="4232493" cy="28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Z?</a:t>
            </a:r>
            <a:endParaRPr lang="en-GB" dirty="0"/>
          </a:p>
        </p:txBody>
      </p:sp>
      <p:sp>
        <p:nvSpPr>
          <p:cNvPr id="11" name="0">
            <a:extLst>
              <a:ext uri="{FF2B5EF4-FFF2-40B4-BE49-F238E27FC236}">
                <a16:creationId xmlns:a16="http://schemas.microsoft.com/office/drawing/2014/main" id="{C9FDD086-4BCE-4015-A8B7-F809EDF7A644}"/>
              </a:ext>
            </a:extLst>
          </p:cNvPr>
          <p:cNvSpPr txBox="1"/>
          <p:nvPr/>
        </p:nvSpPr>
        <p:spPr>
          <a:xfrm>
            <a:off x="826594" y="2136609"/>
            <a:ext cx="2755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b="1" dirty="0">
                <a:ln w="38100">
                  <a:solidFill>
                    <a:schemeClr val="tx1"/>
                  </a:solidFill>
                </a:ln>
                <a:solidFill>
                  <a:srgbClr val="3FB1E5"/>
                </a:solidFill>
              </a:rPr>
              <a:t>0</a:t>
            </a:r>
          </a:p>
        </p:txBody>
      </p:sp>
      <p:pic>
        <p:nvPicPr>
          <p:cNvPr id="14" name="turtle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6252" y="3189163"/>
            <a:ext cx="3927907" cy="1260006"/>
          </a:xfrm>
          <a:prstGeom prst="rect">
            <a:avLst/>
          </a:prstGeom>
          <a:noFill/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</a:t>
            </a:r>
          </a:p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40" y="0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7233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Z?</a:t>
            </a:r>
            <a:endParaRPr lang="en-GB" dirty="0"/>
          </a:p>
        </p:txBody>
      </p:sp>
      <p:pic>
        <p:nvPicPr>
          <p:cNvPr id="14" name="turtle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3856" y="2350299"/>
            <a:ext cx="3148398" cy="2763370"/>
          </a:xfrm>
          <a:prstGeom prst="rect">
            <a:avLst/>
          </a:prstGeom>
          <a:noFill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BA2D44-CAD4-41C5-85BD-4DA283086717}"/>
              </a:ext>
            </a:extLst>
          </p:cNvPr>
          <p:cNvGrpSpPr/>
          <p:nvPr/>
        </p:nvGrpSpPr>
        <p:grpSpPr>
          <a:xfrm>
            <a:off x="1128216" y="2214809"/>
            <a:ext cx="2743199" cy="3034350"/>
            <a:chOff x="1337481" y="2238234"/>
            <a:chExt cx="2743199" cy="3034350"/>
          </a:xfrm>
        </p:grpSpPr>
        <p:sp>
          <p:nvSpPr>
            <p:cNvPr id="8" name="Explosion: 14 Points 7">
              <a:extLst>
                <a:ext uri="{FF2B5EF4-FFF2-40B4-BE49-F238E27FC236}">
                  <a16:creationId xmlns:a16="http://schemas.microsoft.com/office/drawing/2014/main" id="{0963AA1F-185C-4D9D-825B-4C5296356A66}"/>
                </a:ext>
              </a:extLst>
            </p:cNvPr>
            <p:cNvSpPr/>
            <p:nvPr/>
          </p:nvSpPr>
          <p:spPr>
            <a:xfrm>
              <a:off x="1710383" y="3380093"/>
              <a:ext cx="2370297" cy="1892491"/>
            </a:xfrm>
            <a:prstGeom prst="irregularSeal2">
              <a:avLst/>
            </a:prstGeom>
            <a:solidFill>
              <a:srgbClr val="E94E1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BC0105"/>
                </a:solidFill>
              </a:endParaRPr>
            </a:p>
          </p:txBody>
        </p:sp>
        <p:sp>
          <p:nvSpPr>
            <p:cNvPr id="9" name="Lightning Bolt 8">
              <a:extLst>
                <a:ext uri="{FF2B5EF4-FFF2-40B4-BE49-F238E27FC236}">
                  <a16:creationId xmlns:a16="http://schemas.microsoft.com/office/drawing/2014/main" id="{868CDBA3-7FE1-41B5-9903-751054CA8B63}"/>
                </a:ext>
              </a:extLst>
            </p:cNvPr>
            <p:cNvSpPr/>
            <p:nvPr/>
          </p:nvSpPr>
          <p:spPr>
            <a:xfrm>
              <a:off x="1337481" y="2238234"/>
              <a:ext cx="1501254" cy="2147234"/>
            </a:xfrm>
            <a:prstGeom prst="lightningBolt">
              <a:avLst/>
            </a:prstGeom>
            <a:solidFill>
              <a:srgbClr val="E8C5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</a:t>
            </a:r>
          </a:p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40" y="0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9694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Z?</a:t>
            </a:r>
            <a:endParaRPr lang="en-GB" dirty="0"/>
          </a:p>
        </p:txBody>
      </p:sp>
      <p:pic>
        <p:nvPicPr>
          <p:cNvPr id="14" name="turtle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274" y="2046834"/>
            <a:ext cx="1477871" cy="3094132"/>
          </a:xfrm>
          <a:prstGeom prst="rect">
            <a:avLst/>
          </a:prstGeom>
          <a:noFill/>
        </p:spPr>
      </p:pic>
      <p:pic>
        <p:nvPicPr>
          <p:cNvPr id="12" name="window">
            <a:extLst>
              <a:ext uri="{FF2B5EF4-FFF2-40B4-BE49-F238E27FC236}">
                <a16:creationId xmlns:a16="http://schemas.microsoft.com/office/drawing/2014/main" id="{E6B35D61-73B8-4D67-9DF9-71DF1EDA4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986" y="2433855"/>
            <a:ext cx="3342610" cy="2363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</a:t>
            </a:r>
          </a:p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40" y="0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0468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158</Words>
  <Application>Microsoft Office PowerPoint</Application>
  <PresentationFormat>On-screen Show (4:3)</PresentationFormat>
  <Paragraphs>43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Twinkl</vt:lpstr>
      <vt:lpstr>Office Theme</vt:lpstr>
      <vt:lpstr>PowerPoint Presentation</vt:lpstr>
      <vt:lpstr>The Letter Z Looks like This…</vt:lpstr>
      <vt:lpstr>The Letter Z Sounds like This…</vt:lpstr>
      <vt:lpstr>It Can Also Look like This…</vt:lpstr>
      <vt:lpstr>Some Things That Start with Z Are…</vt:lpstr>
      <vt:lpstr>Some Things That Start with Z Are…</vt:lpstr>
      <vt:lpstr>Which of These Start with Z?</vt:lpstr>
      <vt:lpstr>Which of These Start with Z?</vt:lpstr>
      <vt:lpstr>Which of These Start with Z?</vt:lpstr>
      <vt:lpstr>Which of These Start with Z?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Richard Wehli</dc:creator>
  <cp:lastModifiedBy>Richard Wehli</cp:lastModifiedBy>
  <cp:revision>62</cp:revision>
  <dcterms:created xsi:type="dcterms:W3CDTF">2020-07-02T08:50:28Z</dcterms:created>
  <dcterms:modified xsi:type="dcterms:W3CDTF">2020-07-10T09:19:02Z</dcterms:modified>
</cp:coreProperties>
</file>