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68" r:id="rId4"/>
    <p:sldId id="269" r:id="rId5"/>
    <p:sldId id="270" r:id="rId6"/>
    <p:sldId id="276" r:id="rId7"/>
    <p:sldId id="275" r:id="rId8"/>
    <p:sldId id="272" r:id="rId9"/>
    <p:sldId id="273" r:id="rId10"/>
    <p:sldId id="277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0"/>
      <p:regular r:id="rId19"/>
      <p:bold r:id="rId20"/>
    </p:embeddedFont>
    <p:embeddedFont>
      <p:font typeface="Twinkl SemiBold" pitchFamily="2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2132"/>
    <a:srgbClr val="EE7AAE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4" y="166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Say the sound /s/ and have children repeat it back multiple times.</a:t>
            </a:r>
            <a:endParaRPr lang="en-GB" sz="1200" dirty="0">
              <a:solidFill>
                <a:schemeClr val="accent5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1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8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2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2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1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S?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80" y="2066431"/>
            <a:ext cx="3436560" cy="2725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523" y="2016553"/>
            <a:ext cx="3746324" cy="2775016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167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S Looks like This…</a:t>
            </a:r>
          </a:p>
        </p:txBody>
      </p:sp>
      <p:sp>
        <p:nvSpPr>
          <p:cNvPr id="19" name="Title 20">
            <a:extLst>
              <a:ext uri="{FF2B5EF4-FFF2-40B4-BE49-F238E27FC236}">
                <a16:creationId xmlns:a16="http://schemas.microsoft.com/office/drawing/2014/main" id="{85061EDE-9BA0-4E49-A6C7-613B392E41B2}"/>
              </a:ext>
            </a:extLst>
          </p:cNvPr>
          <p:cNvSpPr txBox="1">
            <a:spLocks/>
          </p:cNvSpPr>
          <p:nvPr/>
        </p:nvSpPr>
        <p:spPr>
          <a:xfrm>
            <a:off x="457198" y="542625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1800" b="0" dirty="0"/>
              <a:t>Click on the pencil to see the letter formation.</a:t>
            </a:r>
          </a:p>
          <a:p>
            <a:pPr algn="ctr">
              <a:lnSpc>
                <a:spcPct val="120000"/>
              </a:lnSpc>
            </a:pPr>
            <a:r>
              <a:rPr lang="en-GB" sz="1800" b="0" dirty="0"/>
              <a:t>Can you draw it with your finger?</a:t>
            </a:r>
            <a:endParaRPr lang="en-GB" sz="1800" dirty="0">
              <a:latin typeface="+mn-lt"/>
            </a:endParaRPr>
          </a:p>
        </p:txBody>
      </p:sp>
      <p:sp>
        <p:nvSpPr>
          <p:cNvPr id="16" name="Letter">
            <a:extLst>
              <a:ext uri="{FF2B5EF4-FFF2-40B4-BE49-F238E27FC236}">
                <a16:creationId xmlns:a16="http://schemas.microsoft.com/office/drawing/2014/main" id="{997E72C3-7992-44F4-B9E9-B262EC4A1BF4}"/>
              </a:ext>
            </a:extLst>
          </p:cNvPr>
          <p:cNvSpPr txBox="1">
            <a:spLocks/>
          </p:cNvSpPr>
          <p:nvPr/>
        </p:nvSpPr>
        <p:spPr>
          <a:xfrm>
            <a:off x="2854624" y="1835869"/>
            <a:ext cx="3367640" cy="38309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0000" dirty="0"/>
              <a:t>S</a:t>
            </a:r>
          </a:p>
        </p:txBody>
      </p:sp>
      <p:sp>
        <p:nvSpPr>
          <p:cNvPr id="17" name="Start">
            <a:extLst>
              <a:ext uri="{FF2B5EF4-FFF2-40B4-BE49-F238E27FC236}">
                <a16:creationId xmlns:a16="http://schemas.microsoft.com/office/drawing/2014/main" id="{A4E7DE0D-3AAD-4E64-9605-1DBC3FC9573D}"/>
              </a:ext>
            </a:extLst>
          </p:cNvPr>
          <p:cNvSpPr/>
          <p:nvPr/>
        </p:nvSpPr>
        <p:spPr>
          <a:xfrm>
            <a:off x="5068625" y="2537925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inish">
            <a:extLst>
              <a:ext uri="{FF2B5EF4-FFF2-40B4-BE49-F238E27FC236}">
                <a16:creationId xmlns:a16="http://schemas.microsoft.com/office/drawing/2014/main" id="{5D4AAA6F-8231-46DC-B78D-2B5DAEACD717}"/>
              </a:ext>
            </a:extLst>
          </p:cNvPr>
          <p:cNvSpPr/>
          <p:nvPr/>
        </p:nvSpPr>
        <p:spPr>
          <a:xfrm>
            <a:off x="3676053" y="4317289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encil">
            <a:extLst>
              <a:ext uri="{FF2B5EF4-FFF2-40B4-BE49-F238E27FC236}">
                <a16:creationId xmlns:a16="http://schemas.microsoft.com/office/drawing/2014/main" id="{F82D6224-DC11-4FE4-A07C-D2AE88B89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20" y="1417461"/>
            <a:ext cx="1291904" cy="12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4774 -0.03195 L -0.0717 -0.03542 L -0.09635 -0.02709 C -0.09878 -0.025 -0.10121 -0.02269 -0.10382 -0.02084 C -0.10451 -0.02014 -0.10573 -0.02038 -0.10642 -0.01968 C -0.10764 -0.01875 -0.10833 -0.01713 -0.1092 -0.01598 C -0.11007 -0.01505 -0.11111 -0.01436 -0.11198 -0.01343 C -0.11684 -0.00371 -0.11041 -0.01551 -0.11666 -0.00741 C -0.11927 -0.00394 -0.11788 -0.00394 -0.11927 2.59259E-6 C -0.12083 0.00393 -0.12118 0.0037 -0.12396 0.00601 C -0.12621 0.01527 -0.12309 0.00393 -0.12673 0.01342 C -0.12708 0.01458 -0.12708 0.01597 -0.1276 0.01712 C -0.12812 0.01828 -0.12899 0.01944 -0.12951 0.02083 C -0.12986 0.02199 -0.12986 0.02314 -0.13038 0.0243 C -0.1309 0.02569 -0.13177 0.02662 -0.13212 0.028 C -0.13298 0.03032 -0.13333 0.03287 -0.13403 0.03541 L -0.13489 0.03912 C -0.13455 0.04351 -0.13455 0.04814 -0.13403 0.05254 C -0.13385 0.05393 -0.13333 0.05486 -0.13316 0.05625 C -0.13281 0.05833 -0.13281 0.06041 -0.13212 0.06226 C -0.13177 0.06365 -0.1309 0.06481 -0.13038 0.06597 C -0.12969 0.06759 -0.12899 0.06921 -0.12847 0.07083 C -0.12569 0.07986 -0.13107 0.06759 -0.12396 0.08194 C -0.12326 0.0831 -0.12309 0.08472 -0.12205 0.08564 L -0.11927 0.08796 C -0.11753 0.09513 -0.11979 0.08865 -0.11562 0.09421 C -0.11319 0.09745 -0.11319 0.1 -0.11024 0.10277 C -0.10937 0.10347 -0.10833 0.10324 -0.10746 0.10393 C -0.10642 0.10462 -0.10573 0.10578 -0.10469 0.10648 C -0.10243 0.10787 -0.10225 0.10763 -0.1 0.10763 L -0.00642 0.17129 L -0.00104 0.18958 C -0.00139 0.19768 -0.00139 0.20578 -0.00191 0.21412 C -0.00208 0.21574 -0.00225 0.21736 -0.00278 0.21898 C -0.0033 0.22037 -0.00399 0.22129 -0.00469 0.22268 C -0.00677 0.23703 -0.00399 0.22199 -0.00746 0.2324 L -0.01024 0.24328 C -0.01041 0.24467 -0.01059 0.24606 -0.01111 0.24699 C -0.01232 0.24953 -0.01406 0.25162 -0.01475 0.25439 C -0.01545 0.2574 -0.0158 0.25925 -0.01753 0.2618 C -0.01823 0.26273 -0.01944 0.26319 -0.02031 0.26412 C -0.02118 0.26527 -0.02205 0.26666 -0.02309 0.26782 C -0.02378 0.26875 -0.025 0.26944 -0.02569 0.27037 C -0.02673 0.27129 -0.02743 0.27291 -0.02847 0.27407 C -0.02934 0.27476 -0.03038 0.27453 -0.03125 0.27523 C -0.03229 0.27592 -0.03298 0.27708 -0.03403 0.27754 C -0.03489 0.27824 -0.03594 0.27824 -0.0368 0.27893 C -0.03785 0.27939 -0.03854 0.28055 -0.03958 0.28125 C -0.04045 0.28194 -0.04149 0.28194 -0.04236 0.2824 C -0.05121 0.28912 -0.04427 0.28634 -0.05139 0.28865 C -0.0559 0.29259 -0.05312 0.2905 -0.05972 0.29351 L -0.0625 0.29467 C -0.06337 0.29513 -0.06423 0.29583 -0.06528 0.29606 L -0.07899 0.29722 C -0.08767 0.30115 -0.08368 0.29976 -0.10191 0.29722 C -0.10382 0.29699 -0.10746 0.29467 -0.10746 0.29467 L -0.15503 0.25069 " pathEditMode="relative" ptsTypes="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S Sounds like This…</a:t>
            </a:r>
          </a:p>
        </p:txBody>
      </p:sp>
      <p:sp>
        <p:nvSpPr>
          <p:cNvPr id="11" name="Title 20">
            <a:extLst>
              <a:ext uri="{FF2B5EF4-FFF2-40B4-BE49-F238E27FC236}">
                <a16:creationId xmlns:a16="http://schemas.microsoft.com/office/drawing/2014/main" id="{2822CE57-792F-4AB6-8E2C-9E45F1D4C901}"/>
              </a:ext>
            </a:extLst>
          </p:cNvPr>
          <p:cNvSpPr txBox="1">
            <a:spLocks/>
          </p:cNvSpPr>
          <p:nvPr/>
        </p:nvSpPr>
        <p:spPr>
          <a:xfrm>
            <a:off x="457198" y="1361996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S, S, 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14B1E-ABD4-4356-8BCB-9647D36B2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978" y="3127643"/>
            <a:ext cx="7044514" cy="15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Can Also Look like This…</a:t>
            </a:r>
          </a:p>
        </p:txBody>
      </p:sp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211E3DE4-7A1F-469C-BC05-953EF0D1A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0" y="1580203"/>
            <a:ext cx="1547415" cy="220076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614CC9C-6ECB-464E-BC06-4F8FA695F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26" y="3512457"/>
            <a:ext cx="1851280" cy="25617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50D9DAA-E3BE-4AA8-A4A1-07A262CBD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78" y="1410797"/>
            <a:ext cx="2530251" cy="2530251"/>
          </a:xfrm>
          <a:prstGeom prst="rect">
            <a:avLst/>
          </a:prstGeom>
        </p:spPr>
      </p:pic>
      <p:pic>
        <p:nvPicPr>
          <p:cNvPr id="12" name="Picture 11" descr="A picture containing wooden, building, sitting, bridge&#10;&#10;Description automatically generated">
            <a:extLst>
              <a:ext uri="{FF2B5EF4-FFF2-40B4-BE49-F238E27FC236}">
                <a16:creationId xmlns:a16="http://schemas.microsoft.com/office/drawing/2014/main" id="{EC4AC677-CE6D-44BF-BF59-E5ACCDB9D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69" y="3247781"/>
            <a:ext cx="2201387" cy="29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Some Things </a:t>
            </a:r>
            <a:r>
              <a:rPr lang="en-AU" sz="3200" dirty="0">
                <a:latin typeface="+mn-lt"/>
              </a:rPr>
              <a:t>T</a:t>
            </a:r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hat </a:t>
            </a:r>
            <a:r>
              <a:rPr lang="en-AU" sz="3200" dirty="0">
                <a:latin typeface="+mn-lt"/>
              </a:rPr>
              <a:t>S</a:t>
            </a:r>
            <a:r>
              <a:rPr lang="en-AU" sz="3200" dirty="0">
                <a:latin typeface="+mn-lt"/>
                <a:ea typeface="Arial"/>
                <a:cs typeface="Arial"/>
                <a:sym typeface="Arial"/>
              </a:rPr>
              <a:t>tart with S Are…</a:t>
            </a:r>
            <a:endParaRPr lang="en-GB" sz="32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650EC-A7B0-4E8A-9DAE-8FBCE648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6997"/>
          <a:stretch/>
        </p:blipFill>
        <p:spPr>
          <a:xfrm>
            <a:off x="2279758" y="1473197"/>
            <a:ext cx="4574954" cy="452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5F87-590E-4FB5-AFF6-E31900F8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r="16263"/>
          <a:stretch/>
        </p:blipFill>
        <p:spPr>
          <a:xfrm>
            <a:off x="2279758" y="1473197"/>
            <a:ext cx="4584484" cy="452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7D50-2DD7-44F4-9928-6072292D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1561" r="17182" b="1561"/>
          <a:stretch/>
        </p:blipFill>
        <p:spPr>
          <a:xfrm>
            <a:off x="2289286" y="1473188"/>
            <a:ext cx="4574955" cy="45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ea typeface="Arial"/>
                <a:cs typeface="Arial"/>
                <a:sym typeface="Arial"/>
              </a:rPr>
              <a:t>Some Things </a:t>
            </a:r>
            <a:r>
              <a:rPr lang="en-AU" sz="3200" dirty="0"/>
              <a:t>T</a:t>
            </a:r>
            <a:r>
              <a:rPr lang="en-AU" sz="3200" dirty="0">
                <a:ea typeface="Arial"/>
                <a:cs typeface="Arial"/>
                <a:sym typeface="Arial"/>
              </a:rPr>
              <a:t>hat </a:t>
            </a:r>
            <a:r>
              <a:rPr lang="en-AU" sz="3200" dirty="0"/>
              <a:t>S</a:t>
            </a:r>
            <a:r>
              <a:rPr lang="en-AU" sz="3200" dirty="0">
                <a:ea typeface="Arial"/>
                <a:cs typeface="Arial"/>
                <a:sym typeface="Arial"/>
              </a:rPr>
              <a:t>tart with S Are…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650EC-A7B0-4E8A-9DAE-8FBCE648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 b="11297"/>
          <a:stretch/>
        </p:blipFill>
        <p:spPr>
          <a:xfrm>
            <a:off x="2295462" y="1473201"/>
            <a:ext cx="4537484" cy="452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5F87-590E-4FB5-AFF6-E31900F8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9" b="16727"/>
          <a:stretch/>
        </p:blipFill>
        <p:spPr>
          <a:xfrm>
            <a:off x="2295462" y="1473201"/>
            <a:ext cx="4537484" cy="4529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7D50-2DD7-44F4-9928-6072292D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16609"/>
          <a:stretch/>
        </p:blipFill>
        <p:spPr>
          <a:xfrm>
            <a:off x="2295462" y="1473201"/>
            <a:ext cx="4537484" cy="4529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127ED-9D48-4D51-8397-990971972A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5" b="16725"/>
          <a:stretch/>
        </p:blipFill>
        <p:spPr>
          <a:xfrm>
            <a:off x="2295462" y="1473201"/>
            <a:ext cx="4537484" cy="45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S?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162" y="2522979"/>
            <a:ext cx="3868574" cy="1674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941" y="1538515"/>
            <a:ext cx="2028744" cy="3643064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5293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S?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3224" y="2077517"/>
            <a:ext cx="2611843" cy="2728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1A3CF-BC1D-4D61-A80E-D3282F384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721" y="2526224"/>
            <a:ext cx="3196210" cy="1805552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74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Start with S?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023" y="2189221"/>
            <a:ext cx="2460458" cy="247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739" y="1921974"/>
            <a:ext cx="3040040" cy="3154081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30060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697</TotalTime>
  <Words>212</Words>
  <Application>Microsoft Office PowerPoint</Application>
  <PresentationFormat>On-screen Show (4:3)</PresentationFormat>
  <Paragraphs>31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Twinkl</vt:lpstr>
      <vt:lpstr>Calibri</vt:lpstr>
      <vt:lpstr>Twinkl SemiBold</vt:lpstr>
      <vt:lpstr>Office Theme</vt:lpstr>
      <vt:lpstr>PowerPoint Presentation</vt:lpstr>
      <vt:lpstr>The Letter S Looks like This…</vt:lpstr>
      <vt:lpstr>The Letter S Sounds like This…</vt:lpstr>
      <vt:lpstr>It Can Also Look like This…</vt:lpstr>
      <vt:lpstr>Some Things That Start with S Are…</vt:lpstr>
      <vt:lpstr>Some Things That Start with S Are…</vt:lpstr>
      <vt:lpstr>Which of These Start with S?</vt:lpstr>
      <vt:lpstr>Which of These Start with S?</vt:lpstr>
      <vt:lpstr>Which of These Start with S?</vt:lpstr>
      <vt:lpstr>Which of These Start with 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Robinson</dc:creator>
  <cp:lastModifiedBy>Ryan Robinson</cp:lastModifiedBy>
  <cp:revision>45</cp:revision>
  <dcterms:created xsi:type="dcterms:W3CDTF">2020-06-09T14:51:45Z</dcterms:created>
  <dcterms:modified xsi:type="dcterms:W3CDTF">2020-07-06T09:03:55Z</dcterms:modified>
</cp:coreProperties>
</file>