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8" r:id="rId2"/>
    <p:sldId id="365" r:id="rId3"/>
    <p:sldId id="264" r:id="rId4"/>
    <p:sldId id="339" r:id="rId5"/>
    <p:sldId id="340" r:id="rId6"/>
    <p:sldId id="341" r:id="rId7"/>
    <p:sldId id="342" r:id="rId8"/>
    <p:sldId id="343" r:id="rId9"/>
    <p:sldId id="360" r:id="rId10"/>
    <p:sldId id="268" r:id="rId11"/>
    <p:sldId id="269" r:id="rId12"/>
    <p:sldId id="270" r:id="rId13"/>
    <p:sldId id="271" r:id="rId14"/>
    <p:sldId id="344" r:id="rId15"/>
    <p:sldId id="361" r:id="rId16"/>
    <p:sldId id="345" r:id="rId17"/>
    <p:sldId id="346" r:id="rId18"/>
    <p:sldId id="347" r:id="rId19"/>
    <p:sldId id="348" r:id="rId20"/>
    <p:sldId id="349" r:id="rId21"/>
    <p:sldId id="362" r:id="rId22"/>
    <p:sldId id="350" r:id="rId23"/>
    <p:sldId id="351" r:id="rId24"/>
    <p:sldId id="352" r:id="rId25"/>
    <p:sldId id="353" r:id="rId26"/>
    <p:sldId id="354" r:id="rId27"/>
    <p:sldId id="363" r:id="rId28"/>
    <p:sldId id="355" r:id="rId29"/>
    <p:sldId id="356" r:id="rId30"/>
    <p:sldId id="357" r:id="rId31"/>
    <p:sldId id="358" r:id="rId32"/>
    <p:sldId id="359" r:id="rId33"/>
    <p:sldId id="364" r:id="rId34"/>
    <p:sldId id="267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winkl" pitchFamily="2" charset="77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509D"/>
    <a:srgbClr val="CA095B"/>
    <a:srgbClr val="E29AC6"/>
    <a:srgbClr val="E9B4D3"/>
    <a:srgbClr val="25B7BC"/>
    <a:srgbClr val="4A3682"/>
    <a:srgbClr val="009640"/>
    <a:srgbClr val="F1884C"/>
    <a:srgbClr val="E5C800"/>
    <a:srgbClr val="85B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6" autoAdjust="0"/>
    <p:restoredTop sz="94584"/>
  </p:normalViewPr>
  <p:slideViewPr>
    <p:cSldViewPr snapToGrid="0" showGuides="1">
      <p:cViewPr varScale="1">
        <p:scale>
          <a:sx n="83" d="100"/>
          <a:sy n="83" d="100"/>
        </p:scale>
        <p:origin x="2144" y="1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56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013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53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2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28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48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49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863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77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17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99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84240ECA-85D5-474A-9284-AB1C3BC8BE5A}"/>
              </a:ext>
            </a:extLst>
          </p:cNvPr>
          <p:cNvSpPr/>
          <p:nvPr userDrawn="1"/>
        </p:nvSpPr>
        <p:spPr>
          <a:xfrm>
            <a:off x="0" y="5746886"/>
            <a:ext cx="1259840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C7E89A56-665F-CD4C-AEEC-D0BE4D5C77F5}"/>
              </a:ext>
            </a:extLst>
          </p:cNvPr>
          <p:cNvSpPr/>
          <p:nvPr userDrawn="1"/>
        </p:nvSpPr>
        <p:spPr>
          <a:xfrm>
            <a:off x="8107680" y="5746886"/>
            <a:ext cx="1036320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CE951C1B-80CE-A444-A4BB-AF50AB2FD319}"/>
              </a:ext>
            </a:extLst>
          </p:cNvPr>
          <p:cNvSpPr/>
          <p:nvPr userDrawn="1"/>
        </p:nvSpPr>
        <p:spPr>
          <a:xfrm>
            <a:off x="8107680" y="6644640"/>
            <a:ext cx="1036320" cy="189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4A5EC14C-8FB9-494A-811D-325D6E901309}"/>
              </a:ext>
            </a:extLst>
          </p:cNvPr>
          <p:cNvSpPr/>
          <p:nvPr userDrawn="1"/>
        </p:nvSpPr>
        <p:spPr>
          <a:xfrm>
            <a:off x="8107680" y="6644640"/>
            <a:ext cx="1036320" cy="189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EFFA043-B5A8-A342-9055-D9C22CC5CA22}"/>
              </a:ext>
            </a:extLst>
          </p:cNvPr>
          <p:cNvSpPr/>
          <p:nvPr userDrawn="1"/>
        </p:nvSpPr>
        <p:spPr>
          <a:xfrm>
            <a:off x="8107680" y="6644640"/>
            <a:ext cx="1036320" cy="189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C381A0CC-86F8-424A-9691-105D079420D7}"/>
              </a:ext>
            </a:extLst>
          </p:cNvPr>
          <p:cNvSpPr/>
          <p:nvPr userDrawn="1"/>
        </p:nvSpPr>
        <p:spPr>
          <a:xfrm>
            <a:off x="0" y="5770880"/>
            <a:ext cx="1259840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1D0DBD46-D834-734A-8B54-FC629AC165D7}"/>
              </a:ext>
            </a:extLst>
          </p:cNvPr>
          <p:cNvSpPr/>
          <p:nvPr userDrawn="1"/>
        </p:nvSpPr>
        <p:spPr>
          <a:xfrm>
            <a:off x="8107680" y="5746886"/>
            <a:ext cx="1036320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slide" Target="slide16.xml"/><Relationship Id="rId4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slide" Target="slide16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slide" Target="slide16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slide" Target="slide16.xml"/><Relationship Id="rId4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slide" Target="slide16.xml"/><Relationship Id="rId4" Type="http://schemas.openxmlformats.org/officeDocument/2006/relationships/slide" Target="slide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3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slide" Target="slide16.xml"/><Relationship Id="rId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33373F24-822B-4CEF-9E37-50B05D7428EE}"/>
              </a:ext>
            </a:extLst>
          </p:cNvPr>
          <p:cNvSpPr/>
          <p:nvPr/>
        </p:nvSpPr>
        <p:spPr>
          <a:xfrm>
            <a:off x="0" y="5811424"/>
            <a:ext cx="1321763" cy="1046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502580" y="1775360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1399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59168" y="1123706"/>
            <a:ext cx="7569655" cy="1257762"/>
          </a:xfrm>
        </p:spPr>
        <p:txBody>
          <a:bodyPr/>
          <a:lstStyle/>
          <a:p>
            <a:r>
              <a:rPr lang="en-GB" sz="11500" dirty="0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e-e e-e e-e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81C3AD7-1942-6F4A-9F52-E03E0FE11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161" y="2598458"/>
            <a:ext cx="1365047" cy="390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0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1248601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001758" y="3095031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2968170" y="3786026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6345984" y="3095031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7349832" y="3786026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593" y="2253115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819" y="2280391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748866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684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C 0.02327 -0.00324 0.04653 -0.00672 0.06389 -0.01875 C 0.08125 -0.03079 0.09862 -0.05116 0.10382 -0.07199 C 0.10921 -0.09283 0.1073 -0.12848 0.09584 -0.14399 C 0.08455 -0.15949 0.05365 -0.16574 0.03594 -0.16528 C 0.01823 -0.16482 0.00365 -0.15371 -0.01007 -0.14144 C -0.02378 -0.12894 -0.03732 -0.11875 -0.046 -0.09074 C -0.05468 -0.06274 -0.06197 -0.00348 -0.06197 0.02662 C -0.06197 0.05694 -0.05572 0.07152 -0.046 0.09074 C -0.03645 0.10972 -0.02309 0.13426 -0.00399 0.14143 C 0.01493 0.14838 0.04931 0.14051 0.06789 0.13333 C 0.08664 0.12615 0.09723 0.1125 0.10799 0.09861 " pathEditMode="relative" rAng="0" ptsTypes="AA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1685 -0.00231 0.03369 -0.00439 0.05001 -0.01342 C 0.06632 -0.02222 0.08837 -0.03472 0.09792 -0.05324 C 0.10764 -0.07199 0.11337 -0.10787 0.10799 -0.12523 C 0.10261 -0.14259 0.08126 -0.15185 0.06598 -0.15717 C 0.0507 -0.16273 0.0316 -0.16296 0.01598 -0.15717 C 0.00035 -0.15162 -0.01631 -0.13727 -0.02812 -0.12268 C -0.03975 -0.10787 -0.04878 -0.09467 -0.05417 -0.06921 C -0.05937 -0.04398 -0.06267 -0.00301 -0.06006 0.0294 C -0.05746 0.06181 -0.05434 0.10533 -0.03802 0.12523 C -0.0217 0.14537 0.01268 0.15278 0.03803 0.14931 C 0.06337 0.14561 0.08872 0.12477 0.11407 0.10394 " pathEditMode="relative" rAng="0" ptsTypes="AA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06898" y="2063540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e-e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89DD2FE-F0EA-C944-AD56-00C1B51F3D1E}"/>
              </a:ext>
            </a:extLst>
          </p:cNvPr>
          <p:cNvSpPr/>
          <p:nvPr/>
        </p:nvSpPr>
        <p:spPr>
          <a:xfrm>
            <a:off x="6204155" y="1472990"/>
            <a:ext cx="1981200" cy="19812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E29A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5D9E0B-FD31-2B4F-87A2-0F922AC2B6DF}"/>
              </a:ext>
            </a:extLst>
          </p:cNvPr>
          <p:cNvGrpSpPr/>
          <p:nvPr/>
        </p:nvGrpSpPr>
        <p:grpSpPr>
          <a:xfrm>
            <a:off x="1149344" y="3225790"/>
            <a:ext cx="2341611" cy="1981200"/>
            <a:chOff x="1149344" y="3911590"/>
            <a:chExt cx="2341611" cy="1981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52F3BF3-AF2B-0740-9500-E0B840EFAC9C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AF510E-0C4B-A541-82B6-4DB384935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9344" y="4390975"/>
              <a:ext cx="2341611" cy="1066444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DA77779-3978-7641-A3DE-DA7D9E0261A1}"/>
              </a:ext>
            </a:extLst>
          </p:cNvPr>
          <p:cNvSpPr txBox="1"/>
          <p:nvPr/>
        </p:nvSpPr>
        <p:spPr>
          <a:xfrm>
            <a:off x="575545" y="603476"/>
            <a:ext cx="7808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The split digraph e-e makes two slightly different sounds. Can you hear the difference?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284B59-A30F-0340-94E1-E4889C00D1E2}"/>
              </a:ext>
            </a:extLst>
          </p:cNvPr>
          <p:cNvSpPr txBox="1"/>
          <p:nvPr/>
        </p:nvSpPr>
        <p:spPr>
          <a:xfrm>
            <a:off x="1024910" y="5496565"/>
            <a:ext cx="6966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‘e-e’ sound.</a:t>
            </a:r>
            <a:endParaRPr lang="en-GB" sz="2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1C79DE-8A61-C549-95E6-CF16153BD803}"/>
              </a:ext>
            </a:extLst>
          </p:cNvPr>
          <p:cNvGrpSpPr/>
          <p:nvPr/>
        </p:nvGrpSpPr>
        <p:grpSpPr>
          <a:xfrm>
            <a:off x="968954" y="1332822"/>
            <a:ext cx="1981200" cy="2252472"/>
            <a:chOff x="968954" y="1332822"/>
            <a:chExt cx="1981200" cy="22524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D4CF0C-73FA-5D47-9D2A-DC7BE2959EA1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FA1BE6-DF7A-A44C-A854-CEAD94EC7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5986" y="1332822"/>
              <a:ext cx="787136" cy="22524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DCE39F0-C280-4240-9BE8-8F7AF02E7D93}"/>
              </a:ext>
            </a:extLst>
          </p:cNvPr>
          <p:cNvGrpSpPr/>
          <p:nvPr/>
        </p:nvGrpSpPr>
        <p:grpSpPr>
          <a:xfrm>
            <a:off x="5735460" y="3225790"/>
            <a:ext cx="1981200" cy="1981200"/>
            <a:chOff x="5735460" y="3225790"/>
            <a:chExt cx="1981200" cy="19812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658737F-F713-774F-BE53-7D2F1A81CF68}"/>
                </a:ext>
              </a:extLst>
            </p:cNvPr>
            <p:cNvSpPr/>
            <p:nvPr/>
          </p:nvSpPr>
          <p:spPr>
            <a:xfrm>
              <a:off x="5735460" y="32257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F2465E-180D-AB4C-824F-434EA40016B6}"/>
                </a:ext>
              </a:extLst>
            </p:cNvPr>
            <p:cNvSpPr txBox="1"/>
            <p:nvPr/>
          </p:nvSpPr>
          <p:spPr>
            <a:xfrm>
              <a:off x="6147617" y="3431095"/>
              <a:ext cx="573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9509D"/>
                  </a:solidFill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E32A20-F6D7-A741-8A73-A2ECD1542B67}"/>
                </a:ext>
              </a:extLst>
            </p:cNvPr>
            <p:cNvSpPr txBox="1"/>
            <p:nvPr/>
          </p:nvSpPr>
          <p:spPr>
            <a:xfrm>
              <a:off x="6711943" y="3413548"/>
              <a:ext cx="573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9509D"/>
                  </a:solidFill>
                </a:rPr>
                <a:t>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0A483F-E04C-9C48-95F8-78414BEF0BED}"/>
                </a:ext>
              </a:extLst>
            </p:cNvPr>
            <p:cNvSpPr txBox="1"/>
            <p:nvPr/>
          </p:nvSpPr>
          <p:spPr>
            <a:xfrm>
              <a:off x="5974455" y="3970230"/>
              <a:ext cx="573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9509D"/>
                  </a:solidFill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B7C3F1-6FC5-8945-93E7-B821F5F77F08}"/>
                </a:ext>
              </a:extLst>
            </p:cNvPr>
            <p:cNvSpPr txBox="1"/>
            <p:nvPr/>
          </p:nvSpPr>
          <p:spPr>
            <a:xfrm>
              <a:off x="6979172" y="3942250"/>
              <a:ext cx="573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9509D"/>
                  </a:solidFill>
                </a:rPr>
                <a:t>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51B201-527D-B241-9CF9-31FA514D0D70}"/>
                </a:ext>
              </a:extLst>
            </p:cNvPr>
            <p:cNvSpPr txBox="1"/>
            <p:nvPr/>
          </p:nvSpPr>
          <p:spPr>
            <a:xfrm>
              <a:off x="6376159" y="4438605"/>
              <a:ext cx="8897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9509D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7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39407765-7371-1247-9373-91959C4384BE}"/>
              </a:ext>
            </a:extLst>
          </p:cNvPr>
          <p:cNvSpPr txBox="1">
            <a:spLocks/>
          </p:cNvSpPr>
          <p:nvPr/>
        </p:nvSpPr>
        <p:spPr>
          <a:xfrm>
            <a:off x="1012146" y="223842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v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</a:rPr>
              <a:t>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n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6" name="Curved Right Arrow 35">
            <a:extLst>
              <a:ext uri="{FF2B5EF4-FFF2-40B4-BE49-F238E27FC236}">
                <a16:creationId xmlns:a16="http://schemas.microsoft.com/office/drawing/2014/main" id="{37C3A012-753B-EC47-A898-A8A7C6E5BCD2}"/>
              </a:ext>
            </a:extLst>
          </p:cNvPr>
          <p:cNvSpPr/>
          <p:nvPr/>
        </p:nvSpPr>
        <p:spPr>
          <a:xfrm rot="16200000">
            <a:off x="3695293" y="3198449"/>
            <a:ext cx="774898" cy="2402541"/>
          </a:xfrm>
          <a:prstGeom prst="curvedRightArrow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9AC6"/>
              </a:solidFill>
            </a:endParaRPr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00684099-9D3B-114E-ABE6-292B3A430265}"/>
              </a:ext>
            </a:extLst>
          </p:cNvPr>
          <p:cNvSpPr txBox="1">
            <a:spLocks/>
          </p:cNvSpPr>
          <p:nvPr/>
        </p:nvSpPr>
        <p:spPr>
          <a:xfrm>
            <a:off x="-589106" y="2248558"/>
            <a:ext cx="1032221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del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891DADFA-0C46-4444-B3A8-2B70A9C71CF1}"/>
              </a:ext>
            </a:extLst>
          </p:cNvPr>
          <p:cNvSpPr txBox="1">
            <a:spLocks/>
          </p:cNvSpPr>
          <p:nvPr/>
        </p:nvSpPr>
        <p:spPr>
          <a:xfrm>
            <a:off x="-680546" y="2320047"/>
            <a:ext cx="1032221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50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concr</a:t>
            </a:r>
            <a:r>
              <a:rPr lang="en-GB" sz="150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</a:t>
            </a:r>
            <a:r>
              <a:rPr lang="en-GB" sz="150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5000" dirty="0">
                <a:ln w="28575">
                  <a:noFill/>
                </a:ln>
                <a:solidFill>
                  <a:srgbClr val="E29AC6"/>
                </a:solidFill>
              </a:rPr>
              <a:t>e</a:t>
            </a:r>
            <a:endParaRPr lang="en-GB" sz="150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C6861894-1E85-DF4D-9D33-07E11F4E5C08}"/>
              </a:ext>
            </a:extLst>
          </p:cNvPr>
          <p:cNvSpPr txBox="1">
            <a:spLocks/>
          </p:cNvSpPr>
          <p:nvPr/>
        </p:nvSpPr>
        <p:spPr>
          <a:xfrm>
            <a:off x="-601032" y="2258695"/>
            <a:ext cx="1032221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athl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D530D954-E4B6-5243-A991-D9F9BF4FACFF}"/>
              </a:ext>
            </a:extLst>
          </p:cNvPr>
          <p:cNvSpPr txBox="1">
            <a:spLocks/>
          </p:cNvSpPr>
          <p:nvPr/>
        </p:nvSpPr>
        <p:spPr>
          <a:xfrm>
            <a:off x="310640" y="2302133"/>
            <a:ext cx="8675619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50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</a:t>
            </a:r>
            <a:r>
              <a:rPr lang="en-GB" sz="150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v</a:t>
            </a:r>
            <a:r>
              <a:rPr lang="en-GB" sz="15000" dirty="0">
                <a:ln w="28575">
                  <a:noFill/>
                </a:ln>
                <a:solidFill>
                  <a:srgbClr val="E29AC6"/>
                </a:solidFill>
              </a:rPr>
              <a:t>e</a:t>
            </a:r>
            <a:r>
              <a:rPr lang="en-GB" sz="15000" dirty="0">
                <a:ln w="28575">
                  <a:noFill/>
                </a:ln>
                <a:solidFill>
                  <a:schemeClr val="tx1"/>
                </a:solidFill>
              </a:rPr>
              <a:t>ning</a:t>
            </a:r>
            <a:endParaRPr lang="en-GB" sz="150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FEEE19C1-6FDB-9341-9F7C-23F72F68279D}"/>
              </a:ext>
            </a:extLst>
          </p:cNvPr>
          <p:cNvSpPr txBox="1">
            <a:spLocks/>
          </p:cNvSpPr>
          <p:nvPr/>
        </p:nvSpPr>
        <p:spPr>
          <a:xfrm>
            <a:off x="-680546" y="2238421"/>
            <a:ext cx="1032221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th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0" name="1">
            <a:extLst>
              <a:ext uri="{FF2B5EF4-FFF2-40B4-BE49-F238E27FC236}">
                <a16:creationId xmlns:a16="http://schemas.microsoft.com/office/drawing/2014/main" id="{EAA95796-587D-684F-A8BD-0F1CD8D19717}"/>
              </a:ext>
            </a:extLst>
          </p:cNvPr>
          <p:cNvSpPr txBox="1">
            <a:spLocks/>
          </p:cNvSpPr>
          <p:nvPr/>
        </p:nvSpPr>
        <p:spPr>
          <a:xfrm>
            <a:off x="-589106" y="2330184"/>
            <a:ext cx="1032221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50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compl</a:t>
            </a:r>
            <a:r>
              <a:rPr lang="en-GB" sz="150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e</a:t>
            </a:r>
            <a:r>
              <a:rPr lang="en-GB" sz="150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5000" dirty="0">
                <a:ln w="28575">
                  <a:noFill/>
                </a:ln>
                <a:solidFill>
                  <a:srgbClr val="E29AC6"/>
                </a:solidFill>
              </a:rPr>
              <a:t>e</a:t>
            </a:r>
            <a:endParaRPr lang="en-GB" sz="150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1" name="Curved Right Arrow 20">
            <a:extLst>
              <a:ext uri="{FF2B5EF4-FFF2-40B4-BE49-F238E27FC236}">
                <a16:creationId xmlns:a16="http://schemas.microsoft.com/office/drawing/2014/main" id="{BBB9E63A-5E6C-BD41-899F-2C16C639A23D}"/>
              </a:ext>
            </a:extLst>
          </p:cNvPr>
          <p:cNvSpPr/>
          <p:nvPr/>
        </p:nvSpPr>
        <p:spPr>
          <a:xfrm rot="16200000">
            <a:off x="5294383" y="3198448"/>
            <a:ext cx="774898" cy="2402541"/>
          </a:xfrm>
          <a:prstGeom prst="curvedRightArrow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9AC6"/>
              </a:solidFill>
            </a:endParaRPr>
          </a:p>
        </p:txBody>
      </p:sp>
      <p:sp>
        <p:nvSpPr>
          <p:cNvPr id="22" name="Curved Right Arrow 21">
            <a:extLst>
              <a:ext uri="{FF2B5EF4-FFF2-40B4-BE49-F238E27FC236}">
                <a16:creationId xmlns:a16="http://schemas.microsoft.com/office/drawing/2014/main" id="{22163A41-9D1E-3A4E-877E-16A49D0789A1}"/>
              </a:ext>
            </a:extLst>
          </p:cNvPr>
          <p:cNvSpPr/>
          <p:nvPr/>
        </p:nvSpPr>
        <p:spPr>
          <a:xfrm rot="16200000">
            <a:off x="2430960" y="3198446"/>
            <a:ext cx="774898" cy="2402541"/>
          </a:xfrm>
          <a:prstGeom prst="curvedRightArrow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9AC6"/>
              </a:solidFill>
            </a:endParaRPr>
          </a:p>
        </p:txBody>
      </p:sp>
      <p:sp>
        <p:nvSpPr>
          <p:cNvPr id="24" name="Curved Right Arrow 23">
            <a:extLst>
              <a:ext uri="{FF2B5EF4-FFF2-40B4-BE49-F238E27FC236}">
                <a16:creationId xmlns:a16="http://schemas.microsoft.com/office/drawing/2014/main" id="{F8EBBD31-C8EF-3449-BF88-A353F611C756}"/>
              </a:ext>
            </a:extLst>
          </p:cNvPr>
          <p:cNvSpPr/>
          <p:nvPr/>
        </p:nvSpPr>
        <p:spPr>
          <a:xfrm rot="16200000">
            <a:off x="5659898" y="3198447"/>
            <a:ext cx="774898" cy="2402541"/>
          </a:xfrm>
          <a:prstGeom prst="curvedRightArrow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9AC6"/>
              </a:solidFill>
            </a:endParaRPr>
          </a:p>
        </p:txBody>
      </p:sp>
      <p:sp>
        <p:nvSpPr>
          <p:cNvPr id="25" name="Curved Right Arrow 24">
            <a:extLst>
              <a:ext uri="{FF2B5EF4-FFF2-40B4-BE49-F238E27FC236}">
                <a16:creationId xmlns:a16="http://schemas.microsoft.com/office/drawing/2014/main" id="{882400E3-ACD0-5942-AED9-3DFB2CBACF03}"/>
              </a:ext>
            </a:extLst>
          </p:cNvPr>
          <p:cNvSpPr/>
          <p:nvPr/>
        </p:nvSpPr>
        <p:spPr>
          <a:xfrm rot="16200000">
            <a:off x="6131260" y="3198447"/>
            <a:ext cx="774898" cy="2402541"/>
          </a:xfrm>
          <a:prstGeom prst="curvedRightArrow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9AC6"/>
              </a:solidFill>
            </a:endParaRPr>
          </a:p>
        </p:txBody>
      </p:sp>
      <p:sp>
        <p:nvSpPr>
          <p:cNvPr id="26" name="Curved Right Arrow 25">
            <a:extLst>
              <a:ext uri="{FF2B5EF4-FFF2-40B4-BE49-F238E27FC236}">
                <a16:creationId xmlns:a16="http://schemas.microsoft.com/office/drawing/2014/main" id="{93224280-C78A-414C-BAB5-E93D2533B1D7}"/>
              </a:ext>
            </a:extLst>
          </p:cNvPr>
          <p:cNvSpPr/>
          <p:nvPr/>
        </p:nvSpPr>
        <p:spPr>
          <a:xfrm rot="16200000">
            <a:off x="6495656" y="3198446"/>
            <a:ext cx="774898" cy="2402541"/>
          </a:xfrm>
          <a:prstGeom prst="curvedRightArrow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9AC6"/>
              </a:solidFill>
            </a:endParaRPr>
          </a:p>
        </p:txBody>
      </p:sp>
      <p:sp>
        <p:nvSpPr>
          <p:cNvPr id="30" name="Curved Right Arrow 29">
            <a:extLst>
              <a:ext uri="{FF2B5EF4-FFF2-40B4-BE49-F238E27FC236}">
                <a16:creationId xmlns:a16="http://schemas.microsoft.com/office/drawing/2014/main" id="{A5364733-7C44-9B4B-BDE5-5B36B1529C9A}"/>
              </a:ext>
            </a:extLst>
          </p:cNvPr>
          <p:cNvSpPr/>
          <p:nvPr/>
        </p:nvSpPr>
        <p:spPr>
          <a:xfrm rot="16200000">
            <a:off x="6826048" y="3190666"/>
            <a:ext cx="774898" cy="2402541"/>
          </a:xfrm>
          <a:prstGeom prst="curvedRightArrow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9A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5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9" grpId="0"/>
      <p:bldP spid="19" grpId="1"/>
      <p:bldP spid="20" grpId="0"/>
      <p:bldP spid="20" grpId="1"/>
      <p:bldP spid="21" grpId="0" animBg="1"/>
      <p:bldP spid="21" grpId="1" animBg="1"/>
      <p:bldP spid="2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0" grpId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298039" y="5104501"/>
            <a:ext cx="646927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Click on a sound to learn more about it!</a:t>
            </a:r>
            <a:endParaRPr lang="en-GB" sz="24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3424656" y="1948721"/>
            <a:ext cx="21259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E29AC6"/>
                </a:solidFill>
              </a:rPr>
              <a:t>e-e</a:t>
            </a:r>
            <a:endParaRPr lang="en-GB" sz="2000" b="1" dirty="0">
              <a:solidFill>
                <a:srgbClr val="E29AC6"/>
              </a:solidFill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1241934" y="759193"/>
            <a:ext cx="22653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a-e</a:t>
            </a:r>
            <a:endParaRPr lang="en-GB" sz="2000" b="1" dirty="0">
              <a:solidFill>
                <a:srgbClr val="C9509D"/>
              </a:solidFill>
            </a:endParaRP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1124551" y="3305736"/>
            <a:ext cx="220925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o-e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5636701" y="414222"/>
            <a:ext cx="188384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i-e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5810192" y="2807883"/>
            <a:ext cx="227658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u-e</a:t>
            </a:r>
            <a:endParaRPr lang="en-GB" sz="2000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91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502580" y="2216794"/>
            <a:ext cx="10149159" cy="3307280"/>
          </a:xfrm>
        </p:spPr>
        <p:txBody>
          <a:bodyPr/>
          <a:lstStyle/>
          <a:p>
            <a:pPr algn="ctr"/>
            <a:r>
              <a:rPr lang="en-GB" sz="340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21349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293893" y="1348897"/>
            <a:ext cx="7877761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-e </a:t>
            </a:r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-e i-e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EEAD61-6D91-D948-871C-53C0918B6E3E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C417879-6F4C-1F49-AA65-09B1D0715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570" y="2775705"/>
            <a:ext cx="2789825" cy="36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580" y="2022740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249640" y="2845489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2298013" y="1716774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6086100" y="3861174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7015560" y="4583357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475" y="2022478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35" y="3038163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750108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668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7556E-17 C -0.0092 0.12546 -0.01823 0.25116 -0.00659 0.2956 C 0.00504 0.33981 0.05608 0.27338 0.06945 0.26667 C 0.08299 0.25995 0.08368 0.32431 0.07379 0.25509 C 0.06407 0.18542 0.0375 0.01736 0.01077 -0.15069 " pathEditMode="relative" rAng="0" ptsTypes="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C 0.02309 -0.00856 0.04635 -0.01689 0.06093 -0.02916 C 0.07534 -0.0412 0.08298 -0.0537 0.08698 -0.07245 C 0.09097 -0.09143 0.09635 -0.12662 0.08472 -0.14213 C 0.07326 -0.1574 0.03698 -0.16666 0.01736 -0.16527 C -0.00226 -0.16388 -0.01962 -0.14791 -0.03264 -0.13333 C -0.04566 -0.11898 -0.05434 -0.10439 -0.06094 -0.07824 C -0.06754 -0.05231 -0.07361 -0.00879 -0.07188 0.02315 C -0.06997 0.05487 -0.05955 0.09352 -0.05 0.11297 C -0.04063 0.13218 -0.02934 0.13519 -0.01528 0.13889 C -0.00122 0.14283 0.01597 0.1419 0.03472 0.13612 C 0.05364 0.13033 0.07569 0.11737 0.09791 0.10417 " pathEditMode="relative" rAng="0" ptsTypes="AA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320150" y="2231358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i-e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A590C1-EF81-754D-BEEE-C48C6EE79B2F}"/>
              </a:ext>
            </a:extLst>
          </p:cNvPr>
          <p:cNvGrpSpPr/>
          <p:nvPr/>
        </p:nvGrpSpPr>
        <p:grpSpPr>
          <a:xfrm>
            <a:off x="968954" y="1280487"/>
            <a:ext cx="1981200" cy="2173703"/>
            <a:chOff x="968954" y="1280487"/>
            <a:chExt cx="1981200" cy="217370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8AF88A64-FC03-3944-B7E0-EA2D1E689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4829" y="1280487"/>
              <a:ext cx="1569450" cy="20624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CA2468-2691-D447-ABDC-8A8D641FE315}"/>
              </a:ext>
            </a:extLst>
          </p:cNvPr>
          <p:cNvGrpSpPr/>
          <p:nvPr/>
        </p:nvGrpSpPr>
        <p:grpSpPr>
          <a:xfrm>
            <a:off x="5998280" y="1472990"/>
            <a:ext cx="2206165" cy="1981200"/>
            <a:chOff x="5998280" y="1472990"/>
            <a:chExt cx="2206165" cy="19812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C452715-E255-F145-8E48-C5AECBCE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8280" y="1601004"/>
              <a:ext cx="1718380" cy="1536210"/>
            </a:xfrm>
            <a:prstGeom prst="rect">
              <a:avLst/>
            </a:prstGeom>
          </p:spPr>
        </p:pic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40A5D0-EBA4-354D-9EA5-573AA818E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115241" y="2412386"/>
              <a:ext cx="1089204" cy="97373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BE56E9-06D3-D34D-8C54-06A7AE73C956}"/>
              </a:ext>
            </a:extLst>
          </p:cNvPr>
          <p:cNvGrpSpPr/>
          <p:nvPr/>
        </p:nvGrpSpPr>
        <p:grpSpPr>
          <a:xfrm>
            <a:off x="1295944" y="3282940"/>
            <a:ext cx="2112597" cy="1981200"/>
            <a:chOff x="1295944" y="3911590"/>
            <a:chExt cx="2112597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yellow and black bicycle&#10;&#10;Description automatically generated with medium confidence">
              <a:extLst>
                <a:ext uri="{FF2B5EF4-FFF2-40B4-BE49-F238E27FC236}">
                  <a16:creationId xmlns:a16="http://schemas.microsoft.com/office/drawing/2014/main" id="{EDD4FDF9-615E-4E4D-A72A-4FF84D085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944" y="4197927"/>
              <a:ext cx="2112597" cy="1323327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7C48D6C-7BFA-2C4E-BDB8-68C62AEB2E13}"/>
              </a:ext>
            </a:extLst>
          </p:cNvPr>
          <p:cNvSpPr txBox="1"/>
          <p:nvPr/>
        </p:nvSpPr>
        <p:spPr>
          <a:xfrm>
            <a:off x="575545" y="603476"/>
            <a:ext cx="7808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The split digraph </a:t>
            </a:r>
            <a:r>
              <a:rPr lang="en-GB" sz="2400" b="1" dirty="0" err="1"/>
              <a:t>i</a:t>
            </a:r>
            <a:r>
              <a:rPr lang="en-GB" sz="2400" b="1" dirty="0"/>
              <a:t>-e makes two slightly different sounds. Can you hear the difference?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3812FA-F24C-6743-AECA-5E1AD3A16553}"/>
              </a:ext>
            </a:extLst>
          </p:cNvPr>
          <p:cNvSpPr txBox="1"/>
          <p:nvPr/>
        </p:nvSpPr>
        <p:spPr>
          <a:xfrm>
            <a:off x="1024910" y="5496565"/>
            <a:ext cx="6966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‘i-e’ sound.</a:t>
            </a:r>
            <a:endParaRPr lang="en-GB" sz="24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3F0646-B77A-2546-9D96-8F81374D0DAB}"/>
              </a:ext>
            </a:extLst>
          </p:cNvPr>
          <p:cNvGrpSpPr/>
          <p:nvPr/>
        </p:nvGrpSpPr>
        <p:grpSpPr>
          <a:xfrm>
            <a:off x="5735460" y="3140288"/>
            <a:ext cx="1981200" cy="2266503"/>
            <a:chOff x="5735460" y="3768938"/>
            <a:chExt cx="1981200" cy="226650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rrow&#10;&#10;Description automatically generated with medium confidence">
              <a:extLst>
                <a:ext uri="{FF2B5EF4-FFF2-40B4-BE49-F238E27FC236}">
                  <a16:creationId xmlns:a16="http://schemas.microsoft.com/office/drawing/2014/main" id="{94BAB095-380A-F746-9E64-923BF4920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09838" y="3768938"/>
              <a:ext cx="835978" cy="226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1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AD7324-B064-E243-A0C8-2BD98B8F9CD8}"/>
              </a:ext>
            </a:extLst>
          </p:cNvPr>
          <p:cNvSpPr/>
          <p:nvPr/>
        </p:nvSpPr>
        <p:spPr>
          <a:xfrm>
            <a:off x="3492217" y="1662231"/>
            <a:ext cx="21259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E29AC6"/>
                </a:solidFill>
              </a:rPr>
              <a:t>e-e</a:t>
            </a:r>
            <a:endParaRPr lang="en-GB" sz="2000" b="1" dirty="0">
              <a:solidFill>
                <a:srgbClr val="E29AC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95DC8-158B-FC4E-B128-3AF42AE80832}"/>
              </a:ext>
            </a:extLst>
          </p:cNvPr>
          <p:cNvSpPr/>
          <p:nvPr/>
        </p:nvSpPr>
        <p:spPr>
          <a:xfrm>
            <a:off x="2123448" y="534230"/>
            <a:ext cx="22653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a-e</a:t>
            </a:r>
            <a:endParaRPr lang="en-GB" sz="2000" b="1" dirty="0">
              <a:solidFill>
                <a:srgbClr val="C9509D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D1125-1BAD-E94F-875F-93F5B8FE3602}"/>
              </a:ext>
            </a:extLst>
          </p:cNvPr>
          <p:cNvSpPr/>
          <p:nvPr/>
        </p:nvSpPr>
        <p:spPr>
          <a:xfrm>
            <a:off x="908622" y="1660275"/>
            <a:ext cx="220925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o-e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461A4A-A044-8146-9FDD-A09A926811B0}"/>
              </a:ext>
            </a:extLst>
          </p:cNvPr>
          <p:cNvSpPr/>
          <p:nvPr/>
        </p:nvSpPr>
        <p:spPr>
          <a:xfrm>
            <a:off x="4863364" y="534230"/>
            <a:ext cx="188384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i-e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B41AA7-9B55-314C-8CC6-D314230E73FC}"/>
              </a:ext>
            </a:extLst>
          </p:cNvPr>
          <p:cNvSpPr/>
          <p:nvPr/>
        </p:nvSpPr>
        <p:spPr>
          <a:xfrm>
            <a:off x="5992456" y="1660275"/>
            <a:ext cx="227658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u-e</a:t>
            </a:r>
            <a:endParaRPr lang="en-GB" sz="2000" b="1" dirty="0">
              <a:solidFill>
                <a:srgbClr val="C9509D"/>
              </a:solidFill>
            </a:endParaRPr>
          </a:p>
        </p:txBody>
      </p:sp>
      <p:sp>
        <p:nvSpPr>
          <p:cNvPr id="8" name="Title 20">
            <a:extLst>
              <a:ext uri="{FF2B5EF4-FFF2-40B4-BE49-F238E27FC236}">
                <a16:creationId xmlns:a16="http://schemas.microsoft.com/office/drawing/2014/main" id="{4DF3C7AF-D40A-944A-ADAA-897CE0B95E27}"/>
              </a:ext>
            </a:extLst>
          </p:cNvPr>
          <p:cNvSpPr txBox="1">
            <a:spLocks/>
          </p:cNvSpPr>
          <p:nvPr/>
        </p:nvSpPr>
        <p:spPr>
          <a:xfrm>
            <a:off x="550189" y="3522323"/>
            <a:ext cx="8043621" cy="226624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2200" b="0" dirty="0"/>
              <a:t>These sounds are called </a:t>
            </a:r>
            <a:r>
              <a:rPr lang="en-GB" sz="2200" dirty="0"/>
              <a:t>split digraphs.</a:t>
            </a:r>
          </a:p>
          <a:p>
            <a:endParaRPr lang="en-GB" sz="2200" b="0" dirty="0"/>
          </a:p>
          <a:p>
            <a:r>
              <a:rPr lang="en-GB" sz="2200" b="0" dirty="0"/>
              <a:t>They are made up of a </a:t>
            </a:r>
            <a:r>
              <a:rPr lang="en-GB" sz="2200" dirty="0"/>
              <a:t>vowel,</a:t>
            </a:r>
            <a:r>
              <a:rPr lang="en-GB" sz="2200" b="0" dirty="0"/>
              <a:t> the letter </a:t>
            </a:r>
            <a:r>
              <a:rPr lang="en-GB" sz="2200" dirty="0"/>
              <a:t>e</a:t>
            </a:r>
            <a:r>
              <a:rPr lang="en-GB" sz="2200" b="0" dirty="0"/>
              <a:t>, plus another </a:t>
            </a:r>
            <a:r>
              <a:rPr lang="en-GB" sz="2200" dirty="0"/>
              <a:t>consonant</a:t>
            </a:r>
            <a:r>
              <a:rPr lang="en-GB" sz="2200" b="0" dirty="0"/>
              <a:t> letter in between them - splitting them apart!</a:t>
            </a:r>
          </a:p>
          <a:p>
            <a:br>
              <a:rPr lang="en-GB" sz="2200" b="0" dirty="0"/>
            </a:br>
            <a:r>
              <a:rPr lang="en-GB" sz="2200" b="0" dirty="0"/>
              <a:t>When you say these </a:t>
            </a:r>
            <a:r>
              <a:rPr lang="en-GB" sz="2200" dirty="0"/>
              <a:t>split digraph </a:t>
            </a:r>
            <a:r>
              <a:rPr lang="en-GB" sz="2200" b="0" dirty="0"/>
              <a:t>sounds, the first vowel sounds like it’s saying its name.  </a:t>
            </a:r>
          </a:p>
        </p:txBody>
      </p:sp>
    </p:spTree>
    <p:extLst>
      <p:ext uri="{BB962C8B-B14F-4D97-AF65-F5344CB8AC3E}">
        <p14:creationId xmlns:p14="http://schemas.microsoft.com/office/powerpoint/2010/main" val="313578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39407765-7371-1247-9373-91959C4384BE}"/>
              </a:ext>
            </a:extLst>
          </p:cNvPr>
          <p:cNvSpPr txBox="1">
            <a:spLocks/>
          </p:cNvSpPr>
          <p:nvPr/>
        </p:nvSpPr>
        <p:spPr>
          <a:xfrm>
            <a:off x="1316946" y="226131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39" name="Curved Right Arrow 38">
            <a:extLst>
              <a:ext uri="{FF2B5EF4-FFF2-40B4-BE49-F238E27FC236}">
                <a16:creationId xmlns:a16="http://schemas.microsoft.com/office/drawing/2014/main" id="{CA738F89-F7C5-D247-80C9-71123C1BFA40}"/>
              </a:ext>
            </a:extLst>
          </p:cNvPr>
          <p:cNvSpPr/>
          <p:nvPr/>
        </p:nvSpPr>
        <p:spPr>
          <a:xfrm rot="16200000">
            <a:off x="4787196" y="3177461"/>
            <a:ext cx="774898" cy="2402541"/>
          </a:xfrm>
          <a:prstGeom prst="curvedRightArrow">
            <a:avLst/>
          </a:prstGeom>
          <a:solidFill>
            <a:srgbClr val="CA0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14FB0266-B75A-8940-8910-5A239BF117BE}"/>
              </a:ext>
            </a:extLst>
          </p:cNvPr>
          <p:cNvSpPr txBox="1">
            <a:spLocks/>
          </p:cNvSpPr>
          <p:nvPr/>
        </p:nvSpPr>
        <p:spPr>
          <a:xfrm>
            <a:off x="1103586" y="2207015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248D7CAF-12A3-E444-AEE5-2D8E49423BEC}"/>
              </a:ext>
            </a:extLst>
          </p:cNvPr>
          <p:cNvSpPr txBox="1">
            <a:spLocks/>
          </p:cNvSpPr>
          <p:nvPr/>
        </p:nvSpPr>
        <p:spPr>
          <a:xfrm>
            <a:off x="1134066" y="223384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BFFAC91A-F123-FC46-9137-12BB5DCAC17F}"/>
              </a:ext>
            </a:extLst>
          </p:cNvPr>
          <p:cNvSpPr txBox="1">
            <a:spLocks/>
          </p:cNvSpPr>
          <p:nvPr/>
        </p:nvSpPr>
        <p:spPr>
          <a:xfrm>
            <a:off x="1316946" y="223402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v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8A679B60-45D2-E643-BF32-BE507B008896}"/>
              </a:ext>
            </a:extLst>
          </p:cNvPr>
          <p:cNvSpPr txBox="1">
            <a:spLocks/>
          </p:cNvSpPr>
          <p:nvPr/>
        </p:nvSpPr>
        <p:spPr>
          <a:xfrm>
            <a:off x="1103586" y="2235720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v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0" name="1">
            <a:extLst>
              <a:ext uri="{FF2B5EF4-FFF2-40B4-BE49-F238E27FC236}">
                <a16:creationId xmlns:a16="http://schemas.microsoft.com/office/drawing/2014/main" id="{76625A8E-BDDE-314E-80EB-91C8E766DC0E}"/>
              </a:ext>
            </a:extLst>
          </p:cNvPr>
          <p:cNvSpPr txBox="1">
            <a:spLocks/>
          </p:cNvSpPr>
          <p:nvPr/>
        </p:nvSpPr>
        <p:spPr>
          <a:xfrm>
            <a:off x="1255986" y="2207015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87035C38-5E6F-9042-A93B-1B1D09CB7B64}"/>
              </a:ext>
            </a:extLst>
          </p:cNvPr>
          <p:cNvSpPr txBox="1">
            <a:spLocks/>
          </p:cNvSpPr>
          <p:nvPr/>
        </p:nvSpPr>
        <p:spPr>
          <a:xfrm>
            <a:off x="1103586" y="223448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v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2" name="1">
            <a:extLst>
              <a:ext uri="{FF2B5EF4-FFF2-40B4-BE49-F238E27FC236}">
                <a16:creationId xmlns:a16="http://schemas.microsoft.com/office/drawing/2014/main" id="{FB8E9E8E-FFF3-664B-BF68-BDEDE5A20BA6}"/>
              </a:ext>
            </a:extLst>
          </p:cNvPr>
          <p:cNvSpPr txBox="1">
            <a:spLocks/>
          </p:cNvSpPr>
          <p:nvPr/>
        </p:nvSpPr>
        <p:spPr>
          <a:xfrm>
            <a:off x="901075" y="226716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3E5065C1-D20D-6A42-89C5-4CB37C44658B}"/>
              </a:ext>
            </a:extLst>
          </p:cNvPr>
          <p:cNvSpPr txBox="1">
            <a:spLocks/>
          </p:cNvSpPr>
          <p:nvPr/>
        </p:nvSpPr>
        <p:spPr>
          <a:xfrm>
            <a:off x="1012146" y="224781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CD45BAF4-DA29-F848-9BB1-6A3EF15D4339}"/>
              </a:ext>
            </a:extLst>
          </p:cNvPr>
          <p:cNvSpPr txBox="1">
            <a:spLocks/>
          </p:cNvSpPr>
          <p:nvPr/>
        </p:nvSpPr>
        <p:spPr>
          <a:xfrm>
            <a:off x="1103586" y="226102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sl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6" name="Curved Right Arrow 25">
            <a:extLst>
              <a:ext uri="{FF2B5EF4-FFF2-40B4-BE49-F238E27FC236}">
                <a16:creationId xmlns:a16="http://schemas.microsoft.com/office/drawing/2014/main" id="{C418FF67-00CD-1947-9FBB-72ADC17458C3}"/>
              </a:ext>
            </a:extLst>
          </p:cNvPr>
          <p:cNvSpPr/>
          <p:nvPr/>
        </p:nvSpPr>
        <p:spPr>
          <a:xfrm rot="16200000">
            <a:off x="4184551" y="3164252"/>
            <a:ext cx="774898" cy="2402541"/>
          </a:xfrm>
          <a:prstGeom prst="curvedRightArrow">
            <a:avLst/>
          </a:prstGeom>
          <a:solidFill>
            <a:srgbClr val="CA0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urved Right Arrow 29">
            <a:extLst>
              <a:ext uri="{FF2B5EF4-FFF2-40B4-BE49-F238E27FC236}">
                <a16:creationId xmlns:a16="http://schemas.microsoft.com/office/drawing/2014/main" id="{E6751271-1906-BA46-ADAB-B9ECF59264B9}"/>
              </a:ext>
            </a:extLst>
          </p:cNvPr>
          <p:cNvSpPr/>
          <p:nvPr/>
        </p:nvSpPr>
        <p:spPr>
          <a:xfrm rot="16200000">
            <a:off x="5018485" y="3177460"/>
            <a:ext cx="774898" cy="2402541"/>
          </a:xfrm>
          <a:prstGeom prst="curvedRightArrow">
            <a:avLst/>
          </a:prstGeom>
          <a:solidFill>
            <a:srgbClr val="CA0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0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9" grpId="0" animBg="1"/>
      <p:bldP spid="39" grpId="1" animBg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5" grpId="0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298039" y="5104501"/>
            <a:ext cx="646927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Click on a sound to learn more about it!</a:t>
            </a:r>
            <a:endParaRPr lang="en-GB" sz="24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3424656" y="1948721"/>
            <a:ext cx="21259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E29AC6"/>
                </a:solidFill>
              </a:rPr>
              <a:t>e-e</a:t>
            </a:r>
            <a:endParaRPr lang="en-GB" sz="2000" b="1" dirty="0">
              <a:solidFill>
                <a:srgbClr val="E29AC6"/>
              </a:solidFill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1241934" y="759193"/>
            <a:ext cx="22653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a-e</a:t>
            </a:r>
            <a:endParaRPr lang="en-GB" sz="2000" b="1" dirty="0">
              <a:solidFill>
                <a:srgbClr val="C9509D"/>
              </a:solidFill>
            </a:endParaRP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1124551" y="3305736"/>
            <a:ext cx="220925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o-e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5636701" y="414222"/>
            <a:ext cx="188384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i-e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5810192" y="2807883"/>
            <a:ext cx="227658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u-e</a:t>
            </a:r>
            <a:endParaRPr lang="en-GB" sz="2000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36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502580" y="1775360"/>
            <a:ext cx="10149159" cy="3307280"/>
          </a:xfrm>
        </p:spPr>
        <p:txBody>
          <a:bodyPr/>
          <a:lstStyle/>
          <a:p>
            <a:pPr algn="ctr"/>
            <a:r>
              <a:rPr lang="en-GB" sz="340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3191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47634" y="1199729"/>
            <a:ext cx="7877761" cy="1257762"/>
          </a:xfrm>
        </p:spPr>
        <p:txBody>
          <a:bodyPr/>
          <a:lstStyle/>
          <a:p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o-e o-e o-e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EEAD61-6D91-D948-871C-53C0918B6E3E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54A633F5-8109-5847-8E07-36171F0AC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14" y="3552573"/>
            <a:ext cx="4500581" cy="169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3380" y="1716774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046343" y="2485489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2489399" y="248548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6531148" y="3545757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7479983" y="4267858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178" y="1670651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189" y="2766148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750108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36739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C -0.01475 0.00347 -0.02951 0.00694 -0.04045 0.02569 C -0.05121 0.04444 -0.06059 0.07708 -0.06493 0.11227 C -0.06927 0.14722 -0.07691 0.20254 -0.06666 0.23611 C -0.05642 0.26967 -0.02986 0.30648 -0.00347 0.31342 C 0.02275 0.32037 0.07014 0.30903 0.09115 0.27824 C 0.11233 0.24745 0.12362 0.17153 0.12275 0.12847 C 0.12188 0.08565 0.10487 0.04166 0.08594 0.02083 C 0.06702 0.00023 0.03785 0.00231 0.00868 0.00463 " pathEditMode="relative" rAng="0" ptsTypes="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C 0.02361 -0.00301 0.04705 -0.00602 0.06493 -0.01875 C 0.08281 -0.03171 0.1026 -0.05394 0.10694 -0.07732 C 0.11146 -0.1007 0.10521 -0.14445 0.09132 -0.15926 C 0.07725 -0.17407 0.04219 -0.17176 0.02291 -0.1662 C 0.00364 -0.16088 -0.01111 -0.14884 -0.02448 -0.12639 C -0.03802 -0.10417 -0.05261 -0.06759 -0.05781 -0.03287 C -0.06302 0.00185 -0.06545 0.05093 -0.05608 0.08171 C -0.0467 0.11273 -0.02865 0.14815 -0.00174 0.15208 C 0.02517 0.15602 0.06528 0.13055 0.10521 0.10532 " pathEditMode="relative" rAng="0" ptsTypes="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35364" y="2159608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o-e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D9F83A-EE78-4145-8A3E-3AD9E3B65594}"/>
              </a:ext>
            </a:extLst>
          </p:cNvPr>
          <p:cNvGrpSpPr/>
          <p:nvPr/>
        </p:nvGrpSpPr>
        <p:grpSpPr>
          <a:xfrm>
            <a:off x="856885" y="1472990"/>
            <a:ext cx="2205338" cy="1981200"/>
            <a:chOff x="856885" y="1472990"/>
            <a:chExt cx="2205338" cy="1981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Shape, rectangle&#10;&#10;Description automatically generated">
              <a:extLst>
                <a:ext uri="{FF2B5EF4-FFF2-40B4-BE49-F238E27FC236}">
                  <a16:creationId xmlns:a16="http://schemas.microsoft.com/office/drawing/2014/main" id="{42F53919-C6D2-8741-B541-331385AB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885" y="2054038"/>
              <a:ext cx="2205338" cy="83099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71826D-4AA6-B44C-9014-8B3C97A1D213}"/>
              </a:ext>
            </a:extLst>
          </p:cNvPr>
          <p:cNvGrpSpPr/>
          <p:nvPr/>
        </p:nvGrpSpPr>
        <p:grpSpPr>
          <a:xfrm>
            <a:off x="5565985" y="3311515"/>
            <a:ext cx="2320150" cy="1981200"/>
            <a:chOff x="5565985" y="3911590"/>
            <a:chExt cx="2320150" cy="19812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6619F5E-8AA5-B344-A149-4E18FA262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5985" y="4353676"/>
              <a:ext cx="2320150" cy="109702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A333AD-2970-AA48-A37B-101A4AC3E077}"/>
              </a:ext>
            </a:extLst>
          </p:cNvPr>
          <p:cNvGrpSpPr/>
          <p:nvPr/>
        </p:nvGrpSpPr>
        <p:grpSpPr>
          <a:xfrm>
            <a:off x="1085532" y="3311515"/>
            <a:ext cx="2337106" cy="1981200"/>
            <a:chOff x="1085532" y="3911590"/>
            <a:chExt cx="2337106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A14F316-3636-3E4A-9D37-6C6EA3A2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532" y="4288984"/>
              <a:ext cx="2337106" cy="134500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AE3B8C-BF74-254B-979A-B9198FA0FA12}"/>
              </a:ext>
            </a:extLst>
          </p:cNvPr>
          <p:cNvGrpSpPr/>
          <p:nvPr/>
        </p:nvGrpSpPr>
        <p:grpSpPr>
          <a:xfrm>
            <a:off x="6204155" y="1472990"/>
            <a:ext cx="1981200" cy="1981200"/>
            <a:chOff x="6204155" y="1472990"/>
            <a:chExt cx="1981200" cy="19812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16F02A5-33F6-A042-81B4-F7902385D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511" y="1646203"/>
              <a:ext cx="1604544" cy="160251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F31BBC4-D46F-8540-B8D4-3DA1EE8CB179}"/>
              </a:ext>
            </a:extLst>
          </p:cNvPr>
          <p:cNvSpPr txBox="1"/>
          <p:nvPr/>
        </p:nvSpPr>
        <p:spPr>
          <a:xfrm>
            <a:off x="575545" y="603476"/>
            <a:ext cx="7808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The split digraph o-e makes two slightly different sounds. Can you hear the difference?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2414C2-EE95-C246-9054-0013B0FB3E69}"/>
              </a:ext>
            </a:extLst>
          </p:cNvPr>
          <p:cNvSpPr txBox="1"/>
          <p:nvPr/>
        </p:nvSpPr>
        <p:spPr>
          <a:xfrm>
            <a:off x="1024910" y="5496565"/>
            <a:ext cx="6966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‘o-e’ sound.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626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CD45BAF4-DA29-F848-9BB1-6A3EF15D4339}"/>
              </a:ext>
            </a:extLst>
          </p:cNvPr>
          <p:cNvSpPr txBox="1">
            <a:spLocks/>
          </p:cNvSpPr>
          <p:nvPr/>
        </p:nvSpPr>
        <p:spPr>
          <a:xfrm>
            <a:off x="988083" y="229718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6" name="Curved Right Arrow 25">
            <a:extLst>
              <a:ext uri="{FF2B5EF4-FFF2-40B4-BE49-F238E27FC236}">
                <a16:creationId xmlns:a16="http://schemas.microsoft.com/office/drawing/2014/main" id="{C418FF67-00CD-1947-9FBB-72ADC17458C3}"/>
              </a:ext>
            </a:extLst>
          </p:cNvPr>
          <p:cNvSpPr/>
          <p:nvPr/>
        </p:nvSpPr>
        <p:spPr>
          <a:xfrm rot="16200000">
            <a:off x="4709127" y="3156385"/>
            <a:ext cx="774898" cy="2402541"/>
          </a:xfrm>
          <a:prstGeom prst="curvedRightArrow">
            <a:avLst/>
          </a:prstGeom>
          <a:solidFill>
            <a:srgbClr val="CA0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D2907B27-A25A-F64F-AF98-7E636C072792}"/>
              </a:ext>
            </a:extLst>
          </p:cNvPr>
          <p:cNvSpPr txBox="1">
            <a:spLocks/>
          </p:cNvSpPr>
          <p:nvPr/>
        </p:nvSpPr>
        <p:spPr>
          <a:xfrm>
            <a:off x="975249" y="231456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7" name="1">
            <a:extLst>
              <a:ext uri="{FF2B5EF4-FFF2-40B4-BE49-F238E27FC236}">
                <a16:creationId xmlns:a16="http://schemas.microsoft.com/office/drawing/2014/main" id="{838EC694-3452-D64E-AA3B-10518E9116E0}"/>
              </a:ext>
            </a:extLst>
          </p:cNvPr>
          <p:cNvSpPr txBox="1">
            <a:spLocks/>
          </p:cNvSpPr>
          <p:nvPr/>
        </p:nvSpPr>
        <p:spPr>
          <a:xfrm>
            <a:off x="1103586" y="229014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64AEDCFA-B8ED-E84D-A982-BDD0B404E823}"/>
              </a:ext>
            </a:extLst>
          </p:cNvPr>
          <p:cNvSpPr txBox="1">
            <a:spLocks/>
          </p:cNvSpPr>
          <p:nvPr/>
        </p:nvSpPr>
        <p:spPr>
          <a:xfrm>
            <a:off x="984875" y="229718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C8242E51-1CA1-F144-99C5-7C29B8BB7966}"/>
              </a:ext>
            </a:extLst>
          </p:cNvPr>
          <p:cNvSpPr txBox="1">
            <a:spLocks/>
          </p:cNvSpPr>
          <p:nvPr/>
        </p:nvSpPr>
        <p:spPr>
          <a:xfrm>
            <a:off x="988083" y="228938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6B5082E1-A832-684E-9C90-AC96ABC86B92}"/>
              </a:ext>
            </a:extLst>
          </p:cNvPr>
          <p:cNvSpPr txBox="1">
            <a:spLocks/>
          </p:cNvSpPr>
          <p:nvPr/>
        </p:nvSpPr>
        <p:spPr>
          <a:xfrm>
            <a:off x="1103586" y="229718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5FF429B5-F0F4-0C41-87F9-D89BCA531781}"/>
              </a:ext>
            </a:extLst>
          </p:cNvPr>
          <p:cNvSpPr txBox="1">
            <a:spLocks/>
          </p:cNvSpPr>
          <p:nvPr/>
        </p:nvSpPr>
        <p:spPr>
          <a:xfrm>
            <a:off x="1103586" y="232236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E91CA4A4-0040-4843-AA5A-95B69551AF13}"/>
              </a:ext>
            </a:extLst>
          </p:cNvPr>
          <p:cNvSpPr txBox="1">
            <a:spLocks/>
          </p:cNvSpPr>
          <p:nvPr/>
        </p:nvSpPr>
        <p:spPr>
          <a:xfrm>
            <a:off x="1103586" y="2318160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gl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o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35" name="Curved Right Arrow 34">
            <a:extLst>
              <a:ext uri="{FF2B5EF4-FFF2-40B4-BE49-F238E27FC236}">
                <a16:creationId xmlns:a16="http://schemas.microsoft.com/office/drawing/2014/main" id="{743140F0-C526-A845-AAE2-AFADDF79B566}"/>
              </a:ext>
            </a:extLst>
          </p:cNvPr>
          <p:cNvSpPr/>
          <p:nvPr/>
        </p:nvSpPr>
        <p:spPr>
          <a:xfrm rot="16200000">
            <a:off x="5166044" y="3156385"/>
            <a:ext cx="774898" cy="2402541"/>
          </a:xfrm>
          <a:prstGeom prst="curvedRightArrow">
            <a:avLst/>
          </a:prstGeom>
          <a:solidFill>
            <a:srgbClr val="CA0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3" grpId="0"/>
      <p:bldP spid="23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298039" y="5104501"/>
            <a:ext cx="646927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Click on a sound to learn more about it!</a:t>
            </a:r>
            <a:endParaRPr lang="en-GB" sz="24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3424656" y="1948721"/>
            <a:ext cx="21259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E29AC6"/>
                </a:solidFill>
              </a:rPr>
              <a:t>e-e</a:t>
            </a:r>
            <a:endParaRPr lang="en-GB" sz="2000" b="1" dirty="0">
              <a:solidFill>
                <a:srgbClr val="E29AC6"/>
              </a:solidFill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1241934" y="759193"/>
            <a:ext cx="22653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a-e</a:t>
            </a:r>
            <a:endParaRPr lang="en-GB" sz="2000" b="1" dirty="0">
              <a:solidFill>
                <a:srgbClr val="C9509D"/>
              </a:solidFill>
            </a:endParaRP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1124551" y="3305736"/>
            <a:ext cx="220925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o-e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5636701" y="414222"/>
            <a:ext cx="188384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i-e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5810192" y="2807883"/>
            <a:ext cx="227658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u-e</a:t>
            </a:r>
            <a:endParaRPr lang="en-GB" sz="2000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5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775360"/>
            <a:ext cx="10149159" cy="3307280"/>
          </a:xfrm>
        </p:spPr>
        <p:txBody>
          <a:bodyPr/>
          <a:lstStyle/>
          <a:p>
            <a:pPr algn="ctr"/>
            <a:r>
              <a:rPr lang="en-GB" sz="340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1418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74346" y="1165398"/>
            <a:ext cx="7877761" cy="1257762"/>
          </a:xfrm>
        </p:spPr>
        <p:txBody>
          <a:bodyPr/>
          <a:lstStyle/>
          <a:p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u-e u-e u-e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A85A81-EFE2-9E4F-B600-D3DBE80F074C}"/>
              </a:ext>
            </a:extLst>
          </p:cNvPr>
          <p:cNvSpPr/>
          <p:nvPr/>
        </p:nvSpPr>
        <p:spPr>
          <a:xfrm>
            <a:off x="2770002" y="3101803"/>
            <a:ext cx="2987040" cy="2987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68DB5-4A5E-864D-9F4F-444A2521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9919">
            <a:off x="3902139" y="2938139"/>
            <a:ext cx="194878" cy="3201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B31F58-2BCF-1943-ACD3-FAA1EFC89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810" y="3101803"/>
            <a:ext cx="3010937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298039" y="5104501"/>
            <a:ext cx="646927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Click on a sound to learn more about it!</a:t>
            </a:r>
            <a:endParaRPr lang="en-GB" sz="24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3424656" y="1948721"/>
            <a:ext cx="21259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E29AC6"/>
                </a:solidFill>
              </a:rPr>
              <a:t>e-e</a:t>
            </a:r>
            <a:endParaRPr lang="en-GB" sz="2000" b="1" dirty="0">
              <a:solidFill>
                <a:srgbClr val="E29AC6"/>
              </a:solidFill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1241934" y="759193"/>
            <a:ext cx="22653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a-e</a:t>
            </a:r>
            <a:endParaRPr lang="en-GB" sz="2000" b="1" dirty="0">
              <a:solidFill>
                <a:srgbClr val="C9509D"/>
              </a:solidFill>
            </a:endParaRP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1124551" y="3305736"/>
            <a:ext cx="220925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o-e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5636701" y="414222"/>
            <a:ext cx="188384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i-e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5810192" y="2807883"/>
            <a:ext cx="227658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u-e</a:t>
            </a:r>
            <a:endParaRPr lang="en-GB" sz="2000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4572" y="1474145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1444232" y="2346204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335033" y="423753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6642691" y="3303165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7624601" y="4006887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067" y="1544490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526" y="2489624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750108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744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C -0.00295 0.06389 -0.00591 0.12778 -0.00591 0.17176 C -0.00591 0.21574 -0.01094 0.24745 3.05556E-6 0.26412 C 0.01076 0.28079 0.03993 0.27824 0.05955 0.27176 C 0.07899 0.26528 0.10139 0.24398 0.11718 0.2257 C 0.13281 0.20718 0.14531 0.20255 0.15364 0.16158 C 0.16198 0.12037 0.16649 -0.03773 0.16718 -0.0206 C 0.16771 -0.00347 0.14913 0.21713 0.15746 0.26412 C 0.1658 0.31111 0.19149 0.28634 0.21718 0.26158 " pathEditMode="relative" rAng="0" ptsTypes="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C 0.02048 -0.00532 0.04114 -0.01064 0.0559 -0.02037 C 0.07066 -0.03032 0.08333 -0.0405 0.08854 -0.05879 C 0.09357 -0.07731 0.09583 -0.11435 0.08663 -0.13055 C 0.07725 -0.14699 0.04947 -0.15462 0.03281 -0.15625 C 0.01614 -0.15787 0.00034 -0.15277 -0.01337 -0.14097 C -0.02726 -0.12893 -0.04098 -0.10833 -0.05 -0.08449 C -0.05886 -0.06064 -0.06702 -0.02731 -0.06719 0.00255 C -0.06754 0.03264 -0.06146 0.07176 -0.05191 0.09491 C -0.04219 0.11806 -0.02778 0.13288 -0.00955 0.14098 C 0.00868 0.14908 0.03923 0.15047 0.05781 0.14352 C 0.07638 0.13681 0.08923 0.11852 0.10208 0.1 " pathEditMode="relative" rAng="0" ptsTypes="AA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23362" y="2110551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u-e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7BA495-BB9B-7E4B-8B17-6F78CB5D0420}"/>
              </a:ext>
            </a:extLst>
          </p:cNvPr>
          <p:cNvGrpSpPr/>
          <p:nvPr/>
        </p:nvGrpSpPr>
        <p:grpSpPr>
          <a:xfrm>
            <a:off x="968954" y="1472990"/>
            <a:ext cx="1981200" cy="1981200"/>
            <a:chOff x="968954" y="1472990"/>
            <a:chExt cx="1981200" cy="1981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714ACA-B575-084E-9751-B68CAF1DB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4751" y="1649893"/>
              <a:ext cx="1616898" cy="160406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828DF0-7FB6-C748-82C3-C0C6F228894F}"/>
              </a:ext>
            </a:extLst>
          </p:cNvPr>
          <p:cNvGrpSpPr/>
          <p:nvPr/>
        </p:nvGrpSpPr>
        <p:grpSpPr>
          <a:xfrm>
            <a:off x="5700358" y="3282940"/>
            <a:ext cx="2016302" cy="1981200"/>
            <a:chOff x="5700358" y="3911590"/>
            <a:chExt cx="2016302" cy="19812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0F26BD06-86F1-B64A-9CFC-69F4BDF02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643998">
              <a:off x="5732412" y="4032616"/>
              <a:ext cx="1805455" cy="186956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4BED82-079E-4C4E-A23B-306EA0C0A2D2}"/>
              </a:ext>
            </a:extLst>
          </p:cNvPr>
          <p:cNvGrpSpPr/>
          <p:nvPr/>
        </p:nvGrpSpPr>
        <p:grpSpPr>
          <a:xfrm>
            <a:off x="1329550" y="3003102"/>
            <a:ext cx="1981200" cy="2473662"/>
            <a:chOff x="1329550" y="3631752"/>
            <a:chExt cx="1981200" cy="247366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2B8A87-72F3-B249-8013-4D7DFEAD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86190" flipH="1">
              <a:off x="2244870" y="3631752"/>
              <a:ext cx="150561" cy="247366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705DF7-CCEC-A149-9815-BF94125640EC}"/>
              </a:ext>
            </a:extLst>
          </p:cNvPr>
          <p:cNvGrpSpPr/>
          <p:nvPr/>
        </p:nvGrpSpPr>
        <p:grpSpPr>
          <a:xfrm>
            <a:off x="5736396" y="1472990"/>
            <a:ext cx="2728301" cy="1981200"/>
            <a:chOff x="5736396" y="1472990"/>
            <a:chExt cx="2728301" cy="19812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D428E5-3E39-AC42-A9E4-356B55EE4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43173">
              <a:off x="5736396" y="2211413"/>
              <a:ext cx="2728301" cy="326945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FADACD2-5A7F-7245-A532-2F4E0D384C37}"/>
              </a:ext>
            </a:extLst>
          </p:cNvPr>
          <p:cNvSpPr txBox="1"/>
          <p:nvPr/>
        </p:nvSpPr>
        <p:spPr>
          <a:xfrm>
            <a:off x="575545" y="603476"/>
            <a:ext cx="7808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The split digraph u-e makes two slightly different sounds. Can you hear the difference?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9C1AE5-A255-684F-B070-91E4895B58F3}"/>
              </a:ext>
            </a:extLst>
          </p:cNvPr>
          <p:cNvSpPr txBox="1"/>
          <p:nvPr/>
        </p:nvSpPr>
        <p:spPr>
          <a:xfrm>
            <a:off x="1024910" y="5496565"/>
            <a:ext cx="6966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‘u-e’ sound.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6616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8028F3F1-42D1-2146-AF4B-9C50323D46D6}"/>
              </a:ext>
            </a:extLst>
          </p:cNvPr>
          <p:cNvSpPr txBox="1">
            <a:spLocks/>
          </p:cNvSpPr>
          <p:nvPr/>
        </p:nvSpPr>
        <p:spPr>
          <a:xfrm>
            <a:off x="1014510" y="221969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6" name="Curved Right Arrow 35">
            <a:extLst>
              <a:ext uri="{FF2B5EF4-FFF2-40B4-BE49-F238E27FC236}">
                <a16:creationId xmlns:a16="http://schemas.microsoft.com/office/drawing/2014/main" id="{37C3A012-753B-EC47-A898-A8A7C6E5BCD2}"/>
              </a:ext>
            </a:extLst>
          </p:cNvPr>
          <p:cNvSpPr/>
          <p:nvPr/>
        </p:nvSpPr>
        <p:spPr>
          <a:xfrm rot="16200000">
            <a:off x="4241702" y="3111139"/>
            <a:ext cx="774898" cy="2402541"/>
          </a:xfrm>
          <a:prstGeom prst="curvedRightArrow">
            <a:avLst/>
          </a:prstGeom>
          <a:solidFill>
            <a:srgbClr val="C95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17A3B8F4-BEC3-7D49-8567-8C68288544B7}"/>
              </a:ext>
            </a:extLst>
          </p:cNvPr>
          <p:cNvSpPr txBox="1">
            <a:spLocks/>
          </p:cNvSpPr>
          <p:nvPr/>
        </p:nvSpPr>
        <p:spPr>
          <a:xfrm>
            <a:off x="1103586" y="221019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33EFAF6B-5A0A-A243-AED5-4EF9A9D242F8}"/>
              </a:ext>
            </a:extLst>
          </p:cNvPr>
          <p:cNvSpPr txBox="1">
            <a:spLocks/>
          </p:cNvSpPr>
          <p:nvPr/>
        </p:nvSpPr>
        <p:spPr>
          <a:xfrm>
            <a:off x="634167" y="222830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1BA2E898-0502-134D-89A1-34176C13AE97}"/>
              </a:ext>
            </a:extLst>
          </p:cNvPr>
          <p:cNvSpPr txBox="1">
            <a:spLocks/>
          </p:cNvSpPr>
          <p:nvPr/>
        </p:nvSpPr>
        <p:spPr>
          <a:xfrm>
            <a:off x="1022397" y="223616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2CBD689A-EDF9-9C46-B383-0649FB482F43}"/>
              </a:ext>
            </a:extLst>
          </p:cNvPr>
          <p:cNvSpPr txBox="1">
            <a:spLocks/>
          </p:cNvSpPr>
          <p:nvPr/>
        </p:nvSpPr>
        <p:spPr>
          <a:xfrm>
            <a:off x="995789" y="225449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F1B9E02C-A519-254A-852C-9CE99A11304F}"/>
              </a:ext>
            </a:extLst>
          </p:cNvPr>
          <p:cNvSpPr txBox="1">
            <a:spLocks/>
          </p:cNvSpPr>
          <p:nvPr/>
        </p:nvSpPr>
        <p:spPr>
          <a:xfrm>
            <a:off x="1103586" y="2244025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r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0" name="1">
            <a:extLst>
              <a:ext uri="{FF2B5EF4-FFF2-40B4-BE49-F238E27FC236}">
                <a16:creationId xmlns:a16="http://schemas.microsoft.com/office/drawing/2014/main" id="{BCBE5FA3-3CEC-1F4A-A9AB-0F40A5057EB7}"/>
              </a:ext>
            </a:extLst>
          </p:cNvPr>
          <p:cNvSpPr txBox="1">
            <a:spLocks/>
          </p:cNvSpPr>
          <p:nvPr/>
        </p:nvSpPr>
        <p:spPr>
          <a:xfrm>
            <a:off x="1390124" y="224533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fl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A817B381-C436-F147-A846-0B494C2F3323}"/>
              </a:ext>
            </a:extLst>
          </p:cNvPr>
          <p:cNvSpPr txBox="1">
            <a:spLocks/>
          </p:cNvSpPr>
          <p:nvPr/>
        </p:nvSpPr>
        <p:spPr>
          <a:xfrm>
            <a:off x="1350148" y="227283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fl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2" name="1">
            <a:extLst>
              <a:ext uri="{FF2B5EF4-FFF2-40B4-BE49-F238E27FC236}">
                <a16:creationId xmlns:a16="http://schemas.microsoft.com/office/drawing/2014/main" id="{E64EB4C5-9484-EB44-885F-8C03784A80C6}"/>
              </a:ext>
            </a:extLst>
          </p:cNvPr>
          <p:cNvSpPr txBox="1">
            <a:spLocks/>
          </p:cNvSpPr>
          <p:nvPr/>
        </p:nvSpPr>
        <p:spPr>
          <a:xfrm>
            <a:off x="1103586" y="223616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pr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4" name="Curved Right Arrow 23">
            <a:extLst>
              <a:ext uri="{FF2B5EF4-FFF2-40B4-BE49-F238E27FC236}">
                <a16:creationId xmlns:a16="http://schemas.microsoft.com/office/drawing/2014/main" id="{E980B395-9D1A-4944-BC81-A5C2AAB5C72F}"/>
              </a:ext>
            </a:extLst>
          </p:cNvPr>
          <p:cNvSpPr/>
          <p:nvPr/>
        </p:nvSpPr>
        <p:spPr>
          <a:xfrm rot="16200000">
            <a:off x="4688288" y="3111140"/>
            <a:ext cx="774898" cy="2402541"/>
          </a:xfrm>
          <a:prstGeom prst="curvedRightArrow">
            <a:avLst/>
          </a:prstGeom>
          <a:solidFill>
            <a:srgbClr val="C95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Right Arrow 24">
            <a:extLst>
              <a:ext uri="{FF2B5EF4-FFF2-40B4-BE49-F238E27FC236}">
                <a16:creationId xmlns:a16="http://schemas.microsoft.com/office/drawing/2014/main" id="{9A80C3AF-BDB8-6E41-8534-EE1B93BAE898}"/>
              </a:ext>
            </a:extLst>
          </p:cNvPr>
          <p:cNvSpPr/>
          <p:nvPr/>
        </p:nvSpPr>
        <p:spPr>
          <a:xfrm rot="16200000">
            <a:off x="5304634" y="3111139"/>
            <a:ext cx="774898" cy="2402541"/>
          </a:xfrm>
          <a:prstGeom prst="curvedRightArrow">
            <a:avLst/>
          </a:prstGeom>
          <a:solidFill>
            <a:srgbClr val="C95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 animBg="1"/>
      <p:bldP spid="15" grpId="0"/>
      <p:bldP spid="15" grpId="1"/>
      <p:bldP spid="16" grpId="0"/>
      <p:bldP spid="16" grpId="1"/>
      <p:bldP spid="17" grpId="0"/>
      <p:bldP spid="18" grpId="0"/>
      <p:bldP spid="18" grpId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4" grpId="0" animBg="1"/>
      <p:bldP spid="25" grpId="0" animBg="1"/>
      <p:bldP spid="2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298039" y="5104501"/>
            <a:ext cx="646927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Click on a sound to learn more about it!</a:t>
            </a:r>
            <a:endParaRPr lang="en-GB" sz="24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3424656" y="1948721"/>
            <a:ext cx="21259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E29AC6"/>
                </a:solidFill>
              </a:rPr>
              <a:t>e-e</a:t>
            </a:r>
            <a:endParaRPr lang="en-GB" sz="2000" b="1" dirty="0">
              <a:solidFill>
                <a:srgbClr val="E29AC6"/>
              </a:solidFill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1241934" y="759193"/>
            <a:ext cx="22653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a-e</a:t>
            </a:r>
            <a:endParaRPr lang="en-GB" sz="2000" b="1" dirty="0">
              <a:solidFill>
                <a:srgbClr val="C9509D"/>
              </a:solidFill>
            </a:endParaRP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1124551" y="3305736"/>
            <a:ext cx="220925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o-e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5636701" y="414222"/>
            <a:ext cx="188384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i-e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5810192" y="2807883"/>
            <a:ext cx="227658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u-e</a:t>
            </a:r>
            <a:endParaRPr lang="en-GB" sz="2000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38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210CA1BC-1D18-44EA-B1B7-2ED5C0D87230}"/>
              </a:ext>
            </a:extLst>
          </p:cNvPr>
          <p:cNvSpPr/>
          <p:nvPr/>
        </p:nvSpPr>
        <p:spPr>
          <a:xfrm>
            <a:off x="0" y="5811424"/>
            <a:ext cx="1321763" cy="1046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775360"/>
            <a:ext cx="10149159" cy="3307280"/>
          </a:xfrm>
        </p:spPr>
        <p:txBody>
          <a:bodyPr/>
          <a:lstStyle/>
          <a:p>
            <a:pPr algn="ctr"/>
            <a:r>
              <a:rPr lang="en-GB" sz="340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7692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74346" y="1165398"/>
            <a:ext cx="7877761" cy="1257762"/>
          </a:xfrm>
        </p:spPr>
        <p:txBody>
          <a:bodyPr/>
          <a:lstStyle/>
          <a:p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a-e a-e a-e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nake&#10;&#10;Description automatically generated">
            <a:extLst>
              <a:ext uri="{FF2B5EF4-FFF2-40B4-BE49-F238E27FC236}">
                <a16:creationId xmlns:a16="http://schemas.microsoft.com/office/drawing/2014/main" id="{57DB079A-2635-FE4D-9392-878C7A0A1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172" y="3429000"/>
            <a:ext cx="5571294" cy="25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4572" y="1474145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922594" y="2378605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335033" y="423753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6642691" y="3303165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7624601" y="4006887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429" y="1541040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526" y="2489624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750108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257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C -0.02622 -0.00741 -0.05243 -0.01505 -0.07292 -0.01806 C -0.09358 -0.02107 -0.10886 -0.02593 -0.12379 -0.01806 C -0.13889 -0.01019 -0.154 0.00486 -0.16285 0.0294 C -0.17153 0.05393 -0.17726 0.09259 -0.17639 0.1287 C -0.17552 0.16481 -0.17049 0.2199 -0.15782 0.24629 C -0.14497 0.27268 -0.12327 0.29282 -0.10018 0.2868 C -0.07691 0.28078 -0.03681 0.25764 -0.01875 0.21018 C -0.0007 0.16273 0.00503 -0.00949 0.00833 0.00231 C 0.0118 0.01389 -0.0066 0.23495 0.00156 0.28009 C 0.00972 0.32523 0.03368 0.2993 0.05763 0.27338 " pathEditMode="relative" rAng="0" ptsTypes="A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C 0.01996 -0.00347 0.03993 -0.00671 0.05607 -0.01806 C 0.07204 -0.0294 0.08941 -0.04792 0.0967 -0.06783 C 0.10399 -0.08773 0.11076 -0.12246 0.1 -0.13796 C 0.08941 -0.15324 0.05295 -0.16134 0.03229 -0.16042 C 0.01163 -0.15972 -0.00695 -0.15787 -0.02362 -0.13333 C -0.04028 -0.1088 -0.06407 -0.05509 -0.06771 -0.01366 C -0.07136 0.02778 -0.06146 0.08819 -0.04566 0.11528 C -0.02987 0.14236 0.0026 0.15116 0.02725 0.14907 C 0.05173 0.14722 0.07673 0.12569 0.10173 0.10393 " pathEditMode="relative" rAng="0" ptsTypes="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23362" y="2196276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a-e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5545" y="603476"/>
            <a:ext cx="7808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The split digraph a-e makes two slightly different sounds. Can you hear the difference?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2C0E62-9C0F-BA4C-989E-9A35638134EB}"/>
              </a:ext>
            </a:extLst>
          </p:cNvPr>
          <p:cNvGrpSpPr/>
          <p:nvPr/>
        </p:nvGrpSpPr>
        <p:grpSpPr>
          <a:xfrm>
            <a:off x="774987" y="1472990"/>
            <a:ext cx="2427275" cy="1981200"/>
            <a:chOff x="774987" y="1472990"/>
            <a:chExt cx="2427275" cy="1981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picture containing snake&#10;&#10;Description automatically generated">
              <a:extLst>
                <a:ext uri="{FF2B5EF4-FFF2-40B4-BE49-F238E27FC236}">
                  <a16:creationId xmlns:a16="http://schemas.microsoft.com/office/drawing/2014/main" id="{3894D63E-D6E9-7F46-8DB9-8DE3E758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987" y="1854701"/>
              <a:ext cx="2427275" cy="109170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F30E14-5256-F644-8B39-34EE8536161A}"/>
              </a:ext>
            </a:extLst>
          </p:cNvPr>
          <p:cNvGrpSpPr/>
          <p:nvPr/>
        </p:nvGrpSpPr>
        <p:grpSpPr>
          <a:xfrm>
            <a:off x="5735460" y="3311515"/>
            <a:ext cx="1981200" cy="1981200"/>
            <a:chOff x="5735460" y="3911590"/>
            <a:chExt cx="1981200" cy="19812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A picture containing container, porcelain&#10;&#10;Description automatically generated">
              <a:extLst>
                <a:ext uri="{FF2B5EF4-FFF2-40B4-BE49-F238E27FC236}">
                  <a16:creationId xmlns:a16="http://schemas.microsoft.com/office/drawing/2014/main" id="{12E0596A-2ABE-394B-A130-3AF9F04C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834" y="4250773"/>
              <a:ext cx="1830382" cy="143324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8C4EAF-68F5-C244-862E-7E701B0D75A4}"/>
              </a:ext>
            </a:extLst>
          </p:cNvPr>
          <p:cNvGrpSpPr/>
          <p:nvPr/>
        </p:nvGrpSpPr>
        <p:grpSpPr>
          <a:xfrm>
            <a:off x="6125530" y="1472989"/>
            <a:ext cx="2059825" cy="1981201"/>
            <a:chOff x="6125530" y="1472989"/>
            <a:chExt cx="2059825" cy="19812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urple flower with a green stem&#10;&#10;Description automatically generated with low confidence">
              <a:extLst>
                <a:ext uri="{FF2B5EF4-FFF2-40B4-BE49-F238E27FC236}">
                  <a16:creationId xmlns:a16="http://schemas.microsoft.com/office/drawing/2014/main" id="{402D2F4F-4593-1E42-9EA2-000B76BD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5530" y="1472989"/>
              <a:ext cx="1761501" cy="198120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DF1974-A5C0-484F-8DAA-91D74968BB9C}"/>
              </a:ext>
            </a:extLst>
          </p:cNvPr>
          <p:cNvGrpSpPr/>
          <p:nvPr/>
        </p:nvGrpSpPr>
        <p:grpSpPr>
          <a:xfrm>
            <a:off x="1067869" y="3311515"/>
            <a:ext cx="2641896" cy="1981200"/>
            <a:chOff x="1067869" y="3911590"/>
            <a:chExt cx="2641896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5E255190-2CE2-2149-89EA-073402B05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869" y="4439273"/>
              <a:ext cx="2641896" cy="132761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494F42D-39F4-A948-81C4-9B9074336848}"/>
              </a:ext>
            </a:extLst>
          </p:cNvPr>
          <p:cNvSpPr txBox="1"/>
          <p:nvPr/>
        </p:nvSpPr>
        <p:spPr>
          <a:xfrm>
            <a:off x="1024910" y="5496565"/>
            <a:ext cx="6966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‘a-e’ sound.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8782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FBEC2AAD-AEF8-A340-BEA0-CBDE61D83991}"/>
              </a:ext>
            </a:extLst>
          </p:cNvPr>
          <p:cNvSpPr txBox="1">
            <a:spLocks/>
          </p:cNvSpPr>
          <p:nvPr/>
        </p:nvSpPr>
        <p:spPr>
          <a:xfrm>
            <a:off x="1164981" y="221911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sn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" name="Curved Right Arrow 1">
            <a:extLst>
              <a:ext uri="{FF2B5EF4-FFF2-40B4-BE49-F238E27FC236}">
                <a16:creationId xmlns:a16="http://schemas.microsoft.com/office/drawing/2014/main" id="{99E14B15-D6F0-A046-BE39-108D6478657B}"/>
              </a:ext>
            </a:extLst>
          </p:cNvPr>
          <p:cNvSpPr/>
          <p:nvPr/>
        </p:nvSpPr>
        <p:spPr>
          <a:xfrm rot="16200000">
            <a:off x="5410640" y="3139801"/>
            <a:ext cx="774898" cy="2402541"/>
          </a:xfrm>
          <a:prstGeom prst="curvedRightArrow">
            <a:avLst/>
          </a:prstGeom>
          <a:solidFill>
            <a:srgbClr val="C95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1">
            <a:extLst>
              <a:ext uri="{FF2B5EF4-FFF2-40B4-BE49-F238E27FC236}">
                <a16:creationId xmlns:a16="http://schemas.microsoft.com/office/drawing/2014/main" id="{8B1E3F49-AD03-4F4C-97D3-E60B5937D33E}"/>
              </a:ext>
            </a:extLst>
          </p:cNvPr>
          <p:cNvSpPr txBox="1">
            <a:spLocks/>
          </p:cNvSpPr>
          <p:nvPr/>
        </p:nvSpPr>
        <p:spPr>
          <a:xfrm>
            <a:off x="1238133" y="219807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A0D7904C-F095-554D-ADD2-2833AD0FF23F}"/>
              </a:ext>
            </a:extLst>
          </p:cNvPr>
          <p:cNvSpPr txBox="1">
            <a:spLocks/>
          </p:cNvSpPr>
          <p:nvPr/>
        </p:nvSpPr>
        <p:spPr>
          <a:xfrm>
            <a:off x="1102281" y="221296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pl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EADBA67D-3491-4C4C-9214-17BD4030FEE0}"/>
              </a:ext>
            </a:extLst>
          </p:cNvPr>
          <p:cNvSpPr txBox="1">
            <a:spLocks/>
          </p:cNvSpPr>
          <p:nvPr/>
        </p:nvSpPr>
        <p:spPr>
          <a:xfrm>
            <a:off x="827345" y="2219760"/>
            <a:ext cx="768986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gr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s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E0F30080-7369-7844-9F2B-0CE8E65588D7}"/>
              </a:ext>
            </a:extLst>
          </p:cNvPr>
          <p:cNvSpPr txBox="1">
            <a:spLocks/>
          </p:cNvSpPr>
          <p:nvPr/>
        </p:nvSpPr>
        <p:spPr>
          <a:xfrm>
            <a:off x="1324347" y="222232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2FDEC692-8550-A346-81F6-7E43D619490D}"/>
              </a:ext>
            </a:extLst>
          </p:cNvPr>
          <p:cNvSpPr txBox="1">
            <a:spLocks/>
          </p:cNvSpPr>
          <p:nvPr/>
        </p:nvSpPr>
        <p:spPr>
          <a:xfrm>
            <a:off x="1201557" y="220128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9B2A0D12-C63E-EA4C-945E-078E88631AD2}"/>
              </a:ext>
            </a:extLst>
          </p:cNvPr>
          <p:cNvSpPr txBox="1">
            <a:spLocks/>
          </p:cNvSpPr>
          <p:nvPr/>
        </p:nvSpPr>
        <p:spPr>
          <a:xfrm>
            <a:off x="1128405" y="222085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39407765-7371-1247-9373-91959C4384BE}"/>
              </a:ext>
            </a:extLst>
          </p:cNvPr>
          <p:cNvSpPr txBox="1">
            <a:spLocks/>
          </p:cNvSpPr>
          <p:nvPr/>
        </p:nvSpPr>
        <p:spPr>
          <a:xfrm>
            <a:off x="1115343" y="221828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8028F3F1-42D1-2146-AF4B-9C50323D46D6}"/>
              </a:ext>
            </a:extLst>
          </p:cNvPr>
          <p:cNvSpPr txBox="1">
            <a:spLocks/>
          </p:cNvSpPr>
          <p:nvPr/>
        </p:nvSpPr>
        <p:spPr>
          <a:xfrm>
            <a:off x="1055253" y="220381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g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</a:rPr>
              <a:t>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6" name="Curved Right Arrow 35">
            <a:extLst>
              <a:ext uri="{FF2B5EF4-FFF2-40B4-BE49-F238E27FC236}">
                <a16:creationId xmlns:a16="http://schemas.microsoft.com/office/drawing/2014/main" id="{37C3A012-753B-EC47-A898-A8A7C6E5BCD2}"/>
              </a:ext>
            </a:extLst>
          </p:cNvPr>
          <p:cNvSpPr/>
          <p:nvPr/>
        </p:nvSpPr>
        <p:spPr>
          <a:xfrm rot="16200000">
            <a:off x="4916156" y="3125098"/>
            <a:ext cx="774898" cy="2402541"/>
          </a:xfrm>
          <a:prstGeom prst="curvedRightArrow">
            <a:avLst/>
          </a:prstGeom>
          <a:solidFill>
            <a:srgbClr val="C95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rved Right Arrow 38">
            <a:extLst>
              <a:ext uri="{FF2B5EF4-FFF2-40B4-BE49-F238E27FC236}">
                <a16:creationId xmlns:a16="http://schemas.microsoft.com/office/drawing/2014/main" id="{CA738F89-F7C5-D247-80C9-71123C1BFA40}"/>
              </a:ext>
            </a:extLst>
          </p:cNvPr>
          <p:cNvSpPr/>
          <p:nvPr/>
        </p:nvSpPr>
        <p:spPr>
          <a:xfrm rot="16200000">
            <a:off x="4879580" y="3118761"/>
            <a:ext cx="774898" cy="2402541"/>
          </a:xfrm>
          <a:prstGeom prst="curvedRightArrow">
            <a:avLst/>
          </a:prstGeom>
          <a:solidFill>
            <a:srgbClr val="C95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" grpId="0" animBg="1"/>
      <p:bldP spid="2" grpId="1" animBg="1"/>
      <p:bldP spid="27" grpId="0"/>
      <p:bldP spid="27" grpId="1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5" grpId="1"/>
      <p:bldP spid="36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298039" y="5104501"/>
            <a:ext cx="646927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Click on a sound to learn more about it!</a:t>
            </a:r>
            <a:endParaRPr lang="en-GB" sz="24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3424656" y="1948721"/>
            <a:ext cx="21259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E29AC6"/>
                </a:solidFill>
              </a:rPr>
              <a:t>e-e</a:t>
            </a:r>
            <a:endParaRPr lang="en-GB" sz="2000" b="1" dirty="0">
              <a:solidFill>
                <a:srgbClr val="E29AC6"/>
              </a:solidFill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1241934" y="759193"/>
            <a:ext cx="22653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a-e</a:t>
            </a:r>
            <a:endParaRPr lang="en-GB" sz="2000" b="1" dirty="0">
              <a:solidFill>
                <a:srgbClr val="C9509D"/>
              </a:solidFill>
            </a:endParaRP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1124551" y="3305736"/>
            <a:ext cx="220925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o-e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5636701" y="414222"/>
            <a:ext cx="188384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A095B"/>
                </a:solidFill>
              </a:rPr>
              <a:t>i-e</a:t>
            </a:r>
            <a:endParaRPr lang="en-GB" sz="2000" b="1" dirty="0">
              <a:solidFill>
                <a:srgbClr val="CA095B"/>
              </a:solidFill>
            </a:endParaRPr>
          </a:p>
        </p:txBody>
      </p:sp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5810192" y="2807883"/>
            <a:ext cx="227658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ln w="73025">
                  <a:noFill/>
                </a:ln>
                <a:solidFill>
                  <a:srgbClr val="C9509D"/>
                </a:solidFill>
              </a:rPr>
              <a:t>u-e</a:t>
            </a:r>
            <a:endParaRPr lang="en-GB" sz="2000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0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770</TotalTime>
  <Words>594</Words>
  <Application>Microsoft Macintosh PowerPoint</Application>
  <PresentationFormat>On-screen Show (4:3)</PresentationFormat>
  <Paragraphs>169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a-e</vt:lpstr>
      <vt:lpstr>a-e a-e a-e</vt:lpstr>
      <vt:lpstr>a-e</vt:lpstr>
      <vt:lpstr>a-e</vt:lpstr>
      <vt:lpstr>PowerPoint Presentation</vt:lpstr>
      <vt:lpstr>PowerPoint Presentation</vt:lpstr>
      <vt:lpstr>e-e</vt:lpstr>
      <vt:lpstr>e-e e-e e-e</vt:lpstr>
      <vt:lpstr>e-e</vt:lpstr>
      <vt:lpstr>e-e</vt:lpstr>
      <vt:lpstr>PowerPoint Presentation</vt:lpstr>
      <vt:lpstr>PowerPoint Presentation</vt:lpstr>
      <vt:lpstr>i-e</vt:lpstr>
      <vt:lpstr>i-e i-e i-e</vt:lpstr>
      <vt:lpstr>i-e</vt:lpstr>
      <vt:lpstr>i-e</vt:lpstr>
      <vt:lpstr>PowerPoint Presentation</vt:lpstr>
      <vt:lpstr>PowerPoint Presentation</vt:lpstr>
      <vt:lpstr>o-e</vt:lpstr>
      <vt:lpstr>o-e o-e o-e</vt:lpstr>
      <vt:lpstr>o-e</vt:lpstr>
      <vt:lpstr>o-e</vt:lpstr>
      <vt:lpstr>PowerPoint Presentation</vt:lpstr>
      <vt:lpstr>PowerPoint Presentation</vt:lpstr>
      <vt:lpstr>u-e</vt:lpstr>
      <vt:lpstr>u-e u-e u-e</vt:lpstr>
      <vt:lpstr>u-e</vt:lpstr>
      <vt:lpstr>u-e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 ew</dc:creator>
  <cp:lastModifiedBy>Twinkl Twinkl</cp:lastModifiedBy>
  <cp:revision>452</cp:revision>
  <dcterms:created xsi:type="dcterms:W3CDTF">2021-02-23T11:39:50Z</dcterms:created>
  <dcterms:modified xsi:type="dcterms:W3CDTF">2022-01-13T09:28:16Z</dcterms:modified>
</cp:coreProperties>
</file>