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3"/>
  </p:notesMasterIdLst>
  <p:handoutMasterIdLst>
    <p:handoutMasterId r:id="rId14"/>
  </p:handoutMasterIdLst>
  <p:sldIdLst>
    <p:sldId id="258" r:id="rId2"/>
    <p:sldId id="264" r:id="rId3"/>
    <p:sldId id="268" r:id="rId4"/>
    <p:sldId id="269" r:id="rId5"/>
    <p:sldId id="270" r:id="rId6"/>
    <p:sldId id="271" r:id="rId7"/>
    <p:sldId id="272" r:id="rId8"/>
    <p:sldId id="273" r:id="rId9"/>
    <p:sldId id="274" r:id="rId10"/>
    <p:sldId id="275" r:id="rId11"/>
    <p:sldId id="267" r:id="rId12"/>
  </p:sldIdLst>
  <p:sldSz cx="9144000" cy="6858000" type="screen4x3"/>
  <p:notesSz cx="6858000" cy="9144000"/>
  <p:embeddedFontLst>
    <p:embeddedFont>
      <p:font typeface="Calibri" panose="020F0502020204030204" pitchFamily="34" charset="0"/>
      <p:regular r:id="rId15"/>
      <p:bold r:id="rId16"/>
      <p:italic r:id="rId17"/>
      <p:boldItalic r:id="rId18"/>
    </p:embeddedFont>
    <p:embeddedFont>
      <p:font typeface="Roboto" panose="02000000000000000000" pitchFamily="2" charset="0"/>
      <p:regular r:id="rId19"/>
      <p:bold r:id="rId20"/>
      <p:italic r:id="rId21"/>
      <p:boldItalic r:id="rId22"/>
    </p:embeddedFont>
    <p:embeddedFont>
      <p:font typeface="Twinkl" panose="02000000000000000000" pitchFamily="2" charset="0"/>
      <p:regular r:id="rId23"/>
      <p:bold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526B"/>
    <a:srgbClr val="FFFFFF"/>
    <a:srgbClr val="18A0DB"/>
    <a:srgbClr val="DE1E5A"/>
    <a:srgbClr val="BC0105"/>
    <a:srgbClr val="4DB1E3"/>
    <a:srgbClr val="80C1EB"/>
    <a:srgbClr val="ACDDFC"/>
    <a:srgbClr val="4AA1D9"/>
    <a:srgbClr val="21A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115" d="100"/>
          <a:sy n="115" d="100"/>
        </p:scale>
        <p:origin x="88" y="584"/>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58" d="100"/>
          <a:sy n="58" d="100"/>
        </p:scale>
        <p:origin x="196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21/10/2021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21/10/2021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2800" dirty="0">
                <a:latin typeface="+mn-lt"/>
              </a:rPr>
              <a:t>Click on the words to add them to the sentence</a:t>
            </a:r>
          </a:p>
        </p:txBody>
      </p:sp>
      <p:sp>
        <p:nvSpPr>
          <p:cNvPr id="6" name="TextBox 5">
            <a:extLst>
              <a:ext uri="{FF2B5EF4-FFF2-40B4-BE49-F238E27FC236}">
                <a16:creationId xmlns:a16="http://schemas.microsoft.com/office/drawing/2014/main" id="{3BAD3226-3F08-4B1B-89F2-7246473B3AA9}"/>
              </a:ext>
            </a:extLst>
          </p:cNvPr>
          <p:cNvSpPr txBox="1"/>
          <p:nvPr/>
        </p:nvSpPr>
        <p:spPr>
          <a:xfrm>
            <a:off x="-74374" y="1562333"/>
            <a:ext cx="2311858" cy="369332"/>
          </a:xfrm>
          <a:prstGeom prst="rect">
            <a:avLst/>
          </a:prstGeom>
          <a:noFill/>
          <a:ln w="28575">
            <a:noFill/>
          </a:ln>
        </p:spPr>
        <p:txBody>
          <a:bodyPr wrap="square">
            <a:spAutoFit/>
          </a:bodyPr>
          <a:lstStyle/>
          <a:p>
            <a:pPr algn="ctr"/>
            <a:r>
              <a:rPr lang="en-GB" b="0" i="0" u="none" strike="noStrike" dirty="0">
                <a:solidFill>
                  <a:srgbClr val="000000"/>
                </a:solidFill>
                <a:effectLst/>
              </a:rPr>
              <a:t>The</a:t>
            </a:r>
            <a:endParaRPr lang="en-GB" dirty="0"/>
          </a:p>
        </p:txBody>
      </p:sp>
      <p:sp>
        <p:nvSpPr>
          <p:cNvPr id="12" name="TextBox 11">
            <a:extLst>
              <a:ext uri="{FF2B5EF4-FFF2-40B4-BE49-F238E27FC236}">
                <a16:creationId xmlns:a16="http://schemas.microsoft.com/office/drawing/2014/main" id="{ABFF174C-36B4-4C16-9F67-3C3E29124A9B}"/>
              </a:ext>
            </a:extLst>
          </p:cNvPr>
          <p:cNvSpPr txBox="1"/>
          <p:nvPr/>
        </p:nvSpPr>
        <p:spPr>
          <a:xfrm>
            <a:off x="3115693" y="1562333"/>
            <a:ext cx="921884" cy="369332"/>
          </a:xfrm>
          <a:prstGeom prst="rect">
            <a:avLst/>
          </a:prstGeom>
          <a:noFill/>
          <a:ln w="28575">
            <a:noFill/>
          </a:ln>
        </p:spPr>
        <p:txBody>
          <a:bodyPr wrap="square">
            <a:spAutoFit/>
          </a:bodyPr>
          <a:lstStyle/>
          <a:p>
            <a:pPr algn="ctr"/>
            <a:r>
              <a:rPr lang="en-US" dirty="0"/>
              <a:t>,</a:t>
            </a:r>
            <a:endParaRPr lang="en-GB" dirty="0"/>
          </a:p>
        </p:txBody>
      </p:sp>
      <p:sp>
        <p:nvSpPr>
          <p:cNvPr id="16" name="TextBox 15">
            <a:extLst>
              <a:ext uri="{FF2B5EF4-FFF2-40B4-BE49-F238E27FC236}">
                <a16:creationId xmlns:a16="http://schemas.microsoft.com/office/drawing/2014/main" id="{3CD97F2C-59C3-48B3-992E-23B0531317A9}"/>
              </a:ext>
            </a:extLst>
          </p:cNvPr>
          <p:cNvSpPr txBox="1"/>
          <p:nvPr/>
        </p:nvSpPr>
        <p:spPr>
          <a:xfrm>
            <a:off x="821952" y="3915055"/>
            <a:ext cx="2038946" cy="698724"/>
          </a:xfrm>
          <a:prstGeom prst="rect">
            <a:avLst/>
          </a:prstGeom>
          <a:solidFill>
            <a:schemeClr val="bg1"/>
          </a:solidFill>
          <a:ln w="28575">
            <a:solidFill>
              <a:srgbClr val="EA526B"/>
            </a:solidFill>
          </a:ln>
        </p:spPr>
        <p:txBody>
          <a:bodyPr wrap="square" rtlCol="0" anchor="ctr" anchorCtr="0">
            <a:noAutofit/>
          </a:bodyPr>
          <a:lstStyle/>
          <a:p>
            <a:pPr algn="ctr"/>
            <a:r>
              <a:rPr lang="en-GB" sz="2000" b="1" dirty="0"/>
              <a:t>old</a:t>
            </a:r>
          </a:p>
        </p:txBody>
      </p:sp>
      <p:sp>
        <p:nvSpPr>
          <p:cNvPr id="15" name="Rectangle 14">
            <a:extLst>
              <a:ext uri="{FF2B5EF4-FFF2-40B4-BE49-F238E27FC236}">
                <a16:creationId xmlns:a16="http://schemas.microsoft.com/office/drawing/2014/main" id="{6ADC8B49-BC5A-430A-878A-F5EB5092A80D}"/>
              </a:ext>
            </a:extLst>
          </p:cNvPr>
          <p:cNvSpPr/>
          <p:nvPr/>
        </p:nvSpPr>
        <p:spPr>
          <a:xfrm>
            <a:off x="1373897" y="1358259"/>
            <a:ext cx="2064888" cy="709608"/>
          </a:xfrm>
          <a:prstGeom prst="rect">
            <a:avLst/>
          </a:prstGeom>
          <a:noFill/>
          <a:ln w="28575">
            <a:solidFill>
              <a:srgbClr val="EA5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2E9A9725-AD6F-4471-B277-8AA28A6B63AA}"/>
              </a:ext>
            </a:extLst>
          </p:cNvPr>
          <p:cNvSpPr txBox="1"/>
          <p:nvPr/>
        </p:nvSpPr>
        <p:spPr>
          <a:xfrm>
            <a:off x="821952" y="4746192"/>
            <a:ext cx="2038946" cy="698724"/>
          </a:xfrm>
          <a:prstGeom prst="rect">
            <a:avLst/>
          </a:prstGeom>
          <a:solidFill>
            <a:schemeClr val="bg1"/>
          </a:solidFill>
          <a:ln w="28575">
            <a:solidFill>
              <a:srgbClr val="EA526B"/>
            </a:solidFill>
          </a:ln>
        </p:spPr>
        <p:txBody>
          <a:bodyPr wrap="square" rtlCol="0" anchor="ctr" anchorCtr="0">
            <a:noAutofit/>
          </a:bodyPr>
          <a:lstStyle/>
          <a:p>
            <a:pPr algn="ctr"/>
            <a:r>
              <a:rPr lang="en-US" sz="2000" b="1" dirty="0"/>
              <a:t>red</a:t>
            </a:r>
            <a:endParaRPr lang="en-GB" sz="2000" b="1" dirty="0"/>
          </a:p>
        </p:txBody>
      </p:sp>
      <p:sp>
        <p:nvSpPr>
          <p:cNvPr id="14" name="Rectangle 13">
            <a:extLst>
              <a:ext uri="{FF2B5EF4-FFF2-40B4-BE49-F238E27FC236}">
                <a16:creationId xmlns:a16="http://schemas.microsoft.com/office/drawing/2014/main" id="{F7434914-7960-4890-8179-0683D337C911}"/>
              </a:ext>
            </a:extLst>
          </p:cNvPr>
          <p:cNvSpPr/>
          <p:nvPr/>
        </p:nvSpPr>
        <p:spPr>
          <a:xfrm>
            <a:off x="3685755" y="1358259"/>
            <a:ext cx="2064888" cy="709608"/>
          </a:xfrm>
          <a:prstGeom prst="rect">
            <a:avLst/>
          </a:prstGeom>
          <a:noFill/>
          <a:ln w="28575">
            <a:solidFill>
              <a:srgbClr val="EA5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5838CB53-833F-477E-BE84-266C6014B778}"/>
              </a:ext>
            </a:extLst>
          </p:cNvPr>
          <p:cNvSpPr/>
          <p:nvPr/>
        </p:nvSpPr>
        <p:spPr>
          <a:xfrm>
            <a:off x="1148443" y="2211759"/>
            <a:ext cx="2064888" cy="709608"/>
          </a:xfrm>
          <a:prstGeom prst="rect">
            <a:avLst/>
          </a:prstGeom>
          <a:noFill/>
          <a:ln w="28575">
            <a:solidFill>
              <a:srgbClr val="EA5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5A8429F0-CA67-462A-8F88-214287D26114}"/>
              </a:ext>
            </a:extLst>
          </p:cNvPr>
          <p:cNvSpPr txBox="1"/>
          <p:nvPr/>
        </p:nvSpPr>
        <p:spPr>
          <a:xfrm>
            <a:off x="2180887" y="2381897"/>
            <a:ext cx="3671885" cy="369332"/>
          </a:xfrm>
          <a:prstGeom prst="rect">
            <a:avLst/>
          </a:prstGeom>
          <a:noFill/>
          <a:ln w="28575">
            <a:noFill/>
          </a:ln>
        </p:spPr>
        <p:txBody>
          <a:bodyPr wrap="square">
            <a:spAutoFit/>
          </a:bodyPr>
          <a:lstStyle/>
          <a:p>
            <a:pPr algn="ctr"/>
            <a:r>
              <a:rPr lang="en-GB" b="0" i="0" u="none" strike="noStrike" dirty="0">
                <a:solidFill>
                  <a:srgbClr val="000000"/>
                </a:solidFill>
                <a:effectLst/>
              </a:rPr>
              <a:t>house stood</a:t>
            </a:r>
          </a:p>
        </p:txBody>
      </p:sp>
      <p:sp>
        <p:nvSpPr>
          <p:cNvPr id="25" name="TextBox 24">
            <a:extLst>
              <a:ext uri="{FF2B5EF4-FFF2-40B4-BE49-F238E27FC236}">
                <a16:creationId xmlns:a16="http://schemas.microsoft.com/office/drawing/2014/main" id="{874E6722-9406-493C-9E43-3FA51E6E2E81}"/>
              </a:ext>
            </a:extLst>
          </p:cNvPr>
          <p:cNvSpPr txBox="1"/>
          <p:nvPr/>
        </p:nvSpPr>
        <p:spPr>
          <a:xfrm>
            <a:off x="821952" y="5577328"/>
            <a:ext cx="2038946" cy="698724"/>
          </a:xfrm>
          <a:prstGeom prst="rect">
            <a:avLst/>
          </a:prstGeom>
          <a:solidFill>
            <a:schemeClr val="bg1"/>
          </a:solidFill>
          <a:ln w="28575">
            <a:solidFill>
              <a:srgbClr val="EA526B"/>
            </a:solidFill>
          </a:ln>
        </p:spPr>
        <p:txBody>
          <a:bodyPr wrap="square" rtlCol="0" anchor="ctr" anchorCtr="0">
            <a:noAutofit/>
          </a:bodyPr>
          <a:lstStyle/>
          <a:p>
            <a:pPr algn="ctr"/>
            <a:r>
              <a:rPr lang="en-GB" sz="2000" b="1" dirty="0"/>
              <a:t>tall</a:t>
            </a:r>
          </a:p>
        </p:txBody>
      </p:sp>
      <p:sp>
        <p:nvSpPr>
          <p:cNvPr id="27" name="TextBox 26">
            <a:extLst>
              <a:ext uri="{FF2B5EF4-FFF2-40B4-BE49-F238E27FC236}">
                <a16:creationId xmlns:a16="http://schemas.microsoft.com/office/drawing/2014/main" id="{2C50908F-15D0-405E-AC90-AE9A26B7AD76}"/>
              </a:ext>
            </a:extLst>
          </p:cNvPr>
          <p:cNvSpPr txBox="1"/>
          <p:nvPr/>
        </p:nvSpPr>
        <p:spPr>
          <a:xfrm>
            <a:off x="3005133" y="3915055"/>
            <a:ext cx="2064888" cy="698724"/>
          </a:xfrm>
          <a:prstGeom prst="rect">
            <a:avLst/>
          </a:prstGeom>
          <a:solidFill>
            <a:schemeClr val="bg1"/>
          </a:solidFill>
          <a:ln w="28575">
            <a:solidFill>
              <a:srgbClr val="EA526B"/>
            </a:solidFill>
          </a:ln>
        </p:spPr>
        <p:txBody>
          <a:bodyPr wrap="square" rtlCol="0" anchor="ctr" anchorCtr="0">
            <a:noAutofit/>
          </a:bodyPr>
          <a:lstStyle/>
          <a:p>
            <a:pPr algn="ctr"/>
            <a:r>
              <a:rPr lang="en-US" sz="2000" b="1" dirty="0"/>
              <a:t>bored</a:t>
            </a:r>
            <a:endParaRPr lang="en-GB" sz="2000" b="1" dirty="0"/>
          </a:p>
        </p:txBody>
      </p:sp>
      <p:sp>
        <p:nvSpPr>
          <p:cNvPr id="28" name="TextBox 27">
            <a:extLst>
              <a:ext uri="{FF2B5EF4-FFF2-40B4-BE49-F238E27FC236}">
                <a16:creationId xmlns:a16="http://schemas.microsoft.com/office/drawing/2014/main" id="{E16D4FF8-A9E1-4A05-9F95-CFE94D4883A9}"/>
              </a:ext>
            </a:extLst>
          </p:cNvPr>
          <p:cNvSpPr txBox="1"/>
          <p:nvPr/>
        </p:nvSpPr>
        <p:spPr>
          <a:xfrm>
            <a:off x="3005133" y="4746192"/>
            <a:ext cx="2064888" cy="698724"/>
          </a:xfrm>
          <a:prstGeom prst="rect">
            <a:avLst/>
          </a:prstGeom>
          <a:solidFill>
            <a:schemeClr val="bg1"/>
          </a:solidFill>
          <a:ln w="28575">
            <a:solidFill>
              <a:srgbClr val="EA526B"/>
            </a:solidFill>
          </a:ln>
        </p:spPr>
        <p:txBody>
          <a:bodyPr wrap="square" rtlCol="0" anchor="ctr" anchorCtr="0">
            <a:noAutofit/>
          </a:bodyPr>
          <a:lstStyle/>
          <a:p>
            <a:pPr algn="ctr"/>
            <a:r>
              <a:rPr lang="en-GB" sz="2000" b="1" dirty="0"/>
              <a:t>brick</a:t>
            </a:r>
          </a:p>
        </p:txBody>
      </p:sp>
      <p:sp>
        <p:nvSpPr>
          <p:cNvPr id="29" name="TextBox 28">
            <a:extLst>
              <a:ext uri="{FF2B5EF4-FFF2-40B4-BE49-F238E27FC236}">
                <a16:creationId xmlns:a16="http://schemas.microsoft.com/office/drawing/2014/main" id="{04AEF55C-64DD-42DD-AF52-B9D4AE082DF3}"/>
              </a:ext>
            </a:extLst>
          </p:cNvPr>
          <p:cNvSpPr txBox="1"/>
          <p:nvPr/>
        </p:nvSpPr>
        <p:spPr>
          <a:xfrm>
            <a:off x="3005133" y="5577328"/>
            <a:ext cx="2064888" cy="698724"/>
          </a:xfrm>
          <a:prstGeom prst="rect">
            <a:avLst/>
          </a:prstGeom>
          <a:solidFill>
            <a:schemeClr val="bg1"/>
          </a:solidFill>
          <a:ln w="28575">
            <a:solidFill>
              <a:srgbClr val="EA526B"/>
            </a:solidFill>
          </a:ln>
        </p:spPr>
        <p:txBody>
          <a:bodyPr wrap="square" rtlCol="0" anchor="ctr" anchorCtr="0">
            <a:noAutofit/>
          </a:bodyPr>
          <a:lstStyle/>
          <a:p>
            <a:pPr algn="ctr"/>
            <a:r>
              <a:rPr lang="en-US" sz="2000" b="1" dirty="0"/>
              <a:t>caring</a:t>
            </a:r>
            <a:endParaRPr lang="en-GB" sz="2000" b="1" dirty="0"/>
          </a:p>
        </p:txBody>
      </p:sp>
      <p:pic>
        <p:nvPicPr>
          <p:cNvPr id="30" name="Picture 29">
            <a:extLst>
              <a:ext uri="{FF2B5EF4-FFF2-40B4-BE49-F238E27FC236}">
                <a16:creationId xmlns:a16="http://schemas.microsoft.com/office/drawing/2014/main" id="{C2292DE3-C016-4C84-B1C1-1D4B709F5D5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006" t="-228" r="18258" b="12660"/>
          <a:stretch/>
        </p:blipFill>
        <p:spPr>
          <a:xfrm>
            <a:off x="5258148" y="3258062"/>
            <a:ext cx="2906542" cy="2906542"/>
          </a:xfrm>
          <a:prstGeom prst="ellipse">
            <a:avLst/>
          </a:prstGeom>
        </p:spPr>
      </p:pic>
      <p:sp>
        <p:nvSpPr>
          <p:cNvPr id="31" name="Oval 30">
            <a:extLst>
              <a:ext uri="{FF2B5EF4-FFF2-40B4-BE49-F238E27FC236}">
                <a16:creationId xmlns:a16="http://schemas.microsoft.com/office/drawing/2014/main" id="{3C63D626-E433-4E82-A1F5-DB22CE3924D1}"/>
              </a:ext>
            </a:extLst>
          </p:cNvPr>
          <p:cNvSpPr/>
          <p:nvPr/>
        </p:nvSpPr>
        <p:spPr>
          <a:xfrm>
            <a:off x="5214257" y="3214574"/>
            <a:ext cx="2911929" cy="2911929"/>
          </a:xfrm>
          <a:prstGeom prst="ellipse">
            <a:avLst/>
          </a:prstGeom>
          <a:noFill/>
          <a:ln w="19050">
            <a:solidFill>
              <a:srgbClr val="EA5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6034DEC2-6921-4D51-B989-DB647BD55B59}"/>
              </a:ext>
            </a:extLst>
          </p:cNvPr>
          <p:cNvSpPr txBox="1"/>
          <p:nvPr/>
        </p:nvSpPr>
        <p:spPr>
          <a:xfrm>
            <a:off x="821952" y="3095491"/>
            <a:ext cx="2038946" cy="698724"/>
          </a:xfrm>
          <a:prstGeom prst="rect">
            <a:avLst/>
          </a:prstGeom>
          <a:solidFill>
            <a:schemeClr val="bg1"/>
          </a:solidFill>
          <a:ln w="28575">
            <a:solidFill>
              <a:srgbClr val="EA526B"/>
            </a:solidFill>
          </a:ln>
        </p:spPr>
        <p:txBody>
          <a:bodyPr wrap="square" rtlCol="0" anchor="ctr" anchorCtr="0">
            <a:noAutofit/>
          </a:bodyPr>
          <a:lstStyle/>
          <a:p>
            <a:pPr algn="ctr"/>
            <a:r>
              <a:rPr lang="en-GB" sz="2000" b="1" dirty="0"/>
              <a:t>glamorous</a:t>
            </a:r>
          </a:p>
        </p:txBody>
      </p:sp>
      <p:sp>
        <p:nvSpPr>
          <p:cNvPr id="19" name="TextBox 18">
            <a:extLst>
              <a:ext uri="{FF2B5EF4-FFF2-40B4-BE49-F238E27FC236}">
                <a16:creationId xmlns:a16="http://schemas.microsoft.com/office/drawing/2014/main" id="{8C7BAC68-1011-4A6F-878D-0234E6387AF9}"/>
              </a:ext>
            </a:extLst>
          </p:cNvPr>
          <p:cNvSpPr txBox="1"/>
          <p:nvPr/>
        </p:nvSpPr>
        <p:spPr>
          <a:xfrm>
            <a:off x="3005133" y="3095491"/>
            <a:ext cx="2064888" cy="698724"/>
          </a:xfrm>
          <a:prstGeom prst="rect">
            <a:avLst/>
          </a:prstGeom>
          <a:solidFill>
            <a:schemeClr val="bg1"/>
          </a:solidFill>
          <a:ln w="28575">
            <a:solidFill>
              <a:srgbClr val="EA526B"/>
            </a:solidFill>
          </a:ln>
        </p:spPr>
        <p:txBody>
          <a:bodyPr wrap="square" rtlCol="0" anchor="ctr" anchorCtr="0">
            <a:noAutofit/>
          </a:bodyPr>
          <a:lstStyle/>
          <a:p>
            <a:pPr algn="ctr"/>
            <a:r>
              <a:rPr lang="en-US" sz="2000" b="1" dirty="0"/>
              <a:t>slow</a:t>
            </a:r>
            <a:endParaRPr lang="en-GB" sz="2000" b="1" dirty="0"/>
          </a:p>
        </p:txBody>
      </p:sp>
      <p:sp>
        <p:nvSpPr>
          <p:cNvPr id="20" name="TextBox 19">
            <a:extLst>
              <a:ext uri="{FF2B5EF4-FFF2-40B4-BE49-F238E27FC236}">
                <a16:creationId xmlns:a16="http://schemas.microsoft.com/office/drawing/2014/main" id="{CDA66144-88C4-4030-A7BB-917AC7A2185E}"/>
              </a:ext>
            </a:extLst>
          </p:cNvPr>
          <p:cNvSpPr txBox="1"/>
          <p:nvPr/>
        </p:nvSpPr>
        <p:spPr>
          <a:xfrm>
            <a:off x="5450646" y="1562333"/>
            <a:ext cx="921884" cy="369332"/>
          </a:xfrm>
          <a:prstGeom prst="rect">
            <a:avLst/>
          </a:prstGeom>
          <a:noFill/>
          <a:ln w="28575">
            <a:noFill/>
          </a:ln>
        </p:spPr>
        <p:txBody>
          <a:bodyPr wrap="square">
            <a:spAutoFit/>
          </a:bodyPr>
          <a:lstStyle/>
          <a:p>
            <a:pPr algn="ctr"/>
            <a:r>
              <a:rPr lang="en-US" dirty="0"/>
              <a:t>,</a:t>
            </a:r>
            <a:endParaRPr lang="en-GB" dirty="0"/>
          </a:p>
        </p:txBody>
      </p:sp>
      <p:sp>
        <p:nvSpPr>
          <p:cNvPr id="22" name="Rectangle 21">
            <a:extLst>
              <a:ext uri="{FF2B5EF4-FFF2-40B4-BE49-F238E27FC236}">
                <a16:creationId xmlns:a16="http://schemas.microsoft.com/office/drawing/2014/main" id="{D0B96FDA-7084-4617-AE75-6470CE03E9F4}"/>
              </a:ext>
            </a:extLst>
          </p:cNvPr>
          <p:cNvSpPr/>
          <p:nvPr/>
        </p:nvSpPr>
        <p:spPr>
          <a:xfrm>
            <a:off x="6072532" y="1358259"/>
            <a:ext cx="2064888" cy="709608"/>
          </a:xfrm>
          <a:prstGeom prst="rect">
            <a:avLst/>
          </a:prstGeom>
          <a:noFill/>
          <a:ln w="28575">
            <a:solidFill>
              <a:srgbClr val="EA5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5792C307-0958-4983-8E0A-776CD37E0021}"/>
              </a:ext>
            </a:extLst>
          </p:cNvPr>
          <p:cNvSpPr/>
          <p:nvPr/>
        </p:nvSpPr>
        <p:spPr>
          <a:xfrm>
            <a:off x="4767943" y="2211759"/>
            <a:ext cx="2064888" cy="709608"/>
          </a:xfrm>
          <a:prstGeom prst="rect">
            <a:avLst/>
          </a:prstGeom>
          <a:noFill/>
          <a:ln w="28575">
            <a:solidFill>
              <a:srgbClr val="EA5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a:extLst>
              <a:ext uri="{FF2B5EF4-FFF2-40B4-BE49-F238E27FC236}">
                <a16:creationId xmlns:a16="http://schemas.microsoft.com/office/drawing/2014/main" id="{8E131864-5236-4074-AC7E-C4D00ACB57F5}"/>
              </a:ext>
            </a:extLst>
          </p:cNvPr>
          <p:cNvSpPr txBox="1"/>
          <p:nvPr/>
        </p:nvSpPr>
        <p:spPr>
          <a:xfrm>
            <a:off x="5827601" y="2381897"/>
            <a:ext cx="3671885" cy="369332"/>
          </a:xfrm>
          <a:prstGeom prst="rect">
            <a:avLst/>
          </a:prstGeom>
          <a:noFill/>
          <a:ln w="28575">
            <a:noFill/>
          </a:ln>
        </p:spPr>
        <p:txBody>
          <a:bodyPr wrap="square">
            <a:spAutoFit/>
          </a:bodyPr>
          <a:lstStyle/>
          <a:p>
            <a:pPr algn="ctr"/>
            <a:r>
              <a:rPr lang="en-GB" b="0" i="0" u="none" strike="noStrike" dirty="0">
                <a:solidFill>
                  <a:srgbClr val="000000"/>
                </a:solidFill>
                <a:effectLst/>
              </a:rPr>
              <a:t>in the garden.</a:t>
            </a:r>
          </a:p>
        </p:txBody>
      </p:sp>
    </p:spTree>
    <p:extLst>
      <p:ext uri="{BB962C8B-B14F-4D97-AF65-F5344CB8AC3E}">
        <p14:creationId xmlns:p14="http://schemas.microsoft.com/office/powerpoint/2010/main" val="411436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11111E-6 -4.81481E-6 L 0.06389 -0.25231 " pathEditMode="relative" rAng="0" ptsTypes="AA">
                                      <p:cBhvr>
                                        <p:cTn id="6" dur="2000" fill="hold"/>
                                        <p:tgtEl>
                                          <p:spTgt spid="18"/>
                                        </p:tgtEl>
                                        <p:attrNameLst>
                                          <p:attrName>ppt_x</p:attrName>
                                          <p:attrName>ppt_y</p:attrName>
                                        </p:attrNameLst>
                                      </p:cBhvr>
                                      <p:rCtr x="3194" y="-12616"/>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1.11111E-6 7.40741E-7 L 0.31458 -0.37176 " pathEditMode="relative" rAng="0" ptsTypes="AA">
                                      <p:cBhvr>
                                        <p:cTn id="10" dur="2000" fill="hold"/>
                                        <p:tgtEl>
                                          <p:spTgt spid="16"/>
                                        </p:tgtEl>
                                        <p:attrNameLst>
                                          <p:attrName>ppt_x</p:attrName>
                                          <p:attrName>ppt_y</p:attrName>
                                        </p:attrNameLst>
                                      </p:cBhvr>
                                      <p:rCtr x="15729" y="-18588"/>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1.11111E-6 4.44444E-6 L 0.57604 -0.49306 " pathEditMode="relative" rAng="0" ptsTypes="AA">
                                      <p:cBhvr>
                                        <p:cTn id="14" dur="2000" fill="hold"/>
                                        <p:tgtEl>
                                          <p:spTgt spid="13"/>
                                        </p:tgtEl>
                                        <p:attrNameLst>
                                          <p:attrName>ppt_x</p:attrName>
                                          <p:attrName>ppt_y</p:attrName>
                                        </p:attrNameLst>
                                      </p:cBhvr>
                                      <p:rCtr x="28802" y="-24653"/>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3.05556E-6 4.44444E-6 L -0.20295 -0.36852 " pathEditMode="relative" rAng="0" ptsTypes="AA">
                                      <p:cBhvr>
                                        <p:cTn id="18" dur="2000" fill="hold"/>
                                        <p:tgtEl>
                                          <p:spTgt spid="28"/>
                                        </p:tgtEl>
                                        <p:attrNameLst>
                                          <p:attrName>ppt_x</p:attrName>
                                          <p:attrName>ppt_y</p:attrName>
                                        </p:attrNameLst>
                                      </p:cBhvr>
                                      <p:rCtr x="-10156" y="-18426"/>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1.11111E-6 -3.7037E-7 L 0.43177 -0.48866 " pathEditMode="relative" rAng="0" ptsTypes="AA">
                                      <p:cBhvr>
                                        <p:cTn id="22" dur="2000" fill="hold"/>
                                        <p:tgtEl>
                                          <p:spTgt spid="25"/>
                                        </p:tgtEl>
                                        <p:attrNameLst>
                                          <p:attrName>ppt_x</p:attrName>
                                          <p:attrName>ppt_y</p:attrName>
                                        </p:attrNameLst>
                                      </p:cBhvr>
                                      <p:rCtr x="21580" y="-24444"/>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29"/>
                    </p:tgtEl>
                  </p:cond>
                </p:stCondLst>
                <p:endSync evt="end" delay="0">
                  <p:rtn val="all"/>
                </p:endSync>
                <p:childTnLst>
                  <p:par>
                    <p:cTn id="24" fill="hold">
                      <p:stCondLst>
                        <p:cond delay="0"/>
                      </p:stCondLst>
                      <p:childTnLst>
                        <p:par>
                          <p:cTn id="25" fill="hold">
                            <p:stCondLst>
                              <p:cond delay="0"/>
                            </p:stCondLst>
                            <p:childTnLst>
                              <p:par>
                                <p:cTn id="26" presetID="32" presetClass="emph" presetSubtype="0" fill="hold" grpId="0" nodeType="clickEffect">
                                  <p:stCondLst>
                                    <p:cond delay="0"/>
                                  </p:stCondLst>
                                  <p:childTnLst>
                                    <p:animRot by="120000">
                                      <p:cBhvr>
                                        <p:cTn id="27" dur="100" fill="hold">
                                          <p:stCondLst>
                                            <p:cond delay="0"/>
                                          </p:stCondLst>
                                        </p:cTn>
                                        <p:tgtEl>
                                          <p:spTgt spid="29"/>
                                        </p:tgtEl>
                                        <p:attrNameLst>
                                          <p:attrName>r</p:attrName>
                                        </p:attrNameLst>
                                      </p:cBhvr>
                                    </p:animRot>
                                    <p:animRot by="-240000">
                                      <p:cBhvr>
                                        <p:cTn id="28" dur="200" fill="hold">
                                          <p:stCondLst>
                                            <p:cond delay="200"/>
                                          </p:stCondLst>
                                        </p:cTn>
                                        <p:tgtEl>
                                          <p:spTgt spid="29"/>
                                        </p:tgtEl>
                                        <p:attrNameLst>
                                          <p:attrName>r</p:attrName>
                                        </p:attrNameLst>
                                      </p:cBhvr>
                                    </p:animRot>
                                    <p:animRot by="240000">
                                      <p:cBhvr>
                                        <p:cTn id="29" dur="200" fill="hold">
                                          <p:stCondLst>
                                            <p:cond delay="400"/>
                                          </p:stCondLst>
                                        </p:cTn>
                                        <p:tgtEl>
                                          <p:spTgt spid="29"/>
                                        </p:tgtEl>
                                        <p:attrNameLst>
                                          <p:attrName>r</p:attrName>
                                        </p:attrNameLst>
                                      </p:cBhvr>
                                    </p:animRot>
                                    <p:animRot by="-240000">
                                      <p:cBhvr>
                                        <p:cTn id="30" dur="200" fill="hold">
                                          <p:stCondLst>
                                            <p:cond delay="600"/>
                                          </p:stCondLst>
                                        </p:cTn>
                                        <p:tgtEl>
                                          <p:spTgt spid="29"/>
                                        </p:tgtEl>
                                        <p:attrNameLst>
                                          <p:attrName>r</p:attrName>
                                        </p:attrNameLst>
                                      </p:cBhvr>
                                    </p:animRot>
                                    <p:animRot by="120000">
                                      <p:cBhvr>
                                        <p:cTn id="31" dur="200" fill="hold">
                                          <p:stCondLst>
                                            <p:cond delay="800"/>
                                          </p:stCondLst>
                                        </p:cTn>
                                        <p:tgtEl>
                                          <p:spTgt spid="29"/>
                                        </p:tgtEl>
                                        <p:attrNameLst>
                                          <p:attrName>r</p:attrName>
                                        </p:attrNameLst>
                                      </p:cBhvr>
                                    </p:animRot>
                                  </p:childTnLst>
                                </p:cTn>
                              </p:par>
                            </p:childTnLst>
                          </p:cTn>
                        </p:par>
                      </p:childTnLst>
                    </p:cTn>
                  </p:par>
                </p:childTnLst>
              </p:cTn>
              <p:nextCondLst>
                <p:cond evt="onClick" delay="0">
                  <p:tgtEl>
                    <p:spTgt spid="29"/>
                  </p:tgtEl>
                </p:cond>
              </p:nextCondLst>
            </p:seq>
            <p:seq concurrent="1" nextAc="seek">
              <p:cTn id="32" restart="whenNotActive" fill="hold" evtFilter="cancelBubble" nodeType="interactiveSeq">
                <p:stCondLst>
                  <p:cond evt="onClick" delay="0">
                    <p:tgtEl>
                      <p:spTgt spid="19"/>
                    </p:tgtEl>
                  </p:cond>
                </p:stCondLst>
                <p:endSync evt="end" delay="0">
                  <p:rtn val="all"/>
                </p:endSync>
                <p:childTnLst>
                  <p:par>
                    <p:cTn id="33" fill="hold">
                      <p:stCondLst>
                        <p:cond delay="0"/>
                      </p:stCondLst>
                      <p:childTnLst>
                        <p:par>
                          <p:cTn id="34" fill="hold">
                            <p:stCondLst>
                              <p:cond delay="0"/>
                            </p:stCondLst>
                            <p:childTnLst>
                              <p:par>
                                <p:cTn id="35" presetID="32" presetClass="emph" presetSubtype="0" fill="hold" grpId="0" nodeType="clickEffect">
                                  <p:stCondLst>
                                    <p:cond delay="0"/>
                                  </p:stCondLst>
                                  <p:childTnLst>
                                    <p:animRot by="120000">
                                      <p:cBhvr>
                                        <p:cTn id="36" dur="100" fill="hold">
                                          <p:stCondLst>
                                            <p:cond delay="0"/>
                                          </p:stCondLst>
                                        </p:cTn>
                                        <p:tgtEl>
                                          <p:spTgt spid="19"/>
                                        </p:tgtEl>
                                        <p:attrNameLst>
                                          <p:attrName>r</p:attrName>
                                        </p:attrNameLst>
                                      </p:cBhvr>
                                    </p:animRot>
                                    <p:animRot by="-240000">
                                      <p:cBhvr>
                                        <p:cTn id="37" dur="200" fill="hold">
                                          <p:stCondLst>
                                            <p:cond delay="200"/>
                                          </p:stCondLst>
                                        </p:cTn>
                                        <p:tgtEl>
                                          <p:spTgt spid="19"/>
                                        </p:tgtEl>
                                        <p:attrNameLst>
                                          <p:attrName>r</p:attrName>
                                        </p:attrNameLst>
                                      </p:cBhvr>
                                    </p:animRot>
                                    <p:animRot by="240000">
                                      <p:cBhvr>
                                        <p:cTn id="38" dur="200" fill="hold">
                                          <p:stCondLst>
                                            <p:cond delay="400"/>
                                          </p:stCondLst>
                                        </p:cTn>
                                        <p:tgtEl>
                                          <p:spTgt spid="19"/>
                                        </p:tgtEl>
                                        <p:attrNameLst>
                                          <p:attrName>r</p:attrName>
                                        </p:attrNameLst>
                                      </p:cBhvr>
                                    </p:animRot>
                                    <p:animRot by="-240000">
                                      <p:cBhvr>
                                        <p:cTn id="39" dur="200" fill="hold">
                                          <p:stCondLst>
                                            <p:cond delay="600"/>
                                          </p:stCondLst>
                                        </p:cTn>
                                        <p:tgtEl>
                                          <p:spTgt spid="19"/>
                                        </p:tgtEl>
                                        <p:attrNameLst>
                                          <p:attrName>r</p:attrName>
                                        </p:attrNameLst>
                                      </p:cBhvr>
                                    </p:animRot>
                                    <p:animRot by="120000">
                                      <p:cBhvr>
                                        <p:cTn id="40" dur="200" fill="hold">
                                          <p:stCondLst>
                                            <p:cond delay="800"/>
                                          </p:stCondLst>
                                        </p:cTn>
                                        <p:tgtEl>
                                          <p:spTgt spid="19"/>
                                        </p:tgtEl>
                                        <p:attrNameLst>
                                          <p:attrName>r</p:attrName>
                                        </p:attrNameLst>
                                      </p:cBhvr>
                                    </p:animRot>
                                  </p:childTnLst>
                                </p:cTn>
                              </p:par>
                            </p:childTnLst>
                          </p:cTn>
                        </p:par>
                      </p:childTnLst>
                    </p:cTn>
                  </p:par>
                </p:childTnLst>
              </p:cTn>
              <p:nextCondLst>
                <p:cond evt="onClick" delay="0">
                  <p:tgtEl>
                    <p:spTgt spid="19"/>
                  </p:tgtEl>
                </p:cond>
              </p:nextCondLst>
            </p:seq>
            <p:seq concurrent="1" nextAc="seek">
              <p:cTn id="41" restart="whenNotActive" fill="hold" evtFilter="cancelBubble" nodeType="interactiveSeq">
                <p:stCondLst>
                  <p:cond evt="onClick" delay="0">
                    <p:tgtEl>
                      <p:spTgt spid="27"/>
                    </p:tgtEl>
                  </p:cond>
                </p:stCondLst>
                <p:endSync evt="end" delay="0">
                  <p:rtn val="all"/>
                </p:endSync>
                <p:childTnLst>
                  <p:par>
                    <p:cTn id="42" fill="hold">
                      <p:stCondLst>
                        <p:cond delay="0"/>
                      </p:stCondLst>
                      <p:childTnLst>
                        <p:par>
                          <p:cTn id="43" fill="hold">
                            <p:stCondLst>
                              <p:cond delay="0"/>
                            </p:stCondLst>
                            <p:childTnLst>
                              <p:par>
                                <p:cTn id="44" presetID="32" presetClass="emph" presetSubtype="0" fill="hold" grpId="0" nodeType="clickEffect">
                                  <p:stCondLst>
                                    <p:cond delay="0"/>
                                  </p:stCondLst>
                                  <p:childTnLst>
                                    <p:animRot by="120000">
                                      <p:cBhvr>
                                        <p:cTn id="45" dur="100" fill="hold">
                                          <p:stCondLst>
                                            <p:cond delay="0"/>
                                          </p:stCondLst>
                                        </p:cTn>
                                        <p:tgtEl>
                                          <p:spTgt spid="27"/>
                                        </p:tgtEl>
                                        <p:attrNameLst>
                                          <p:attrName>r</p:attrName>
                                        </p:attrNameLst>
                                      </p:cBhvr>
                                    </p:animRot>
                                    <p:animRot by="-240000">
                                      <p:cBhvr>
                                        <p:cTn id="46" dur="200" fill="hold">
                                          <p:stCondLst>
                                            <p:cond delay="200"/>
                                          </p:stCondLst>
                                        </p:cTn>
                                        <p:tgtEl>
                                          <p:spTgt spid="27"/>
                                        </p:tgtEl>
                                        <p:attrNameLst>
                                          <p:attrName>r</p:attrName>
                                        </p:attrNameLst>
                                      </p:cBhvr>
                                    </p:animRot>
                                    <p:animRot by="240000">
                                      <p:cBhvr>
                                        <p:cTn id="47" dur="200" fill="hold">
                                          <p:stCondLst>
                                            <p:cond delay="400"/>
                                          </p:stCondLst>
                                        </p:cTn>
                                        <p:tgtEl>
                                          <p:spTgt spid="27"/>
                                        </p:tgtEl>
                                        <p:attrNameLst>
                                          <p:attrName>r</p:attrName>
                                        </p:attrNameLst>
                                      </p:cBhvr>
                                    </p:animRot>
                                    <p:animRot by="-240000">
                                      <p:cBhvr>
                                        <p:cTn id="48" dur="200" fill="hold">
                                          <p:stCondLst>
                                            <p:cond delay="600"/>
                                          </p:stCondLst>
                                        </p:cTn>
                                        <p:tgtEl>
                                          <p:spTgt spid="27"/>
                                        </p:tgtEl>
                                        <p:attrNameLst>
                                          <p:attrName>r</p:attrName>
                                        </p:attrNameLst>
                                      </p:cBhvr>
                                    </p:animRot>
                                    <p:animRot by="120000">
                                      <p:cBhvr>
                                        <p:cTn id="49" dur="200" fill="hold">
                                          <p:stCondLst>
                                            <p:cond delay="800"/>
                                          </p:stCondLst>
                                        </p:cTn>
                                        <p:tgtEl>
                                          <p:spTgt spid="27"/>
                                        </p:tgtEl>
                                        <p:attrNameLst>
                                          <p:attrName>r</p:attrName>
                                        </p:attrNameLst>
                                      </p:cBhvr>
                                    </p:animRot>
                                  </p:childTnLst>
                                </p:cTn>
                              </p:par>
                            </p:childTnLst>
                          </p:cTn>
                        </p:par>
                      </p:childTnLst>
                    </p:cTn>
                  </p:par>
                </p:childTnLst>
              </p:cTn>
              <p:nextCondLst>
                <p:cond evt="onClick" delay="0">
                  <p:tgtEl>
                    <p:spTgt spid="27"/>
                  </p:tgtEl>
                </p:cond>
              </p:nextCondLst>
            </p:seq>
          </p:childTnLst>
        </p:cTn>
      </p:par>
    </p:tnLst>
    <p:bldLst>
      <p:bldP spid="16" grpId="0" animBg="1"/>
      <p:bldP spid="13" grpId="0" animBg="1"/>
      <p:bldP spid="25" grpId="0" animBg="1"/>
      <p:bldP spid="27" grpId="0" animBg="1"/>
      <p:bldP spid="28" grpId="0" animBg="1"/>
      <p:bldP spid="29" grpId="0" animBg="1"/>
      <p:bldP spid="18"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How to play</a:t>
            </a:r>
          </a:p>
        </p:txBody>
      </p:sp>
      <p:sp>
        <p:nvSpPr>
          <p:cNvPr id="5" name="Rectangle 4"/>
          <p:cNvSpPr/>
          <p:nvPr/>
        </p:nvSpPr>
        <p:spPr>
          <a:xfrm>
            <a:off x="755650" y="1513946"/>
            <a:ext cx="7632700" cy="738664"/>
          </a:xfrm>
          <a:prstGeom prst="rect">
            <a:avLst/>
          </a:prstGeom>
        </p:spPr>
        <p:txBody>
          <a:bodyPr wrap="square" lIns="0" tIns="0" rIns="0" bIns="0">
            <a:spAutoFit/>
          </a:bodyPr>
          <a:lstStyle/>
          <a:p>
            <a:r>
              <a:rPr lang="en-GB" sz="1600" b="0" i="0" u="none" strike="noStrike" dirty="0">
                <a:solidFill>
                  <a:srgbClr val="000000"/>
                </a:solidFill>
                <a:effectLst/>
              </a:rPr>
              <a:t>Choose the adjective that is missing from each sentence. Click on them to put them in the correct place in the sentence, remember to think about the order of adjective in a sentence!</a:t>
            </a:r>
            <a:endParaRPr lang="en-GB" sz="1600" dirty="0"/>
          </a:p>
        </p:txBody>
      </p:sp>
    </p:spTree>
    <p:extLst>
      <p:ext uri="{BB962C8B-B14F-4D97-AF65-F5344CB8AC3E}">
        <p14:creationId xmlns:p14="http://schemas.microsoft.com/office/powerpoint/2010/main" val="1286237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2800" dirty="0">
                <a:latin typeface="+mn-lt"/>
              </a:rPr>
              <a:t>Click on the words to add them to the sentence</a:t>
            </a:r>
          </a:p>
        </p:txBody>
      </p:sp>
      <p:sp>
        <p:nvSpPr>
          <p:cNvPr id="6" name="TextBox 5">
            <a:extLst>
              <a:ext uri="{FF2B5EF4-FFF2-40B4-BE49-F238E27FC236}">
                <a16:creationId xmlns:a16="http://schemas.microsoft.com/office/drawing/2014/main" id="{3BAD3226-3F08-4B1B-89F2-7246473B3AA9}"/>
              </a:ext>
            </a:extLst>
          </p:cNvPr>
          <p:cNvSpPr txBox="1"/>
          <p:nvPr/>
        </p:nvSpPr>
        <p:spPr>
          <a:xfrm>
            <a:off x="317041" y="2036215"/>
            <a:ext cx="2311858" cy="369332"/>
          </a:xfrm>
          <a:prstGeom prst="rect">
            <a:avLst/>
          </a:prstGeom>
          <a:noFill/>
          <a:ln w="28575">
            <a:noFill/>
          </a:ln>
        </p:spPr>
        <p:txBody>
          <a:bodyPr wrap="square">
            <a:spAutoFit/>
          </a:bodyPr>
          <a:lstStyle/>
          <a:p>
            <a:pPr algn="ctr"/>
            <a:r>
              <a:rPr lang="en-GB" b="0" i="0" u="none" strike="noStrike" dirty="0">
                <a:solidFill>
                  <a:srgbClr val="000000"/>
                </a:solidFill>
                <a:effectLst/>
              </a:rPr>
              <a:t>There were</a:t>
            </a:r>
            <a:endParaRPr lang="en-GB" dirty="0"/>
          </a:p>
        </p:txBody>
      </p:sp>
      <p:sp>
        <p:nvSpPr>
          <p:cNvPr id="4" name="Rectangle 3">
            <a:extLst>
              <a:ext uri="{FF2B5EF4-FFF2-40B4-BE49-F238E27FC236}">
                <a16:creationId xmlns:a16="http://schemas.microsoft.com/office/drawing/2014/main" id="{D8EF394E-22B7-4905-A880-FF4DBF2908B1}"/>
              </a:ext>
            </a:extLst>
          </p:cNvPr>
          <p:cNvSpPr/>
          <p:nvPr/>
        </p:nvSpPr>
        <p:spPr>
          <a:xfrm>
            <a:off x="2231570" y="1819910"/>
            <a:ext cx="2139044" cy="709608"/>
          </a:xfrm>
          <a:prstGeom prst="rect">
            <a:avLst/>
          </a:prstGeom>
          <a:noFill/>
          <a:ln w="28575">
            <a:solidFill>
              <a:srgbClr val="EA5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BDE52FDA-71F0-4E75-A41A-B37CD64D2D68}"/>
              </a:ext>
            </a:extLst>
          </p:cNvPr>
          <p:cNvSpPr/>
          <p:nvPr/>
        </p:nvSpPr>
        <p:spPr>
          <a:xfrm>
            <a:off x="4543428" y="1819910"/>
            <a:ext cx="2132228" cy="709608"/>
          </a:xfrm>
          <a:prstGeom prst="rect">
            <a:avLst/>
          </a:prstGeom>
          <a:noFill/>
          <a:ln w="28575">
            <a:solidFill>
              <a:srgbClr val="EA5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94295E3C-6243-40CB-8705-48EF42E0BD85}"/>
              </a:ext>
            </a:extLst>
          </p:cNvPr>
          <p:cNvSpPr txBox="1"/>
          <p:nvPr/>
        </p:nvSpPr>
        <p:spPr>
          <a:xfrm>
            <a:off x="4263452" y="1990049"/>
            <a:ext cx="380322" cy="461665"/>
          </a:xfrm>
          <a:prstGeom prst="rect">
            <a:avLst/>
          </a:prstGeom>
          <a:noFill/>
          <a:ln w="28575">
            <a:noFill/>
          </a:ln>
        </p:spPr>
        <p:txBody>
          <a:bodyPr wrap="square">
            <a:spAutoFit/>
          </a:bodyPr>
          <a:lstStyle/>
          <a:p>
            <a:pPr algn="ctr"/>
            <a:r>
              <a:rPr lang="en-GB" sz="2400" b="0" i="0" u="none" strike="noStrike" dirty="0">
                <a:solidFill>
                  <a:srgbClr val="000000"/>
                </a:solidFill>
                <a:effectLst/>
                <a:latin typeface="Roboto" panose="02000000000000000000" pitchFamily="2" charset="0"/>
              </a:rPr>
              <a:t>,</a:t>
            </a:r>
            <a:endParaRPr lang="en-GB" sz="2400" dirty="0"/>
          </a:p>
        </p:txBody>
      </p:sp>
      <p:sp>
        <p:nvSpPr>
          <p:cNvPr id="12" name="TextBox 11">
            <a:extLst>
              <a:ext uri="{FF2B5EF4-FFF2-40B4-BE49-F238E27FC236}">
                <a16:creationId xmlns:a16="http://schemas.microsoft.com/office/drawing/2014/main" id="{ABFF174C-36B4-4C16-9F67-3C3E29124A9B}"/>
              </a:ext>
            </a:extLst>
          </p:cNvPr>
          <p:cNvSpPr txBox="1"/>
          <p:nvPr/>
        </p:nvSpPr>
        <p:spPr>
          <a:xfrm>
            <a:off x="6565781" y="2034178"/>
            <a:ext cx="1915887" cy="369332"/>
          </a:xfrm>
          <a:prstGeom prst="rect">
            <a:avLst/>
          </a:prstGeom>
          <a:noFill/>
          <a:ln w="28575">
            <a:noFill/>
          </a:ln>
        </p:spPr>
        <p:txBody>
          <a:bodyPr wrap="square">
            <a:spAutoFit/>
          </a:bodyPr>
          <a:lstStyle/>
          <a:p>
            <a:pPr algn="ctr"/>
            <a:r>
              <a:rPr lang="en-GB" b="0" i="0" u="none" strike="noStrike" dirty="0">
                <a:solidFill>
                  <a:srgbClr val="000000"/>
                </a:solidFill>
                <a:effectLst/>
              </a:rPr>
              <a:t>kids in the car</a:t>
            </a:r>
            <a:endParaRPr lang="en-GB" dirty="0"/>
          </a:p>
        </p:txBody>
      </p:sp>
      <p:sp>
        <p:nvSpPr>
          <p:cNvPr id="7" name="TextBox 6">
            <a:extLst>
              <a:ext uri="{FF2B5EF4-FFF2-40B4-BE49-F238E27FC236}">
                <a16:creationId xmlns:a16="http://schemas.microsoft.com/office/drawing/2014/main" id="{A2AAD0E9-0DF1-4D0C-8366-9F70BDDA7893}"/>
              </a:ext>
            </a:extLst>
          </p:cNvPr>
          <p:cNvSpPr txBox="1"/>
          <p:nvPr/>
        </p:nvSpPr>
        <p:spPr>
          <a:xfrm>
            <a:off x="1162048" y="3429000"/>
            <a:ext cx="2139044" cy="698724"/>
          </a:xfrm>
          <a:prstGeom prst="rect">
            <a:avLst/>
          </a:prstGeom>
          <a:solidFill>
            <a:schemeClr val="bg1"/>
          </a:solidFill>
          <a:ln w="28575">
            <a:solidFill>
              <a:srgbClr val="EA526B"/>
            </a:solidFill>
          </a:ln>
        </p:spPr>
        <p:txBody>
          <a:bodyPr wrap="square" rtlCol="0" anchor="ctr" anchorCtr="0">
            <a:noAutofit/>
          </a:bodyPr>
          <a:lstStyle/>
          <a:p>
            <a:pPr algn="ctr"/>
            <a:r>
              <a:rPr lang="en-GB" sz="2000" b="1" dirty="0"/>
              <a:t>six</a:t>
            </a:r>
          </a:p>
        </p:txBody>
      </p:sp>
      <p:sp>
        <p:nvSpPr>
          <p:cNvPr id="16" name="TextBox 15">
            <a:extLst>
              <a:ext uri="{FF2B5EF4-FFF2-40B4-BE49-F238E27FC236}">
                <a16:creationId xmlns:a16="http://schemas.microsoft.com/office/drawing/2014/main" id="{3CD97F2C-59C3-48B3-992E-23B0531317A9}"/>
              </a:ext>
            </a:extLst>
          </p:cNvPr>
          <p:cNvSpPr txBox="1"/>
          <p:nvPr/>
        </p:nvSpPr>
        <p:spPr>
          <a:xfrm>
            <a:off x="1162048" y="4524425"/>
            <a:ext cx="2139044" cy="698724"/>
          </a:xfrm>
          <a:prstGeom prst="rect">
            <a:avLst/>
          </a:prstGeom>
          <a:solidFill>
            <a:schemeClr val="bg1"/>
          </a:solidFill>
          <a:ln w="28575">
            <a:solidFill>
              <a:srgbClr val="EA526B"/>
            </a:solidFill>
          </a:ln>
        </p:spPr>
        <p:txBody>
          <a:bodyPr wrap="square" rtlCol="0" anchor="ctr" anchorCtr="0">
            <a:noAutofit/>
          </a:bodyPr>
          <a:lstStyle/>
          <a:p>
            <a:pPr algn="ctr"/>
            <a:r>
              <a:rPr lang="en-GB" sz="2000" b="1" dirty="0"/>
              <a:t>happy</a:t>
            </a:r>
          </a:p>
        </p:txBody>
      </p:sp>
      <p:pic>
        <p:nvPicPr>
          <p:cNvPr id="17" name="Picture 16" descr="A picture containing text&#10;&#10;Description automatically generated">
            <a:extLst>
              <a:ext uri="{FF2B5EF4-FFF2-40B4-BE49-F238E27FC236}">
                <a16:creationId xmlns:a16="http://schemas.microsoft.com/office/drawing/2014/main" id="{A1B9BBAA-6A8C-4246-99A6-048A2654AE3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655" r="18631"/>
          <a:stretch/>
        </p:blipFill>
        <p:spPr>
          <a:xfrm>
            <a:off x="5257745" y="3123097"/>
            <a:ext cx="2906542" cy="2906542"/>
          </a:xfrm>
          <a:prstGeom prst="ellipse">
            <a:avLst/>
          </a:prstGeom>
        </p:spPr>
      </p:pic>
      <p:sp>
        <p:nvSpPr>
          <p:cNvPr id="18" name="Oval 17">
            <a:extLst>
              <a:ext uri="{FF2B5EF4-FFF2-40B4-BE49-F238E27FC236}">
                <a16:creationId xmlns:a16="http://schemas.microsoft.com/office/drawing/2014/main" id="{1C6354BF-07B6-4EC0-8427-700DF83CF356}"/>
              </a:ext>
            </a:extLst>
          </p:cNvPr>
          <p:cNvSpPr/>
          <p:nvPr/>
        </p:nvSpPr>
        <p:spPr>
          <a:xfrm>
            <a:off x="5214257" y="3090495"/>
            <a:ext cx="2911929" cy="2911929"/>
          </a:xfrm>
          <a:prstGeom prst="ellipse">
            <a:avLst/>
          </a:prstGeom>
          <a:noFill/>
          <a:ln w="19050">
            <a:solidFill>
              <a:srgbClr val="EA5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356037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61111E-6 4.07407E-6 L 0.11702 -0.23357 " pathEditMode="relative" rAng="0" ptsTypes="AA">
                                      <p:cBhvr>
                                        <p:cTn id="6" dur="2000" fill="hold"/>
                                        <p:tgtEl>
                                          <p:spTgt spid="7"/>
                                        </p:tgtEl>
                                        <p:attrNameLst>
                                          <p:attrName>ppt_x</p:attrName>
                                          <p:attrName>ppt_y</p:attrName>
                                        </p:attrNameLst>
                                      </p:cBhvr>
                                      <p:rCtr x="5851" y="-11690"/>
                                    </p:animMotion>
                                  </p:childTnLst>
                                </p:cTn>
                              </p:par>
                            </p:childTnLst>
                          </p:cTn>
                        </p:par>
                      </p:childTnLst>
                    </p:cTn>
                  </p:par>
                </p:childTnLst>
              </p:cTn>
              <p:nextCondLst>
                <p:cond evt="onClick" delay="0">
                  <p:tgtEl>
                    <p:spTgt spid="7"/>
                  </p:tgtEl>
                </p:cond>
              </p:nextCondLst>
            </p:seq>
            <p:seq concurrent="1" nextAc="seek">
              <p:cTn id="7" restart="whenNotActive" fill="hold" evtFilter="cancelBubble" nodeType="interactiveSeq">
                <p:stCondLst>
                  <p:cond evt="onClick" delay="0">
                    <p:tgtEl>
                      <p:spTgt spid="16"/>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3.61111E-6 1.85185E-6 L 0.3698 -0.3956 " pathEditMode="relative" rAng="0" ptsTypes="AA">
                                      <p:cBhvr>
                                        <p:cTn id="11" dur="2000" fill="hold"/>
                                        <p:tgtEl>
                                          <p:spTgt spid="16"/>
                                        </p:tgtEl>
                                        <p:attrNameLst>
                                          <p:attrName>ppt_x</p:attrName>
                                          <p:attrName>ppt_y</p:attrName>
                                        </p:attrNameLst>
                                      </p:cBhvr>
                                      <p:rCtr x="18490" y="-19792"/>
                                    </p:animMotion>
                                  </p:childTnLst>
                                </p:cTn>
                              </p:par>
                            </p:childTnLst>
                          </p:cTn>
                        </p:par>
                      </p:childTnLst>
                    </p:cTn>
                  </p:par>
                </p:childTnLst>
              </p:cTn>
              <p:nextCondLst>
                <p:cond evt="onClick" delay="0">
                  <p:tgtEl>
                    <p:spTgt spid="16"/>
                  </p:tgtEl>
                </p:cond>
              </p:nextCondLst>
            </p:seq>
          </p:childTnLst>
        </p:cTn>
      </p:par>
    </p:tnLst>
    <p:bldLst>
      <p:bldP spid="7"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2800" dirty="0">
                <a:latin typeface="+mn-lt"/>
              </a:rPr>
              <a:t>Click on the words to add them to the sentence</a:t>
            </a:r>
          </a:p>
        </p:txBody>
      </p:sp>
      <p:sp>
        <p:nvSpPr>
          <p:cNvPr id="6" name="TextBox 5">
            <a:extLst>
              <a:ext uri="{FF2B5EF4-FFF2-40B4-BE49-F238E27FC236}">
                <a16:creationId xmlns:a16="http://schemas.microsoft.com/office/drawing/2014/main" id="{3BAD3226-3F08-4B1B-89F2-7246473B3AA9}"/>
              </a:ext>
            </a:extLst>
          </p:cNvPr>
          <p:cNvSpPr txBox="1"/>
          <p:nvPr/>
        </p:nvSpPr>
        <p:spPr>
          <a:xfrm>
            <a:off x="317041" y="2036215"/>
            <a:ext cx="2311858" cy="369332"/>
          </a:xfrm>
          <a:prstGeom prst="rect">
            <a:avLst/>
          </a:prstGeom>
          <a:noFill/>
          <a:ln w="28575">
            <a:noFill/>
          </a:ln>
        </p:spPr>
        <p:txBody>
          <a:bodyPr wrap="square">
            <a:spAutoFit/>
          </a:bodyPr>
          <a:lstStyle/>
          <a:p>
            <a:pPr algn="ctr"/>
            <a:r>
              <a:rPr lang="en-GB" b="0" i="0" u="none" strike="noStrike" dirty="0">
                <a:solidFill>
                  <a:srgbClr val="000000"/>
                </a:solidFill>
                <a:effectLst/>
              </a:rPr>
              <a:t>This is my</a:t>
            </a:r>
            <a:endParaRPr lang="en-GB" dirty="0"/>
          </a:p>
        </p:txBody>
      </p:sp>
      <p:sp>
        <p:nvSpPr>
          <p:cNvPr id="4" name="Rectangle 3">
            <a:extLst>
              <a:ext uri="{FF2B5EF4-FFF2-40B4-BE49-F238E27FC236}">
                <a16:creationId xmlns:a16="http://schemas.microsoft.com/office/drawing/2014/main" id="{D8EF394E-22B7-4905-A880-FF4DBF2908B1}"/>
              </a:ext>
            </a:extLst>
          </p:cNvPr>
          <p:cNvSpPr/>
          <p:nvPr/>
        </p:nvSpPr>
        <p:spPr>
          <a:xfrm>
            <a:off x="2231570" y="1819910"/>
            <a:ext cx="1534887" cy="709608"/>
          </a:xfrm>
          <a:prstGeom prst="rect">
            <a:avLst/>
          </a:prstGeom>
          <a:noFill/>
          <a:ln w="28575">
            <a:solidFill>
              <a:srgbClr val="EA5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ABFF174C-36B4-4C16-9F67-3C3E29124A9B}"/>
              </a:ext>
            </a:extLst>
          </p:cNvPr>
          <p:cNvSpPr txBox="1"/>
          <p:nvPr/>
        </p:nvSpPr>
        <p:spPr>
          <a:xfrm>
            <a:off x="6751874" y="2034178"/>
            <a:ext cx="1915887" cy="369332"/>
          </a:xfrm>
          <a:prstGeom prst="rect">
            <a:avLst/>
          </a:prstGeom>
          <a:noFill/>
          <a:ln w="28575">
            <a:noFill/>
          </a:ln>
        </p:spPr>
        <p:txBody>
          <a:bodyPr wrap="square">
            <a:spAutoFit/>
          </a:bodyPr>
          <a:lstStyle/>
          <a:p>
            <a:pPr algn="ctr"/>
            <a:r>
              <a:rPr lang="en-GB" b="0" i="0" u="none" strike="noStrike" dirty="0">
                <a:solidFill>
                  <a:srgbClr val="000000"/>
                </a:solidFill>
                <a:effectLst/>
              </a:rPr>
              <a:t>scarf</a:t>
            </a:r>
            <a:endParaRPr lang="en-GB" dirty="0"/>
          </a:p>
        </p:txBody>
      </p:sp>
      <p:sp>
        <p:nvSpPr>
          <p:cNvPr id="7" name="TextBox 6">
            <a:extLst>
              <a:ext uri="{FF2B5EF4-FFF2-40B4-BE49-F238E27FC236}">
                <a16:creationId xmlns:a16="http://schemas.microsoft.com/office/drawing/2014/main" id="{A2AAD0E9-0DF1-4D0C-8366-9F70BDDA7893}"/>
              </a:ext>
            </a:extLst>
          </p:cNvPr>
          <p:cNvSpPr txBox="1"/>
          <p:nvPr/>
        </p:nvSpPr>
        <p:spPr>
          <a:xfrm>
            <a:off x="1162048" y="3188411"/>
            <a:ext cx="1534887" cy="698724"/>
          </a:xfrm>
          <a:prstGeom prst="rect">
            <a:avLst/>
          </a:prstGeom>
          <a:solidFill>
            <a:schemeClr val="bg1"/>
          </a:solidFill>
          <a:ln w="28575">
            <a:solidFill>
              <a:srgbClr val="EA526B"/>
            </a:solidFill>
          </a:ln>
        </p:spPr>
        <p:txBody>
          <a:bodyPr wrap="square" rtlCol="0" anchor="ctr" anchorCtr="0">
            <a:noAutofit/>
          </a:bodyPr>
          <a:lstStyle/>
          <a:p>
            <a:pPr algn="ctr"/>
            <a:r>
              <a:rPr lang="en-GB" sz="2000" b="1" dirty="0"/>
              <a:t>red</a:t>
            </a:r>
          </a:p>
        </p:txBody>
      </p:sp>
      <p:sp>
        <p:nvSpPr>
          <p:cNvPr id="16" name="TextBox 15">
            <a:extLst>
              <a:ext uri="{FF2B5EF4-FFF2-40B4-BE49-F238E27FC236}">
                <a16:creationId xmlns:a16="http://schemas.microsoft.com/office/drawing/2014/main" id="{3CD97F2C-59C3-48B3-992E-23B0531317A9}"/>
              </a:ext>
            </a:extLst>
          </p:cNvPr>
          <p:cNvSpPr txBox="1"/>
          <p:nvPr/>
        </p:nvSpPr>
        <p:spPr>
          <a:xfrm>
            <a:off x="1162048" y="4071564"/>
            <a:ext cx="1534887" cy="698724"/>
          </a:xfrm>
          <a:prstGeom prst="rect">
            <a:avLst/>
          </a:prstGeom>
          <a:solidFill>
            <a:schemeClr val="bg1"/>
          </a:solidFill>
          <a:ln w="28575">
            <a:solidFill>
              <a:srgbClr val="EA526B"/>
            </a:solidFill>
          </a:ln>
        </p:spPr>
        <p:txBody>
          <a:bodyPr wrap="square" rtlCol="0" anchor="ctr" anchorCtr="0">
            <a:noAutofit/>
          </a:bodyPr>
          <a:lstStyle/>
          <a:p>
            <a:pPr algn="ctr"/>
            <a:r>
              <a:rPr lang="en-GB" sz="2000" b="1" dirty="0"/>
              <a:t>favourite</a:t>
            </a:r>
          </a:p>
        </p:txBody>
      </p:sp>
      <p:pic>
        <p:nvPicPr>
          <p:cNvPr id="17" name="Picture 16">
            <a:extLst>
              <a:ext uri="{FF2B5EF4-FFF2-40B4-BE49-F238E27FC236}">
                <a16:creationId xmlns:a16="http://schemas.microsoft.com/office/drawing/2014/main" id="{A1B9BBAA-6A8C-4246-99A6-048A2654AE36}"/>
              </a:ext>
            </a:extLst>
          </p:cNvPr>
          <p:cNvPicPr>
            <a:picLocks noChangeAspect="1"/>
          </p:cNvPicPr>
          <p:nvPr/>
        </p:nvPicPr>
        <p:blipFill>
          <a:blip r:embed="rId2" cstate="print">
            <a:extLst>
              <a:ext uri="{28A0092B-C50C-407E-A947-70E740481C1C}">
                <a14:useLocalDpi xmlns:a14="http://schemas.microsoft.com/office/drawing/2010/main" val="0"/>
              </a:ext>
            </a:extLst>
          </a:blip>
          <a:srcRect l="11892" r="11892"/>
          <a:stretch/>
        </p:blipFill>
        <p:spPr>
          <a:xfrm>
            <a:off x="5257745" y="3123097"/>
            <a:ext cx="2906542" cy="2906542"/>
          </a:xfrm>
          <a:prstGeom prst="ellipse">
            <a:avLst/>
          </a:prstGeom>
        </p:spPr>
      </p:pic>
      <p:sp>
        <p:nvSpPr>
          <p:cNvPr id="18" name="Oval 17">
            <a:extLst>
              <a:ext uri="{FF2B5EF4-FFF2-40B4-BE49-F238E27FC236}">
                <a16:creationId xmlns:a16="http://schemas.microsoft.com/office/drawing/2014/main" id="{1C6354BF-07B6-4EC0-8427-700DF83CF356}"/>
              </a:ext>
            </a:extLst>
          </p:cNvPr>
          <p:cNvSpPr/>
          <p:nvPr/>
        </p:nvSpPr>
        <p:spPr>
          <a:xfrm>
            <a:off x="5214257" y="3090495"/>
            <a:ext cx="2911929" cy="2911929"/>
          </a:xfrm>
          <a:prstGeom prst="ellipse">
            <a:avLst/>
          </a:prstGeom>
          <a:noFill/>
          <a:ln w="19050">
            <a:solidFill>
              <a:srgbClr val="EA5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C57FCE76-355B-45FE-A6D0-AFED590DBBDD}"/>
              </a:ext>
            </a:extLst>
          </p:cNvPr>
          <p:cNvSpPr txBox="1"/>
          <p:nvPr/>
        </p:nvSpPr>
        <p:spPr>
          <a:xfrm>
            <a:off x="1162048" y="4954717"/>
            <a:ext cx="1534887" cy="698724"/>
          </a:xfrm>
          <a:prstGeom prst="rect">
            <a:avLst/>
          </a:prstGeom>
          <a:solidFill>
            <a:schemeClr val="bg1"/>
          </a:solidFill>
          <a:ln w="28575">
            <a:solidFill>
              <a:srgbClr val="EA526B"/>
            </a:solidFill>
          </a:ln>
        </p:spPr>
        <p:txBody>
          <a:bodyPr wrap="square" rtlCol="0" anchor="ctr" anchorCtr="0">
            <a:noAutofit/>
          </a:bodyPr>
          <a:lstStyle/>
          <a:p>
            <a:pPr algn="ctr"/>
            <a:r>
              <a:rPr lang="en-GB" sz="2000" b="1" dirty="0"/>
              <a:t>knitted</a:t>
            </a:r>
          </a:p>
        </p:txBody>
      </p:sp>
      <p:sp>
        <p:nvSpPr>
          <p:cNvPr id="15" name="Rectangle 14">
            <a:extLst>
              <a:ext uri="{FF2B5EF4-FFF2-40B4-BE49-F238E27FC236}">
                <a16:creationId xmlns:a16="http://schemas.microsoft.com/office/drawing/2014/main" id="{6ADC8B49-BC5A-430A-878A-F5EB5092A80D}"/>
              </a:ext>
            </a:extLst>
          </p:cNvPr>
          <p:cNvSpPr/>
          <p:nvPr/>
        </p:nvSpPr>
        <p:spPr>
          <a:xfrm>
            <a:off x="3984170" y="1819910"/>
            <a:ext cx="1534887" cy="709608"/>
          </a:xfrm>
          <a:prstGeom prst="rect">
            <a:avLst/>
          </a:prstGeom>
          <a:noFill/>
          <a:ln w="28575">
            <a:solidFill>
              <a:srgbClr val="EA5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F6BCBC05-515B-4CC3-98FC-94EDF5964AB7}"/>
              </a:ext>
            </a:extLst>
          </p:cNvPr>
          <p:cNvSpPr/>
          <p:nvPr/>
        </p:nvSpPr>
        <p:spPr>
          <a:xfrm>
            <a:off x="5670100" y="1819910"/>
            <a:ext cx="1534887" cy="709608"/>
          </a:xfrm>
          <a:prstGeom prst="rect">
            <a:avLst/>
          </a:prstGeom>
          <a:noFill/>
          <a:ln w="28575">
            <a:solidFill>
              <a:srgbClr val="EA5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352550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5E-6 -7.40741E-7 L 0.30816 -0.19838 " pathEditMode="relative" rAng="0" ptsTypes="AA">
                                      <p:cBhvr>
                                        <p:cTn id="6" dur="2000" fill="hold"/>
                                        <p:tgtEl>
                                          <p:spTgt spid="7"/>
                                        </p:tgtEl>
                                        <p:attrNameLst>
                                          <p:attrName>ppt_x</p:attrName>
                                          <p:attrName>ppt_y</p:attrName>
                                        </p:attrNameLst>
                                      </p:cBhvr>
                                      <p:rCtr x="15399" y="-9931"/>
                                    </p:animMotion>
                                  </p:childTnLst>
                                </p:cTn>
                              </p:par>
                            </p:childTnLst>
                          </p:cTn>
                        </p:par>
                      </p:childTnLst>
                    </p:cTn>
                  </p:par>
                </p:childTnLst>
              </p:cTn>
              <p:nextCondLst>
                <p:cond evt="onClick" delay="0">
                  <p:tgtEl>
                    <p:spTgt spid="7"/>
                  </p:tgtEl>
                </p:cond>
              </p:nextCondLst>
            </p:seq>
            <p:seq concurrent="1" nextAc="seek">
              <p:cTn id="7" restart="whenNotActive" fill="hold" evtFilter="cancelBubble" nodeType="interactiveSeq">
                <p:stCondLst>
                  <p:cond evt="onClick" delay="0">
                    <p:tgtEl>
                      <p:spTgt spid="16"/>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2.5E-6 4.07407E-6 L 0.11649 -0.32801 " pathEditMode="relative" rAng="0" ptsTypes="AA">
                                      <p:cBhvr>
                                        <p:cTn id="11" dur="2000" fill="hold"/>
                                        <p:tgtEl>
                                          <p:spTgt spid="16"/>
                                        </p:tgtEl>
                                        <p:attrNameLst>
                                          <p:attrName>ppt_x</p:attrName>
                                          <p:attrName>ppt_y</p:attrName>
                                        </p:attrNameLst>
                                      </p:cBhvr>
                                      <p:rCtr x="5816" y="-16412"/>
                                    </p:animMotion>
                                  </p:childTnLst>
                                </p:cTn>
                              </p:par>
                            </p:childTnLst>
                          </p:cTn>
                        </p:par>
                      </p:childTnLst>
                    </p:cTn>
                  </p:par>
                </p:childTnLst>
              </p:cTn>
              <p:nextCondLst>
                <p:cond evt="onClick" delay="0">
                  <p:tgtEl>
                    <p:spTgt spid="16"/>
                  </p:tgtEl>
                </p:cond>
              </p:nextCondLst>
            </p:seq>
            <p:seq concurrent="1" nextAc="seek">
              <p:cTn id="12" restart="whenNotActive" fill="hold" evtFilter="cancelBubble" nodeType="interactiveSeq">
                <p:stCondLst>
                  <p:cond evt="onClick" delay="0">
                    <p:tgtEl>
                      <p:spTgt spid="14"/>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2.5E-6 3.7037E-7 L 0.49409 -0.45833 " pathEditMode="relative" rAng="0" ptsTypes="AA">
                                      <p:cBhvr>
                                        <p:cTn id="16" dur="2000" fill="hold"/>
                                        <p:tgtEl>
                                          <p:spTgt spid="14"/>
                                        </p:tgtEl>
                                        <p:attrNameLst>
                                          <p:attrName>ppt_x</p:attrName>
                                          <p:attrName>ppt_y</p:attrName>
                                        </p:attrNameLst>
                                      </p:cBhvr>
                                      <p:rCtr x="24705" y="-22917"/>
                                    </p:animMotion>
                                  </p:childTnLst>
                                </p:cTn>
                              </p:par>
                            </p:childTnLst>
                          </p:cTn>
                        </p:par>
                      </p:childTnLst>
                    </p:cTn>
                  </p:par>
                </p:childTnLst>
              </p:cTn>
              <p:nextCondLst>
                <p:cond evt="onClick" delay="0">
                  <p:tgtEl>
                    <p:spTgt spid="14"/>
                  </p:tgtEl>
                </p:cond>
              </p:nextCondLst>
            </p:seq>
          </p:childTnLst>
        </p:cTn>
      </p:par>
    </p:tnLst>
    <p:bldLst>
      <p:bldP spid="7" grpId="0" animBg="1"/>
      <p:bldP spid="16"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2800" dirty="0">
                <a:latin typeface="+mn-lt"/>
              </a:rPr>
              <a:t>Click on the words to add them to the sentence</a:t>
            </a:r>
          </a:p>
        </p:txBody>
      </p:sp>
      <p:sp>
        <p:nvSpPr>
          <p:cNvPr id="6" name="TextBox 5">
            <a:extLst>
              <a:ext uri="{FF2B5EF4-FFF2-40B4-BE49-F238E27FC236}">
                <a16:creationId xmlns:a16="http://schemas.microsoft.com/office/drawing/2014/main" id="{3BAD3226-3F08-4B1B-89F2-7246473B3AA9}"/>
              </a:ext>
            </a:extLst>
          </p:cNvPr>
          <p:cNvSpPr txBox="1"/>
          <p:nvPr/>
        </p:nvSpPr>
        <p:spPr>
          <a:xfrm>
            <a:off x="937527" y="2026021"/>
            <a:ext cx="2311858" cy="369332"/>
          </a:xfrm>
          <a:prstGeom prst="rect">
            <a:avLst/>
          </a:prstGeom>
          <a:noFill/>
          <a:ln w="28575">
            <a:noFill/>
          </a:ln>
        </p:spPr>
        <p:txBody>
          <a:bodyPr wrap="square">
            <a:spAutoFit/>
          </a:bodyPr>
          <a:lstStyle/>
          <a:p>
            <a:pPr algn="ctr"/>
            <a:r>
              <a:rPr lang="en-GB" b="0" i="0" u="none" strike="noStrike" dirty="0">
                <a:solidFill>
                  <a:srgbClr val="000000"/>
                </a:solidFill>
                <a:effectLst/>
              </a:rPr>
              <a:t>The baby boy was</a:t>
            </a:r>
            <a:endParaRPr lang="en-GB" dirty="0"/>
          </a:p>
        </p:txBody>
      </p:sp>
      <p:sp>
        <p:nvSpPr>
          <p:cNvPr id="12" name="TextBox 11">
            <a:extLst>
              <a:ext uri="{FF2B5EF4-FFF2-40B4-BE49-F238E27FC236}">
                <a16:creationId xmlns:a16="http://schemas.microsoft.com/office/drawing/2014/main" id="{ABFF174C-36B4-4C16-9F67-3C3E29124A9B}"/>
              </a:ext>
            </a:extLst>
          </p:cNvPr>
          <p:cNvSpPr txBox="1"/>
          <p:nvPr/>
        </p:nvSpPr>
        <p:spPr>
          <a:xfrm>
            <a:off x="4748216" y="2023984"/>
            <a:ext cx="921884" cy="369332"/>
          </a:xfrm>
          <a:prstGeom prst="rect">
            <a:avLst/>
          </a:prstGeom>
          <a:noFill/>
          <a:ln w="28575">
            <a:noFill/>
          </a:ln>
        </p:spPr>
        <p:txBody>
          <a:bodyPr wrap="square">
            <a:spAutoFit/>
          </a:bodyPr>
          <a:lstStyle/>
          <a:p>
            <a:pPr algn="ctr"/>
            <a:r>
              <a:rPr lang="en-GB" b="0" i="0" u="none" strike="noStrike" dirty="0">
                <a:solidFill>
                  <a:srgbClr val="000000"/>
                </a:solidFill>
                <a:effectLst/>
              </a:rPr>
              <a:t>and</a:t>
            </a:r>
            <a:endParaRPr lang="en-GB" dirty="0"/>
          </a:p>
        </p:txBody>
      </p:sp>
      <p:sp>
        <p:nvSpPr>
          <p:cNvPr id="7" name="TextBox 6">
            <a:extLst>
              <a:ext uri="{FF2B5EF4-FFF2-40B4-BE49-F238E27FC236}">
                <a16:creationId xmlns:a16="http://schemas.microsoft.com/office/drawing/2014/main" id="{A2AAD0E9-0DF1-4D0C-8366-9F70BDDA7893}"/>
              </a:ext>
            </a:extLst>
          </p:cNvPr>
          <p:cNvSpPr txBox="1"/>
          <p:nvPr/>
        </p:nvSpPr>
        <p:spPr>
          <a:xfrm>
            <a:off x="1162048" y="3188411"/>
            <a:ext cx="1534887" cy="698724"/>
          </a:xfrm>
          <a:prstGeom prst="rect">
            <a:avLst/>
          </a:prstGeom>
          <a:solidFill>
            <a:schemeClr val="bg1"/>
          </a:solidFill>
          <a:ln w="28575">
            <a:solidFill>
              <a:srgbClr val="EA526B"/>
            </a:solidFill>
          </a:ln>
        </p:spPr>
        <p:txBody>
          <a:bodyPr wrap="square" rtlCol="0" anchor="ctr" anchorCtr="0">
            <a:noAutofit/>
          </a:bodyPr>
          <a:lstStyle/>
          <a:p>
            <a:pPr algn="ctr"/>
            <a:r>
              <a:rPr lang="en-GB" sz="2000" b="1" dirty="0"/>
              <a:t>healthy</a:t>
            </a:r>
          </a:p>
        </p:txBody>
      </p:sp>
      <p:sp>
        <p:nvSpPr>
          <p:cNvPr id="16" name="TextBox 15">
            <a:extLst>
              <a:ext uri="{FF2B5EF4-FFF2-40B4-BE49-F238E27FC236}">
                <a16:creationId xmlns:a16="http://schemas.microsoft.com/office/drawing/2014/main" id="{3CD97F2C-59C3-48B3-992E-23B0531317A9}"/>
              </a:ext>
            </a:extLst>
          </p:cNvPr>
          <p:cNvSpPr txBox="1"/>
          <p:nvPr/>
        </p:nvSpPr>
        <p:spPr>
          <a:xfrm>
            <a:off x="1162048" y="4071564"/>
            <a:ext cx="1534887" cy="698724"/>
          </a:xfrm>
          <a:prstGeom prst="rect">
            <a:avLst/>
          </a:prstGeom>
          <a:solidFill>
            <a:schemeClr val="bg1"/>
          </a:solidFill>
          <a:ln w="28575">
            <a:solidFill>
              <a:srgbClr val="EA526B"/>
            </a:solidFill>
          </a:ln>
        </p:spPr>
        <p:txBody>
          <a:bodyPr wrap="square" rtlCol="0" anchor="ctr" anchorCtr="0">
            <a:noAutofit/>
          </a:bodyPr>
          <a:lstStyle/>
          <a:p>
            <a:pPr algn="ctr"/>
            <a:r>
              <a:rPr lang="en-GB" sz="2000" b="1" dirty="0"/>
              <a:t>bored</a:t>
            </a:r>
          </a:p>
        </p:txBody>
      </p:sp>
      <p:pic>
        <p:nvPicPr>
          <p:cNvPr id="17" name="Picture 16">
            <a:extLst>
              <a:ext uri="{FF2B5EF4-FFF2-40B4-BE49-F238E27FC236}">
                <a16:creationId xmlns:a16="http://schemas.microsoft.com/office/drawing/2014/main" id="{A1B9BBAA-6A8C-4246-99A6-048A2654AE3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1401" t="7458" r="-31401" b="7458"/>
          <a:stretch/>
        </p:blipFill>
        <p:spPr>
          <a:xfrm>
            <a:off x="5257745" y="3123097"/>
            <a:ext cx="2906542" cy="2906542"/>
          </a:xfrm>
          <a:prstGeom prst="ellipse">
            <a:avLst/>
          </a:prstGeom>
        </p:spPr>
      </p:pic>
      <p:sp>
        <p:nvSpPr>
          <p:cNvPr id="18" name="Oval 17">
            <a:extLst>
              <a:ext uri="{FF2B5EF4-FFF2-40B4-BE49-F238E27FC236}">
                <a16:creationId xmlns:a16="http://schemas.microsoft.com/office/drawing/2014/main" id="{1C6354BF-07B6-4EC0-8427-700DF83CF356}"/>
              </a:ext>
            </a:extLst>
          </p:cNvPr>
          <p:cNvSpPr/>
          <p:nvPr/>
        </p:nvSpPr>
        <p:spPr>
          <a:xfrm>
            <a:off x="5214257" y="3090495"/>
            <a:ext cx="2911929" cy="2911929"/>
          </a:xfrm>
          <a:prstGeom prst="ellipse">
            <a:avLst/>
          </a:prstGeom>
          <a:noFill/>
          <a:ln w="19050">
            <a:solidFill>
              <a:srgbClr val="EA5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6ADC8B49-BC5A-430A-878A-F5EB5092A80D}"/>
              </a:ext>
            </a:extLst>
          </p:cNvPr>
          <p:cNvSpPr/>
          <p:nvPr/>
        </p:nvSpPr>
        <p:spPr>
          <a:xfrm>
            <a:off x="3213329" y="1819910"/>
            <a:ext cx="1534887" cy="709608"/>
          </a:xfrm>
          <a:prstGeom prst="rect">
            <a:avLst/>
          </a:prstGeom>
          <a:noFill/>
          <a:ln w="28575">
            <a:solidFill>
              <a:srgbClr val="EA5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F6BCBC05-515B-4CC3-98FC-94EDF5964AB7}"/>
              </a:ext>
            </a:extLst>
          </p:cNvPr>
          <p:cNvSpPr/>
          <p:nvPr/>
        </p:nvSpPr>
        <p:spPr>
          <a:xfrm>
            <a:off x="5670100" y="1819910"/>
            <a:ext cx="1534887" cy="709608"/>
          </a:xfrm>
          <a:prstGeom prst="rect">
            <a:avLst/>
          </a:prstGeom>
          <a:noFill/>
          <a:ln w="28575">
            <a:solidFill>
              <a:srgbClr val="EA5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2E9A9725-AD6F-4471-B277-8AA28A6B63AA}"/>
              </a:ext>
            </a:extLst>
          </p:cNvPr>
          <p:cNvSpPr txBox="1"/>
          <p:nvPr/>
        </p:nvSpPr>
        <p:spPr>
          <a:xfrm>
            <a:off x="2890183" y="3188411"/>
            <a:ext cx="1534887" cy="698724"/>
          </a:xfrm>
          <a:prstGeom prst="rect">
            <a:avLst/>
          </a:prstGeom>
          <a:solidFill>
            <a:schemeClr val="bg1"/>
          </a:solidFill>
          <a:ln w="28575">
            <a:solidFill>
              <a:srgbClr val="EA526B"/>
            </a:solidFill>
          </a:ln>
        </p:spPr>
        <p:txBody>
          <a:bodyPr wrap="square" rtlCol="0" anchor="ctr" anchorCtr="0">
            <a:noAutofit/>
          </a:bodyPr>
          <a:lstStyle/>
          <a:p>
            <a:pPr algn="ctr"/>
            <a:r>
              <a:rPr lang="en-GB" sz="2000" b="1" dirty="0"/>
              <a:t>adorable</a:t>
            </a:r>
          </a:p>
        </p:txBody>
      </p:sp>
      <p:sp>
        <p:nvSpPr>
          <p:cNvPr id="20" name="TextBox 19">
            <a:extLst>
              <a:ext uri="{FF2B5EF4-FFF2-40B4-BE49-F238E27FC236}">
                <a16:creationId xmlns:a16="http://schemas.microsoft.com/office/drawing/2014/main" id="{1D0AAC46-627F-44F6-B0C9-C0BC1276FB7C}"/>
              </a:ext>
            </a:extLst>
          </p:cNvPr>
          <p:cNvSpPr txBox="1"/>
          <p:nvPr/>
        </p:nvSpPr>
        <p:spPr>
          <a:xfrm>
            <a:off x="2890183" y="4071564"/>
            <a:ext cx="1534887" cy="698724"/>
          </a:xfrm>
          <a:prstGeom prst="rect">
            <a:avLst/>
          </a:prstGeom>
          <a:solidFill>
            <a:schemeClr val="bg1"/>
          </a:solidFill>
          <a:ln w="28575">
            <a:solidFill>
              <a:srgbClr val="EA526B"/>
            </a:solidFill>
          </a:ln>
        </p:spPr>
        <p:txBody>
          <a:bodyPr wrap="square" rtlCol="0" anchor="ctr" anchorCtr="0">
            <a:noAutofit/>
          </a:bodyPr>
          <a:lstStyle/>
          <a:p>
            <a:pPr algn="ctr"/>
            <a:r>
              <a:rPr lang="en-GB" sz="2000" b="1" dirty="0"/>
              <a:t>orange</a:t>
            </a:r>
          </a:p>
        </p:txBody>
      </p:sp>
    </p:spTree>
    <p:extLst>
      <p:ext uri="{BB962C8B-B14F-4D97-AF65-F5344CB8AC3E}">
        <p14:creationId xmlns:p14="http://schemas.microsoft.com/office/powerpoint/2010/main" val="8223788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5E-6 -7.40741E-7 L 0.22482 -0.19907 " pathEditMode="relative" rAng="0" ptsTypes="AA">
                                      <p:cBhvr>
                                        <p:cTn id="6" dur="2000" fill="hold"/>
                                        <p:tgtEl>
                                          <p:spTgt spid="7"/>
                                        </p:tgtEl>
                                        <p:attrNameLst>
                                          <p:attrName>ppt_x</p:attrName>
                                          <p:attrName>ppt_y</p:attrName>
                                        </p:attrNameLst>
                                      </p:cBhvr>
                                      <p:rCtr x="11233" y="-9954"/>
                                    </p:animMotion>
                                  </p:childTnLst>
                                </p:cTn>
                              </p:par>
                            </p:childTnLst>
                          </p:cTn>
                        </p:par>
                      </p:childTnLst>
                    </p:cTn>
                  </p:par>
                </p:childTnLst>
              </p:cTn>
              <p:nextCondLst>
                <p:cond evt="onClick" delay="0">
                  <p:tgtEl>
                    <p:spTgt spid="7"/>
                  </p:tgtEl>
                </p:cond>
              </p:nextCondLst>
            </p:seq>
            <p:seq concurrent="1" nextAc="seek">
              <p:cTn id="7" restart="whenNotActive" fill="hold" evtFilter="cancelBubble" nodeType="interactiveSeq">
                <p:stCondLst>
                  <p:cond evt="onClick" delay="0">
                    <p:tgtEl>
                      <p:spTgt spid="13"/>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0 -7.40741E-7 L 0.30503 -0.1993 " pathEditMode="relative" rAng="0" ptsTypes="AA">
                                      <p:cBhvr>
                                        <p:cTn id="11" dur="2000" fill="hold"/>
                                        <p:tgtEl>
                                          <p:spTgt spid="13"/>
                                        </p:tgtEl>
                                        <p:attrNameLst>
                                          <p:attrName>ppt_x</p:attrName>
                                          <p:attrName>ppt_y</p:attrName>
                                        </p:attrNameLst>
                                      </p:cBhvr>
                                      <p:rCtr x="15243" y="-9977"/>
                                    </p:animMotion>
                                  </p:childTnLst>
                                </p:cTn>
                              </p:par>
                            </p:childTnLst>
                          </p:cTn>
                        </p:par>
                      </p:childTnLst>
                    </p:cTn>
                  </p:par>
                </p:childTnLst>
              </p:cTn>
              <p:nextCondLst>
                <p:cond evt="onClick" delay="0">
                  <p:tgtEl>
                    <p:spTgt spid="13"/>
                  </p:tgtEl>
                </p:cond>
              </p:nextCondLst>
            </p:seq>
            <p:seq concurrent="1" nextAc="seek">
              <p:cTn id="12" restart="whenNotActive" fill="hold" evtFilter="cancelBubble" nodeType="interactiveSeq">
                <p:stCondLst>
                  <p:cond evt="onClick" delay="0">
                    <p:tgtEl>
                      <p:spTgt spid="16"/>
                    </p:tgtEl>
                  </p:cond>
                </p:stCondLst>
                <p:endSync evt="end" delay="0">
                  <p:rtn val="all"/>
                </p:endSync>
                <p:childTnLst>
                  <p:par>
                    <p:cTn id="13" fill="hold">
                      <p:stCondLst>
                        <p:cond delay="0"/>
                      </p:stCondLst>
                      <p:childTnLst>
                        <p:par>
                          <p:cTn id="14" fill="hold">
                            <p:stCondLst>
                              <p:cond delay="0"/>
                            </p:stCondLst>
                            <p:childTnLst>
                              <p:par>
                                <p:cTn id="15" presetID="32" presetClass="emph" presetSubtype="0" fill="hold" grpId="0" nodeType="clickEffect">
                                  <p:stCondLst>
                                    <p:cond delay="0"/>
                                  </p:stCondLst>
                                  <p:childTnLst>
                                    <p:animRot by="120000">
                                      <p:cBhvr>
                                        <p:cTn id="16" dur="100" fill="hold">
                                          <p:stCondLst>
                                            <p:cond delay="0"/>
                                          </p:stCondLst>
                                        </p:cTn>
                                        <p:tgtEl>
                                          <p:spTgt spid="16"/>
                                        </p:tgtEl>
                                        <p:attrNameLst>
                                          <p:attrName>r</p:attrName>
                                        </p:attrNameLst>
                                      </p:cBhvr>
                                    </p:animRot>
                                    <p:animRot by="-240000">
                                      <p:cBhvr>
                                        <p:cTn id="17" dur="200" fill="hold">
                                          <p:stCondLst>
                                            <p:cond delay="200"/>
                                          </p:stCondLst>
                                        </p:cTn>
                                        <p:tgtEl>
                                          <p:spTgt spid="16"/>
                                        </p:tgtEl>
                                        <p:attrNameLst>
                                          <p:attrName>r</p:attrName>
                                        </p:attrNameLst>
                                      </p:cBhvr>
                                    </p:animRot>
                                    <p:animRot by="240000">
                                      <p:cBhvr>
                                        <p:cTn id="18" dur="200" fill="hold">
                                          <p:stCondLst>
                                            <p:cond delay="400"/>
                                          </p:stCondLst>
                                        </p:cTn>
                                        <p:tgtEl>
                                          <p:spTgt spid="16"/>
                                        </p:tgtEl>
                                        <p:attrNameLst>
                                          <p:attrName>r</p:attrName>
                                        </p:attrNameLst>
                                      </p:cBhvr>
                                    </p:animRot>
                                    <p:animRot by="-240000">
                                      <p:cBhvr>
                                        <p:cTn id="19" dur="200" fill="hold">
                                          <p:stCondLst>
                                            <p:cond delay="600"/>
                                          </p:stCondLst>
                                        </p:cTn>
                                        <p:tgtEl>
                                          <p:spTgt spid="16"/>
                                        </p:tgtEl>
                                        <p:attrNameLst>
                                          <p:attrName>r</p:attrName>
                                        </p:attrNameLst>
                                      </p:cBhvr>
                                    </p:animRot>
                                    <p:animRot by="120000">
                                      <p:cBhvr>
                                        <p:cTn id="20" dur="200" fill="hold">
                                          <p:stCondLst>
                                            <p:cond delay="800"/>
                                          </p:stCondLst>
                                        </p:cTn>
                                        <p:tgtEl>
                                          <p:spTgt spid="16"/>
                                        </p:tgtEl>
                                        <p:attrNameLst>
                                          <p:attrName>r</p:attrName>
                                        </p:attrNameLst>
                                      </p:cBhvr>
                                    </p:animRot>
                                  </p:childTnLst>
                                </p:cTn>
                              </p:par>
                            </p:childTnLst>
                          </p:cTn>
                        </p:par>
                      </p:childTnLst>
                    </p:cTn>
                  </p:par>
                </p:childTnLst>
              </p:cTn>
              <p:nextCondLst>
                <p:cond evt="onClick" delay="0">
                  <p:tgtEl>
                    <p:spTgt spid="16"/>
                  </p:tgtEl>
                </p:cond>
              </p:nextCondLst>
            </p:seq>
            <p:seq concurrent="1" nextAc="seek">
              <p:cTn id="21" restart="whenNotActive" fill="hold" evtFilter="cancelBubble" nodeType="interactiveSeq">
                <p:stCondLst>
                  <p:cond evt="onClick" delay="0">
                    <p:tgtEl>
                      <p:spTgt spid="20"/>
                    </p:tgtEl>
                  </p:cond>
                </p:stCondLst>
                <p:endSync evt="end" delay="0">
                  <p:rtn val="all"/>
                </p:endSync>
                <p:childTnLst>
                  <p:par>
                    <p:cTn id="22" fill="hold">
                      <p:stCondLst>
                        <p:cond delay="0"/>
                      </p:stCondLst>
                      <p:childTnLst>
                        <p:par>
                          <p:cTn id="23" fill="hold">
                            <p:stCondLst>
                              <p:cond delay="0"/>
                            </p:stCondLst>
                            <p:childTnLst>
                              <p:par>
                                <p:cTn id="24" presetID="32" presetClass="emph" presetSubtype="0" fill="hold" grpId="0" nodeType="clickEffect">
                                  <p:stCondLst>
                                    <p:cond delay="0"/>
                                  </p:stCondLst>
                                  <p:childTnLst>
                                    <p:animRot by="120000">
                                      <p:cBhvr>
                                        <p:cTn id="25" dur="100" fill="hold">
                                          <p:stCondLst>
                                            <p:cond delay="0"/>
                                          </p:stCondLst>
                                        </p:cTn>
                                        <p:tgtEl>
                                          <p:spTgt spid="20"/>
                                        </p:tgtEl>
                                        <p:attrNameLst>
                                          <p:attrName>r</p:attrName>
                                        </p:attrNameLst>
                                      </p:cBhvr>
                                    </p:animRot>
                                    <p:animRot by="-240000">
                                      <p:cBhvr>
                                        <p:cTn id="26" dur="200" fill="hold">
                                          <p:stCondLst>
                                            <p:cond delay="200"/>
                                          </p:stCondLst>
                                        </p:cTn>
                                        <p:tgtEl>
                                          <p:spTgt spid="20"/>
                                        </p:tgtEl>
                                        <p:attrNameLst>
                                          <p:attrName>r</p:attrName>
                                        </p:attrNameLst>
                                      </p:cBhvr>
                                    </p:animRot>
                                    <p:animRot by="240000">
                                      <p:cBhvr>
                                        <p:cTn id="27" dur="200" fill="hold">
                                          <p:stCondLst>
                                            <p:cond delay="400"/>
                                          </p:stCondLst>
                                        </p:cTn>
                                        <p:tgtEl>
                                          <p:spTgt spid="20"/>
                                        </p:tgtEl>
                                        <p:attrNameLst>
                                          <p:attrName>r</p:attrName>
                                        </p:attrNameLst>
                                      </p:cBhvr>
                                    </p:animRot>
                                    <p:animRot by="-240000">
                                      <p:cBhvr>
                                        <p:cTn id="28" dur="200" fill="hold">
                                          <p:stCondLst>
                                            <p:cond delay="600"/>
                                          </p:stCondLst>
                                        </p:cTn>
                                        <p:tgtEl>
                                          <p:spTgt spid="20"/>
                                        </p:tgtEl>
                                        <p:attrNameLst>
                                          <p:attrName>r</p:attrName>
                                        </p:attrNameLst>
                                      </p:cBhvr>
                                    </p:animRot>
                                    <p:animRot by="120000">
                                      <p:cBhvr>
                                        <p:cTn id="29" dur="200" fill="hold">
                                          <p:stCondLst>
                                            <p:cond delay="800"/>
                                          </p:stCondLst>
                                        </p:cTn>
                                        <p:tgtEl>
                                          <p:spTgt spid="20"/>
                                        </p:tgtEl>
                                        <p:attrNameLst>
                                          <p:attrName>r</p:attrName>
                                        </p:attrNameLst>
                                      </p:cBhvr>
                                    </p:animRot>
                                  </p:childTnLst>
                                </p:cTn>
                              </p:par>
                            </p:childTnLst>
                          </p:cTn>
                        </p:par>
                      </p:childTnLst>
                    </p:cTn>
                  </p:par>
                </p:childTnLst>
              </p:cTn>
              <p:nextCondLst>
                <p:cond evt="onClick" delay="0">
                  <p:tgtEl>
                    <p:spTgt spid="20"/>
                  </p:tgtEl>
                </p:cond>
              </p:nextCondLst>
            </p:seq>
          </p:childTnLst>
        </p:cTn>
      </p:par>
    </p:tnLst>
    <p:bldLst>
      <p:bldP spid="7" grpId="0" animBg="1"/>
      <p:bldP spid="16" grpId="0" animBg="1"/>
      <p:bldP spid="13"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2800" dirty="0">
                <a:latin typeface="+mn-lt"/>
              </a:rPr>
              <a:t>Click on the words to add them to the sentence</a:t>
            </a:r>
          </a:p>
        </p:txBody>
      </p:sp>
      <p:sp>
        <p:nvSpPr>
          <p:cNvPr id="6" name="TextBox 5">
            <a:extLst>
              <a:ext uri="{FF2B5EF4-FFF2-40B4-BE49-F238E27FC236}">
                <a16:creationId xmlns:a16="http://schemas.microsoft.com/office/drawing/2014/main" id="{3BAD3226-3F08-4B1B-89F2-7246473B3AA9}"/>
              </a:ext>
            </a:extLst>
          </p:cNvPr>
          <p:cNvSpPr txBox="1"/>
          <p:nvPr/>
        </p:nvSpPr>
        <p:spPr>
          <a:xfrm>
            <a:off x="937527" y="2026021"/>
            <a:ext cx="2311858" cy="369332"/>
          </a:xfrm>
          <a:prstGeom prst="rect">
            <a:avLst/>
          </a:prstGeom>
          <a:noFill/>
          <a:ln w="28575">
            <a:noFill/>
          </a:ln>
        </p:spPr>
        <p:txBody>
          <a:bodyPr wrap="square">
            <a:spAutoFit/>
          </a:bodyPr>
          <a:lstStyle/>
          <a:p>
            <a:pPr algn="ctr"/>
            <a:r>
              <a:rPr lang="en-GB" b="0" i="0" u="none" strike="noStrike" dirty="0">
                <a:solidFill>
                  <a:srgbClr val="000000"/>
                </a:solidFill>
                <a:effectLst/>
              </a:rPr>
              <a:t>My new puppy is</a:t>
            </a:r>
            <a:endParaRPr lang="en-GB" dirty="0"/>
          </a:p>
        </p:txBody>
      </p:sp>
      <p:sp>
        <p:nvSpPr>
          <p:cNvPr id="12" name="TextBox 11">
            <a:extLst>
              <a:ext uri="{FF2B5EF4-FFF2-40B4-BE49-F238E27FC236}">
                <a16:creationId xmlns:a16="http://schemas.microsoft.com/office/drawing/2014/main" id="{ABFF174C-36B4-4C16-9F67-3C3E29124A9B}"/>
              </a:ext>
            </a:extLst>
          </p:cNvPr>
          <p:cNvSpPr txBox="1"/>
          <p:nvPr/>
        </p:nvSpPr>
        <p:spPr>
          <a:xfrm>
            <a:off x="4748216" y="2023984"/>
            <a:ext cx="921884" cy="369332"/>
          </a:xfrm>
          <a:prstGeom prst="rect">
            <a:avLst/>
          </a:prstGeom>
          <a:noFill/>
          <a:ln w="28575">
            <a:noFill/>
          </a:ln>
        </p:spPr>
        <p:txBody>
          <a:bodyPr wrap="square">
            <a:spAutoFit/>
          </a:bodyPr>
          <a:lstStyle/>
          <a:p>
            <a:pPr algn="ctr"/>
            <a:r>
              <a:rPr lang="en-GB" b="0" i="0" u="none" strike="noStrike" dirty="0">
                <a:solidFill>
                  <a:srgbClr val="000000"/>
                </a:solidFill>
                <a:effectLst/>
              </a:rPr>
              <a:t>and</a:t>
            </a:r>
            <a:endParaRPr lang="en-GB" dirty="0"/>
          </a:p>
        </p:txBody>
      </p:sp>
      <p:sp>
        <p:nvSpPr>
          <p:cNvPr id="7" name="TextBox 6">
            <a:extLst>
              <a:ext uri="{FF2B5EF4-FFF2-40B4-BE49-F238E27FC236}">
                <a16:creationId xmlns:a16="http://schemas.microsoft.com/office/drawing/2014/main" id="{A2AAD0E9-0DF1-4D0C-8366-9F70BDDA7893}"/>
              </a:ext>
            </a:extLst>
          </p:cNvPr>
          <p:cNvSpPr txBox="1"/>
          <p:nvPr/>
        </p:nvSpPr>
        <p:spPr>
          <a:xfrm>
            <a:off x="1162048" y="3188411"/>
            <a:ext cx="1534887" cy="698724"/>
          </a:xfrm>
          <a:prstGeom prst="rect">
            <a:avLst/>
          </a:prstGeom>
          <a:solidFill>
            <a:schemeClr val="bg1"/>
          </a:solidFill>
          <a:ln w="28575">
            <a:solidFill>
              <a:srgbClr val="EA526B"/>
            </a:solidFill>
          </a:ln>
        </p:spPr>
        <p:txBody>
          <a:bodyPr wrap="square" rtlCol="0" anchor="ctr" anchorCtr="0">
            <a:noAutofit/>
          </a:bodyPr>
          <a:lstStyle/>
          <a:p>
            <a:pPr algn="ctr"/>
            <a:r>
              <a:rPr lang="en-GB" sz="2000" b="1" dirty="0"/>
              <a:t>spotless</a:t>
            </a:r>
          </a:p>
        </p:txBody>
      </p:sp>
      <p:sp>
        <p:nvSpPr>
          <p:cNvPr id="16" name="TextBox 15">
            <a:extLst>
              <a:ext uri="{FF2B5EF4-FFF2-40B4-BE49-F238E27FC236}">
                <a16:creationId xmlns:a16="http://schemas.microsoft.com/office/drawing/2014/main" id="{3CD97F2C-59C3-48B3-992E-23B0531317A9}"/>
              </a:ext>
            </a:extLst>
          </p:cNvPr>
          <p:cNvSpPr txBox="1"/>
          <p:nvPr/>
        </p:nvSpPr>
        <p:spPr>
          <a:xfrm>
            <a:off x="1162048" y="4071564"/>
            <a:ext cx="1534887" cy="698724"/>
          </a:xfrm>
          <a:prstGeom prst="rect">
            <a:avLst/>
          </a:prstGeom>
          <a:solidFill>
            <a:schemeClr val="bg1"/>
          </a:solidFill>
          <a:ln w="28575">
            <a:solidFill>
              <a:srgbClr val="EA526B"/>
            </a:solidFill>
          </a:ln>
        </p:spPr>
        <p:txBody>
          <a:bodyPr wrap="square" rtlCol="0" anchor="ctr" anchorCtr="0">
            <a:noAutofit/>
          </a:bodyPr>
          <a:lstStyle/>
          <a:p>
            <a:pPr algn="ctr"/>
            <a:r>
              <a:rPr lang="en-GB" sz="2000" b="1" dirty="0"/>
              <a:t>rapid</a:t>
            </a:r>
          </a:p>
        </p:txBody>
      </p:sp>
      <p:pic>
        <p:nvPicPr>
          <p:cNvPr id="17" name="Picture 16">
            <a:extLst>
              <a:ext uri="{FF2B5EF4-FFF2-40B4-BE49-F238E27FC236}">
                <a16:creationId xmlns:a16="http://schemas.microsoft.com/office/drawing/2014/main" id="{A1B9BBAA-6A8C-4246-99A6-048A2654AE3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493" t="-11578" r="3493" b="-11578"/>
          <a:stretch/>
        </p:blipFill>
        <p:spPr>
          <a:xfrm>
            <a:off x="5257745" y="3123097"/>
            <a:ext cx="2906542" cy="2906542"/>
          </a:xfrm>
          <a:prstGeom prst="ellipse">
            <a:avLst/>
          </a:prstGeom>
        </p:spPr>
      </p:pic>
      <p:sp>
        <p:nvSpPr>
          <p:cNvPr id="18" name="Oval 17">
            <a:extLst>
              <a:ext uri="{FF2B5EF4-FFF2-40B4-BE49-F238E27FC236}">
                <a16:creationId xmlns:a16="http://schemas.microsoft.com/office/drawing/2014/main" id="{1C6354BF-07B6-4EC0-8427-700DF83CF356}"/>
              </a:ext>
            </a:extLst>
          </p:cNvPr>
          <p:cNvSpPr/>
          <p:nvPr/>
        </p:nvSpPr>
        <p:spPr>
          <a:xfrm>
            <a:off x="5214257" y="3090495"/>
            <a:ext cx="2911929" cy="2911929"/>
          </a:xfrm>
          <a:prstGeom prst="ellipse">
            <a:avLst/>
          </a:prstGeom>
          <a:noFill/>
          <a:ln w="19050">
            <a:solidFill>
              <a:srgbClr val="EA5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6ADC8B49-BC5A-430A-878A-F5EB5092A80D}"/>
              </a:ext>
            </a:extLst>
          </p:cNvPr>
          <p:cNvSpPr/>
          <p:nvPr/>
        </p:nvSpPr>
        <p:spPr>
          <a:xfrm>
            <a:off x="3213329" y="1819910"/>
            <a:ext cx="1534887" cy="709608"/>
          </a:xfrm>
          <a:prstGeom prst="rect">
            <a:avLst/>
          </a:prstGeom>
          <a:noFill/>
          <a:ln w="28575">
            <a:solidFill>
              <a:srgbClr val="EA5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F6BCBC05-515B-4CC3-98FC-94EDF5964AB7}"/>
              </a:ext>
            </a:extLst>
          </p:cNvPr>
          <p:cNvSpPr/>
          <p:nvPr/>
        </p:nvSpPr>
        <p:spPr>
          <a:xfrm>
            <a:off x="5670100" y="1819910"/>
            <a:ext cx="1534887" cy="709608"/>
          </a:xfrm>
          <a:prstGeom prst="rect">
            <a:avLst/>
          </a:prstGeom>
          <a:noFill/>
          <a:ln w="28575">
            <a:solidFill>
              <a:srgbClr val="EA5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2E9A9725-AD6F-4471-B277-8AA28A6B63AA}"/>
              </a:ext>
            </a:extLst>
          </p:cNvPr>
          <p:cNvSpPr txBox="1"/>
          <p:nvPr/>
        </p:nvSpPr>
        <p:spPr>
          <a:xfrm>
            <a:off x="2890183" y="3188411"/>
            <a:ext cx="1534887" cy="698724"/>
          </a:xfrm>
          <a:prstGeom prst="rect">
            <a:avLst/>
          </a:prstGeom>
          <a:solidFill>
            <a:schemeClr val="bg1"/>
          </a:solidFill>
          <a:ln w="28575">
            <a:solidFill>
              <a:srgbClr val="EA526B"/>
            </a:solidFill>
          </a:ln>
        </p:spPr>
        <p:txBody>
          <a:bodyPr wrap="square" rtlCol="0" anchor="ctr" anchorCtr="0">
            <a:noAutofit/>
          </a:bodyPr>
          <a:lstStyle/>
          <a:p>
            <a:pPr algn="ctr"/>
            <a:r>
              <a:rPr lang="en-GB" sz="2000" b="1" dirty="0"/>
              <a:t>tiny</a:t>
            </a:r>
          </a:p>
        </p:txBody>
      </p:sp>
      <p:sp>
        <p:nvSpPr>
          <p:cNvPr id="20" name="TextBox 19">
            <a:extLst>
              <a:ext uri="{FF2B5EF4-FFF2-40B4-BE49-F238E27FC236}">
                <a16:creationId xmlns:a16="http://schemas.microsoft.com/office/drawing/2014/main" id="{1D0AAC46-627F-44F6-B0C9-C0BC1276FB7C}"/>
              </a:ext>
            </a:extLst>
          </p:cNvPr>
          <p:cNvSpPr txBox="1"/>
          <p:nvPr/>
        </p:nvSpPr>
        <p:spPr>
          <a:xfrm>
            <a:off x="2890183" y="4071564"/>
            <a:ext cx="1534887" cy="698724"/>
          </a:xfrm>
          <a:prstGeom prst="rect">
            <a:avLst/>
          </a:prstGeom>
          <a:solidFill>
            <a:schemeClr val="bg1"/>
          </a:solidFill>
          <a:ln w="28575">
            <a:solidFill>
              <a:srgbClr val="EA526B"/>
            </a:solidFill>
          </a:ln>
        </p:spPr>
        <p:txBody>
          <a:bodyPr wrap="square" rtlCol="0" anchor="ctr" anchorCtr="0">
            <a:noAutofit/>
          </a:bodyPr>
          <a:lstStyle/>
          <a:p>
            <a:pPr algn="ctr"/>
            <a:r>
              <a:rPr lang="en-GB" sz="2000" b="1" dirty="0"/>
              <a:t>excitable</a:t>
            </a:r>
          </a:p>
        </p:txBody>
      </p:sp>
    </p:spTree>
    <p:extLst>
      <p:ext uri="{BB962C8B-B14F-4D97-AF65-F5344CB8AC3E}">
        <p14:creationId xmlns:p14="http://schemas.microsoft.com/office/powerpoint/2010/main" val="4635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 4.07407E-6 L 0.30503 -0.32824 " pathEditMode="relative" rAng="0" ptsTypes="AA">
                                      <p:cBhvr>
                                        <p:cTn id="6" dur="2000" fill="hold"/>
                                        <p:tgtEl>
                                          <p:spTgt spid="20"/>
                                        </p:tgtEl>
                                        <p:attrNameLst>
                                          <p:attrName>ppt_x</p:attrName>
                                          <p:attrName>ppt_y</p:attrName>
                                        </p:attrNameLst>
                                      </p:cBhvr>
                                      <p:rCtr x="15243" y="-16412"/>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3"/>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0 -7.40741E-7 L 0.03576 -0.19838 " pathEditMode="relative" rAng="0" ptsTypes="AA">
                                      <p:cBhvr>
                                        <p:cTn id="11" dur="2000" fill="hold"/>
                                        <p:tgtEl>
                                          <p:spTgt spid="13"/>
                                        </p:tgtEl>
                                        <p:attrNameLst>
                                          <p:attrName>ppt_x</p:attrName>
                                          <p:attrName>ppt_y</p:attrName>
                                        </p:attrNameLst>
                                      </p:cBhvr>
                                      <p:rCtr x="1788" y="-9931"/>
                                    </p:animMotion>
                                  </p:childTnLst>
                                </p:cTn>
                              </p:par>
                            </p:childTnLst>
                          </p:cTn>
                        </p:par>
                      </p:childTnLst>
                    </p:cTn>
                  </p:par>
                </p:childTnLst>
              </p:cTn>
              <p:nextCondLst>
                <p:cond evt="onClick" delay="0">
                  <p:tgtEl>
                    <p:spTgt spid="13"/>
                  </p:tgtEl>
                </p:cond>
              </p:nextCondLst>
            </p:seq>
            <p:seq concurrent="1" nextAc="seek">
              <p:cTn id="12" restart="whenNotActive" fill="hold" evtFilter="cancelBubble" nodeType="interactiveSeq">
                <p:stCondLst>
                  <p:cond evt="onClick" delay="0">
                    <p:tgtEl>
                      <p:spTgt spid="16"/>
                    </p:tgtEl>
                  </p:cond>
                </p:stCondLst>
                <p:endSync evt="end" delay="0">
                  <p:rtn val="all"/>
                </p:endSync>
                <p:childTnLst>
                  <p:par>
                    <p:cTn id="13" fill="hold">
                      <p:stCondLst>
                        <p:cond delay="0"/>
                      </p:stCondLst>
                      <p:childTnLst>
                        <p:par>
                          <p:cTn id="14" fill="hold">
                            <p:stCondLst>
                              <p:cond delay="0"/>
                            </p:stCondLst>
                            <p:childTnLst>
                              <p:par>
                                <p:cTn id="15" presetID="32" presetClass="emph" presetSubtype="0" fill="hold" grpId="0" nodeType="clickEffect">
                                  <p:stCondLst>
                                    <p:cond delay="0"/>
                                  </p:stCondLst>
                                  <p:childTnLst>
                                    <p:animRot by="120000">
                                      <p:cBhvr>
                                        <p:cTn id="16" dur="100" fill="hold">
                                          <p:stCondLst>
                                            <p:cond delay="0"/>
                                          </p:stCondLst>
                                        </p:cTn>
                                        <p:tgtEl>
                                          <p:spTgt spid="16"/>
                                        </p:tgtEl>
                                        <p:attrNameLst>
                                          <p:attrName>r</p:attrName>
                                        </p:attrNameLst>
                                      </p:cBhvr>
                                    </p:animRot>
                                    <p:animRot by="-240000">
                                      <p:cBhvr>
                                        <p:cTn id="17" dur="200" fill="hold">
                                          <p:stCondLst>
                                            <p:cond delay="200"/>
                                          </p:stCondLst>
                                        </p:cTn>
                                        <p:tgtEl>
                                          <p:spTgt spid="16"/>
                                        </p:tgtEl>
                                        <p:attrNameLst>
                                          <p:attrName>r</p:attrName>
                                        </p:attrNameLst>
                                      </p:cBhvr>
                                    </p:animRot>
                                    <p:animRot by="240000">
                                      <p:cBhvr>
                                        <p:cTn id="18" dur="200" fill="hold">
                                          <p:stCondLst>
                                            <p:cond delay="400"/>
                                          </p:stCondLst>
                                        </p:cTn>
                                        <p:tgtEl>
                                          <p:spTgt spid="16"/>
                                        </p:tgtEl>
                                        <p:attrNameLst>
                                          <p:attrName>r</p:attrName>
                                        </p:attrNameLst>
                                      </p:cBhvr>
                                    </p:animRot>
                                    <p:animRot by="-240000">
                                      <p:cBhvr>
                                        <p:cTn id="19" dur="200" fill="hold">
                                          <p:stCondLst>
                                            <p:cond delay="600"/>
                                          </p:stCondLst>
                                        </p:cTn>
                                        <p:tgtEl>
                                          <p:spTgt spid="16"/>
                                        </p:tgtEl>
                                        <p:attrNameLst>
                                          <p:attrName>r</p:attrName>
                                        </p:attrNameLst>
                                      </p:cBhvr>
                                    </p:animRot>
                                    <p:animRot by="120000">
                                      <p:cBhvr>
                                        <p:cTn id="20" dur="200" fill="hold">
                                          <p:stCondLst>
                                            <p:cond delay="800"/>
                                          </p:stCondLst>
                                        </p:cTn>
                                        <p:tgtEl>
                                          <p:spTgt spid="16"/>
                                        </p:tgtEl>
                                        <p:attrNameLst>
                                          <p:attrName>r</p:attrName>
                                        </p:attrNameLst>
                                      </p:cBhvr>
                                    </p:animRot>
                                  </p:childTnLst>
                                </p:cTn>
                              </p:par>
                            </p:childTnLst>
                          </p:cTn>
                        </p:par>
                      </p:childTnLst>
                    </p:cTn>
                  </p:par>
                </p:childTnLst>
              </p:cTn>
              <p:nextCondLst>
                <p:cond evt="onClick" delay="0">
                  <p:tgtEl>
                    <p:spTgt spid="16"/>
                  </p:tgtEl>
                </p:cond>
              </p:nextCondLst>
            </p:seq>
            <p:seq concurrent="1" nextAc="seek">
              <p:cTn id="21" restart="whenNotActive" fill="hold" evtFilter="cancelBubble" nodeType="interactiveSeq">
                <p:stCondLst>
                  <p:cond evt="onClick" delay="0">
                    <p:tgtEl>
                      <p:spTgt spid="7"/>
                    </p:tgtEl>
                  </p:cond>
                </p:stCondLst>
                <p:endSync evt="end" delay="0">
                  <p:rtn val="all"/>
                </p:endSync>
                <p:childTnLst>
                  <p:par>
                    <p:cTn id="22" fill="hold">
                      <p:stCondLst>
                        <p:cond delay="0"/>
                      </p:stCondLst>
                      <p:childTnLst>
                        <p:par>
                          <p:cTn id="23" fill="hold">
                            <p:stCondLst>
                              <p:cond delay="0"/>
                            </p:stCondLst>
                            <p:childTnLst>
                              <p:par>
                                <p:cTn id="24" presetID="32" presetClass="emph" presetSubtype="0" fill="hold" grpId="0" nodeType="clickEffect">
                                  <p:stCondLst>
                                    <p:cond delay="0"/>
                                  </p:stCondLst>
                                  <p:childTnLst>
                                    <p:animRot by="120000">
                                      <p:cBhvr>
                                        <p:cTn id="25" dur="100" fill="hold">
                                          <p:stCondLst>
                                            <p:cond delay="0"/>
                                          </p:stCondLst>
                                        </p:cTn>
                                        <p:tgtEl>
                                          <p:spTgt spid="7"/>
                                        </p:tgtEl>
                                        <p:attrNameLst>
                                          <p:attrName>r</p:attrName>
                                        </p:attrNameLst>
                                      </p:cBhvr>
                                    </p:animRot>
                                    <p:animRot by="-240000">
                                      <p:cBhvr>
                                        <p:cTn id="26" dur="200" fill="hold">
                                          <p:stCondLst>
                                            <p:cond delay="200"/>
                                          </p:stCondLst>
                                        </p:cTn>
                                        <p:tgtEl>
                                          <p:spTgt spid="7"/>
                                        </p:tgtEl>
                                        <p:attrNameLst>
                                          <p:attrName>r</p:attrName>
                                        </p:attrNameLst>
                                      </p:cBhvr>
                                    </p:animRot>
                                    <p:animRot by="240000">
                                      <p:cBhvr>
                                        <p:cTn id="27" dur="200" fill="hold">
                                          <p:stCondLst>
                                            <p:cond delay="400"/>
                                          </p:stCondLst>
                                        </p:cTn>
                                        <p:tgtEl>
                                          <p:spTgt spid="7"/>
                                        </p:tgtEl>
                                        <p:attrNameLst>
                                          <p:attrName>r</p:attrName>
                                        </p:attrNameLst>
                                      </p:cBhvr>
                                    </p:animRot>
                                    <p:animRot by="-240000">
                                      <p:cBhvr>
                                        <p:cTn id="28" dur="200" fill="hold">
                                          <p:stCondLst>
                                            <p:cond delay="600"/>
                                          </p:stCondLst>
                                        </p:cTn>
                                        <p:tgtEl>
                                          <p:spTgt spid="7"/>
                                        </p:tgtEl>
                                        <p:attrNameLst>
                                          <p:attrName>r</p:attrName>
                                        </p:attrNameLst>
                                      </p:cBhvr>
                                    </p:animRot>
                                    <p:animRot by="120000">
                                      <p:cBhvr>
                                        <p:cTn id="29" dur="200" fill="hold">
                                          <p:stCondLst>
                                            <p:cond delay="800"/>
                                          </p:stCondLst>
                                        </p:cTn>
                                        <p:tgtEl>
                                          <p:spTgt spid="7"/>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7" grpId="0" animBg="1"/>
      <p:bldP spid="16" grpId="0" animBg="1"/>
      <p:bldP spid="13"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2800" dirty="0">
                <a:latin typeface="+mn-lt"/>
              </a:rPr>
              <a:t>Click on the words to add them to the sentence</a:t>
            </a:r>
          </a:p>
        </p:txBody>
      </p:sp>
      <p:sp>
        <p:nvSpPr>
          <p:cNvPr id="6" name="TextBox 5">
            <a:extLst>
              <a:ext uri="{FF2B5EF4-FFF2-40B4-BE49-F238E27FC236}">
                <a16:creationId xmlns:a16="http://schemas.microsoft.com/office/drawing/2014/main" id="{3BAD3226-3F08-4B1B-89F2-7246473B3AA9}"/>
              </a:ext>
            </a:extLst>
          </p:cNvPr>
          <p:cNvSpPr txBox="1"/>
          <p:nvPr/>
        </p:nvSpPr>
        <p:spPr>
          <a:xfrm>
            <a:off x="937527" y="1857577"/>
            <a:ext cx="2311858" cy="369332"/>
          </a:xfrm>
          <a:prstGeom prst="rect">
            <a:avLst/>
          </a:prstGeom>
          <a:noFill/>
          <a:ln w="28575">
            <a:noFill/>
          </a:ln>
        </p:spPr>
        <p:txBody>
          <a:bodyPr wrap="square">
            <a:spAutoFit/>
          </a:bodyPr>
          <a:lstStyle/>
          <a:p>
            <a:pPr algn="ctr"/>
            <a:r>
              <a:rPr lang="en-GB" b="0" i="0" u="none" strike="noStrike" dirty="0">
                <a:solidFill>
                  <a:srgbClr val="000000"/>
                </a:solidFill>
                <a:effectLst/>
              </a:rPr>
              <a:t>There was a</a:t>
            </a:r>
            <a:endParaRPr lang="en-GB" dirty="0"/>
          </a:p>
        </p:txBody>
      </p:sp>
      <p:sp>
        <p:nvSpPr>
          <p:cNvPr id="12" name="TextBox 11">
            <a:extLst>
              <a:ext uri="{FF2B5EF4-FFF2-40B4-BE49-F238E27FC236}">
                <a16:creationId xmlns:a16="http://schemas.microsoft.com/office/drawing/2014/main" id="{ABFF174C-36B4-4C16-9F67-3C3E29124A9B}"/>
              </a:ext>
            </a:extLst>
          </p:cNvPr>
          <p:cNvSpPr txBox="1"/>
          <p:nvPr/>
        </p:nvSpPr>
        <p:spPr>
          <a:xfrm>
            <a:off x="4628473" y="1855540"/>
            <a:ext cx="921884" cy="369332"/>
          </a:xfrm>
          <a:prstGeom prst="rect">
            <a:avLst/>
          </a:prstGeom>
          <a:noFill/>
          <a:ln w="28575">
            <a:noFill/>
          </a:ln>
        </p:spPr>
        <p:txBody>
          <a:bodyPr wrap="square">
            <a:spAutoFit/>
          </a:bodyPr>
          <a:lstStyle/>
          <a:p>
            <a:pPr algn="ctr"/>
            <a:r>
              <a:rPr lang="en-GB" b="0" i="0" u="none" strike="noStrike" dirty="0">
                <a:solidFill>
                  <a:srgbClr val="000000"/>
                </a:solidFill>
                <a:effectLst/>
              </a:rPr>
              <a:t>,</a:t>
            </a:r>
            <a:endParaRPr lang="en-GB" dirty="0"/>
          </a:p>
        </p:txBody>
      </p:sp>
      <p:sp>
        <p:nvSpPr>
          <p:cNvPr id="16" name="TextBox 15">
            <a:extLst>
              <a:ext uri="{FF2B5EF4-FFF2-40B4-BE49-F238E27FC236}">
                <a16:creationId xmlns:a16="http://schemas.microsoft.com/office/drawing/2014/main" id="{3CD97F2C-59C3-48B3-992E-23B0531317A9}"/>
              </a:ext>
            </a:extLst>
          </p:cNvPr>
          <p:cNvSpPr txBox="1"/>
          <p:nvPr/>
        </p:nvSpPr>
        <p:spPr>
          <a:xfrm>
            <a:off x="821952" y="3665789"/>
            <a:ext cx="2038946" cy="698724"/>
          </a:xfrm>
          <a:prstGeom prst="rect">
            <a:avLst/>
          </a:prstGeom>
          <a:solidFill>
            <a:schemeClr val="bg1"/>
          </a:solidFill>
          <a:ln w="28575">
            <a:solidFill>
              <a:srgbClr val="EA526B"/>
            </a:solidFill>
          </a:ln>
        </p:spPr>
        <p:txBody>
          <a:bodyPr wrap="square" rtlCol="0" anchor="ctr" anchorCtr="0">
            <a:noAutofit/>
          </a:bodyPr>
          <a:lstStyle/>
          <a:p>
            <a:pPr algn="ctr"/>
            <a:r>
              <a:rPr lang="en-GB" sz="2000" b="1" dirty="0"/>
              <a:t>fat</a:t>
            </a:r>
          </a:p>
        </p:txBody>
      </p:sp>
      <p:sp>
        <p:nvSpPr>
          <p:cNvPr id="15" name="Rectangle 14">
            <a:extLst>
              <a:ext uri="{FF2B5EF4-FFF2-40B4-BE49-F238E27FC236}">
                <a16:creationId xmlns:a16="http://schemas.microsoft.com/office/drawing/2014/main" id="{6ADC8B49-BC5A-430A-878A-F5EB5092A80D}"/>
              </a:ext>
            </a:extLst>
          </p:cNvPr>
          <p:cNvSpPr/>
          <p:nvPr/>
        </p:nvSpPr>
        <p:spPr>
          <a:xfrm>
            <a:off x="2860898" y="1651466"/>
            <a:ext cx="2064888" cy="709608"/>
          </a:xfrm>
          <a:prstGeom prst="rect">
            <a:avLst/>
          </a:prstGeom>
          <a:noFill/>
          <a:ln w="28575">
            <a:solidFill>
              <a:srgbClr val="EA5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2E9A9725-AD6F-4471-B277-8AA28A6B63AA}"/>
              </a:ext>
            </a:extLst>
          </p:cNvPr>
          <p:cNvSpPr txBox="1"/>
          <p:nvPr/>
        </p:nvSpPr>
        <p:spPr>
          <a:xfrm>
            <a:off x="821952" y="4496926"/>
            <a:ext cx="2038946" cy="698724"/>
          </a:xfrm>
          <a:prstGeom prst="rect">
            <a:avLst/>
          </a:prstGeom>
          <a:solidFill>
            <a:schemeClr val="bg1"/>
          </a:solidFill>
          <a:ln w="28575">
            <a:solidFill>
              <a:srgbClr val="EA526B"/>
            </a:solidFill>
          </a:ln>
        </p:spPr>
        <p:txBody>
          <a:bodyPr wrap="square" rtlCol="0" anchor="ctr" anchorCtr="0">
            <a:noAutofit/>
          </a:bodyPr>
          <a:lstStyle/>
          <a:p>
            <a:pPr algn="ctr"/>
            <a:r>
              <a:rPr lang="en-US" sz="2000" b="1" dirty="0"/>
              <a:t>slimy</a:t>
            </a:r>
            <a:endParaRPr lang="en-GB" sz="2000" b="1" dirty="0"/>
          </a:p>
        </p:txBody>
      </p:sp>
      <p:sp>
        <p:nvSpPr>
          <p:cNvPr id="14" name="Rectangle 13">
            <a:extLst>
              <a:ext uri="{FF2B5EF4-FFF2-40B4-BE49-F238E27FC236}">
                <a16:creationId xmlns:a16="http://schemas.microsoft.com/office/drawing/2014/main" id="{F7434914-7960-4890-8179-0683D337C911}"/>
              </a:ext>
            </a:extLst>
          </p:cNvPr>
          <p:cNvSpPr/>
          <p:nvPr/>
        </p:nvSpPr>
        <p:spPr>
          <a:xfrm>
            <a:off x="5337398" y="1651466"/>
            <a:ext cx="2064888" cy="709608"/>
          </a:xfrm>
          <a:prstGeom prst="rect">
            <a:avLst/>
          </a:prstGeom>
          <a:noFill/>
          <a:ln w="28575">
            <a:solidFill>
              <a:srgbClr val="EA5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D74BF9F4-998B-4FFD-91A5-2BD469E358DB}"/>
              </a:ext>
            </a:extLst>
          </p:cNvPr>
          <p:cNvSpPr txBox="1"/>
          <p:nvPr/>
        </p:nvSpPr>
        <p:spPr>
          <a:xfrm>
            <a:off x="1019143" y="2675104"/>
            <a:ext cx="2311858" cy="369332"/>
          </a:xfrm>
          <a:prstGeom prst="rect">
            <a:avLst/>
          </a:prstGeom>
          <a:noFill/>
          <a:ln w="28575">
            <a:noFill/>
          </a:ln>
        </p:spPr>
        <p:txBody>
          <a:bodyPr wrap="square">
            <a:spAutoFit/>
          </a:bodyPr>
          <a:lstStyle/>
          <a:p>
            <a:pPr algn="ctr"/>
            <a:r>
              <a:rPr lang="en-GB" b="0" i="0" u="none" strike="noStrike" dirty="0">
                <a:solidFill>
                  <a:srgbClr val="000000"/>
                </a:solidFill>
                <a:effectLst/>
              </a:rPr>
              <a:t>and</a:t>
            </a:r>
          </a:p>
        </p:txBody>
      </p:sp>
      <p:sp>
        <p:nvSpPr>
          <p:cNvPr id="23" name="Rectangle 22">
            <a:extLst>
              <a:ext uri="{FF2B5EF4-FFF2-40B4-BE49-F238E27FC236}">
                <a16:creationId xmlns:a16="http://schemas.microsoft.com/office/drawing/2014/main" id="{5838CB53-833F-477E-BE84-266C6014B778}"/>
              </a:ext>
            </a:extLst>
          </p:cNvPr>
          <p:cNvSpPr/>
          <p:nvPr/>
        </p:nvSpPr>
        <p:spPr>
          <a:xfrm>
            <a:off x="2563585" y="2504966"/>
            <a:ext cx="2064888" cy="709608"/>
          </a:xfrm>
          <a:prstGeom prst="rect">
            <a:avLst/>
          </a:prstGeom>
          <a:noFill/>
          <a:ln w="28575">
            <a:solidFill>
              <a:srgbClr val="EA5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5A8429F0-CA67-462A-8F88-214287D26114}"/>
              </a:ext>
            </a:extLst>
          </p:cNvPr>
          <p:cNvSpPr txBox="1"/>
          <p:nvPr/>
        </p:nvSpPr>
        <p:spPr>
          <a:xfrm>
            <a:off x="4628472" y="2675104"/>
            <a:ext cx="3162273" cy="369332"/>
          </a:xfrm>
          <a:prstGeom prst="rect">
            <a:avLst/>
          </a:prstGeom>
          <a:noFill/>
          <a:ln w="28575">
            <a:noFill/>
          </a:ln>
        </p:spPr>
        <p:txBody>
          <a:bodyPr wrap="square">
            <a:spAutoFit/>
          </a:bodyPr>
          <a:lstStyle/>
          <a:p>
            <a:pPr algn="ctr"/>
            <a:r>
              <a:rPr lang="en-GB" b="0" i="0" u="none" strike="noStrike" dirty="0">
                <a:solidFill>
                  <a:srgbClr val="000000"/>
                </a:solidFill>
                <a:effectLst/>
              </a:rPr>
              <a:t>earthworm in the corridor.</a:t>
            </a:r>
          </a:p>
        </p:txBody>
      </p:sp>
      <p:sp>
        <p:nvSpPr>
          <p:cNvPr id="25" name="TextBox 24">
            <a:extLst>
              <a:ext uri="{FF2B5EF4-FFF2-40B4-BE49-F238E27FC236}">
                <a16:creationId xmlns:a16="http://schemas.microsoft.com/office/drawing/2014/main" id="{874E6722-9406-493C-9E43-3FA51E6E2E81}"/>
              </a:ext>
            </a:extLst>
          </p:cNvPr>
          <p:cNvSpPr txBox="1"/>
          <p:nvPr/>
        </p:nvSpPr>
        <p:spPr>
          <a:xfrm>
            <a:off x="821952" y="5328062"/>
            <a:ext cx="2038946" cy="698724"/>
          </a:xfrm>
          <a:prstGeom prst="rect">
            <a:avLst/>
          </a:prstGeom>
          <a:solidFill>
            <a:schemeClr val="bg1"/>
          </a:solidFill>
          <a:ln w="28575">
            <a:solidFill>
              <a:srgbClr val="EA526B"/>
            </a:solidFill>
          </a:ln>
        </p:spPr>
        <p:txBody>
          <a:bodyPr wrap="square" rtlCol="0" anchor="ctr" anchorCtr="0">
            <a:noAutofit/>
          </a:bodyPr>
          <a:lstStyle/>
          <a:p>
            <a:pPr algn="ctr"/>
            <a:r>
              <a:rPr lang="en-GB" sz="2000" b="1" dirty="0"/>
              <a:t>joyful</a:t>
            </a:r>
          </a:p>
        </p:txBody>
      </p:sp>
      <p:sp>
        <p:nvSpPr>
          <p:cNvPr id="27" name="TextBox 26">
            <a:extLst>
              <a:ext uri="{FF2B5EF4-FFF2-40B4-BE49-F238E27FC236}">
                <a16:creationId xmlns:a16="http://schemas.microsoft.com/office/drawing/2014/main" id="{2C50908F-15D0-405E-AC90-AE9A26B7AD76}"/>
              </a:ext>
            </a:extLst>
          </p:cNvPr>
          <p:cNvSpPr txBox="1"/>
          <p:nvPr/>
        </p:nvSpPr>
        <p:spPr>
          <a:xfrm>
            <a:off x="3005133" y="3665789"/>
            <a:ext cx="2064888" cy="698724"/>
          </a:xfrm>
          <a:prstGeom prst="rect">
            <a:avLst/>
          </a:prstGeom>
          <a:solidFill>
            <a:schemeClr val="bg1"/>
          </a:solidFill>
          <a:ln w="28575">
            <a:solidFill>
              <a:srgbClr val="EA526B"/>
            </a:solidFill>
          </a:ln>
        </p:spPr>
        <p:txBody>
          <a:bodyPr wrap="square" rtlCol="0" anchor="ctr" anchorCtr="0">
            <a:noAutofit/>
          </a:bodyPr>
          <a:lstStyle/>
          <a:p>
            <a:pPr algn="ctr"/>
            <a:r>
              <a:rPr lang="en-GB" sz="2000" b="1" dirty="0"/>
              <a:t>clumsy</a:t>
            </a:r>
          </a:p>
        </p:txBody>
      </p:sp>
      <p:sp>
        <p:nvSpPr>
          <p:cNvPr id="28" name="TextBox 27">
            <a:extLst>
              <a:ext uri="{FF2B5EF4-FFF2-40B4-BE49-F238E27FC236}">
                <a16:creationId xmlns:a16="http://schemas.microsoft.com/office/drawing/2014/main" id="{E16D4FF8-A9E1-4A05-9F95-CFE94D4883A9}"/>
              </a:ext>
            </a:extLst>
          </p:cNvPr>
          <p:cNvSpPr txBox="1"/>
          <p:nvPr/>
        </p:nvSpPr>
        <p:spPr>
          <a:xfrm>
            <a:off x="3005133" y="4496926"/>
            <a:ext cx="2064888" cy="698724"/>
          </a:xfrm>
          <a:prstGeom prst="rect">
            <a:avLst/>
          </a:prstGeom>
          <a:solidFill>
            <a:schemeClr val="bg1"/>
          </a:solidFill>
          <a:ln w="28575">
            <a:solidFill>
              <a:srgbClr val="EA526B"/>
            </a:solidFill>
          </a:ln>
        </p:spPr>
        <p:txBody>
          <a:bodyPr wrap="square" rtlCol="0" anchor="ctr" anchorCtr="0">
            <a:noAutofit/>
          </a:bodyPr>
          <a:lstStyle/>
          <a:p>
            <a:pPr algn="ctr"/>
            <a:r>
              <a:rPr lang="en-GB" sz="2000" b="1" dirty="0"/>
              <a:t>boring</a:t>
            </a:r>
          </a:p>
        </p:txBody>
      </p:sp>
      <p:sp>
        <p:nvSpPr>
          <p:cNvPr id="29" name="TextBox 28">
            <a:extLst>
              <a:ext uri="{FF2B5EF4-FFF2-40B4-BE49-F238E27FC236}">
                <a16:creationId xmlns:a16="http://schemas.microsoft.com/office/drawing/2014/main" id="{04AEF55C-64DD-42DD-AF52-B9D4AE082DF3}"/>
              </a:ext>
            </a:extLst>
          </p:cNvPr>
          <p:cNvSpPr txBox="1"/>
          <p:nvPr/>
        </p:nvSpPr>
        <p:spPr>
          <a:xfrm>
            <a:off x="3005133" y="5328062"/>
            <a:ext cx="2064888" cy="698724"/>
          </a:xfrm>
          <a:prstGeom prst="rect">
            <a:avLst/>
          </a:prstGeom>
          <a:solidFill>
            <a:schemeClr val="bg1"/>
          </a:solidFill>
          <a:ln w="28575">
            <a:solidFill>
              <a:srgbClr val="EA526B"/>
            </a:solidFill>
          </a:ln>
        </p:spPr>
        <p:txBody>
          <a:bodyPr wrap="square" rtlCol="0" anchor="ctr" anchorCtr="0">
            <a:noAutofit/>
          </a:bodyPr>
          <a:lstStyle/>
          <a:p>
            <a:pPr algn="ctr"/>
            <a:r>
              <a:rPr lang="en-GB" sz="2000" b="1" dirty="0"/>
              <a:t>long</a:t>
            </a:r>
          </a:p>
        </p:txBody>
      </p:sp>
      <p:pic>
        <p:nvPicPr>
          <p:cNvPr id="30" name="Picture 29">
            <a:extLst>
              <a:ext uri="{FF2B5EF4-FFF2-40B4-BE49-F238E27FC236}">
                <a16:creationId xmlns:a16="http://schemas.microsoft.com/office/drawing/2014/main" id="{C2292DE3-C016-4C84-B1C1-1D4B709F5D5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320" t="-39841" r="-5320" b="-39841"/>
          <a:stretch/>
        </p:blipFill>
        <p:spPr>
          <a:xfrm>
            <a:off x="5214257" y="3120244"/>
            <a:ext cx="2906542" cy="2906542"/>
          </a:xfrm>
          <a:prstGeom prst="ellipse">
            <a:avLst/>
          </a:prstGeom>
        </p:spPr>
      </p:pic>
      <p:sp>
        <p:nvSpPr>
          <p:cNvPr id="31" name="Oval 30">
            <a:extLst>
              <a:ext uri="{FF2B5EF4-FFF2-40B4-BE49-F238E27FC236}">
                <a16:creationId xmlns:a16="http://schemas.microsoft.com/office/drawing/2014/main" id="{3C63D626-E433-4E82-A1F5-DB22CE3924D1}"/>
              </a:ext>
            </a:extLst>
          </p:cNvPr>
          <p:cNvSpPr/>
          <p:nvPr/>
        </p:nvSpPr>
        <p:spPr>
          <a:xfrm>
            <a:off x="5214257" y="3214574"/>
            <a:ext cx="2911929" cy="2911929"/>
          </a:xfrm>
          <a:prstGeom prst="ellipse">
            <a:avLst/>
          </a:prstGeom>
          <a:noFill/>
          <a:ln w="19050">
            <a:solidFill>
              <a:srgbClr val="EA5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44118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11111E-6 3.33333E-6 L 0.49496 -0.29491 " pathEditMode="relative" rAng="0" ptsTypes="AA">
                                      <p:cBhvr>
                                        <p:cTn id="6" dur="2000" fill="hold"/>
                                        <p:tgtEl>
                                          <p:spTgt spid="16"/>
                                        </p:tgtEl>
                                        <p:attrNameLst>
                                          <p:attrName>ppt_x</p:attrName>
                                          <p:attrName>ppt_y</p:attrName>
                                        </p:attrNameLst>
                                      </p:cBhvr>
                                      <p:rCtr x="24740" y="-14745"/>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3"/>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1.11111E-6 -2.96296E-6 L 0.1908 -0.28935 " pathEditMode="relative" rAng="0" ptsTypes="AA">
                                      <p:cBhvr>
                                        <p:cTn id="11" dur="2000" fill="hold"/>
                                        <p:tgtEl>
                                          <p:spTgt spid="13"/>
                                        </p:tgtEl>
                                        <p:attrNameLst>
                                          <p:attrName>ppt_x</p:attrName>
                                          <p:attrName>ppt_y</p:attrName>
                                        </p:attrNameLst>
                                      </p:cBhvr>
                                      <p:rCtr x="9531" y="-14468"/>
                                    </p:animMotion>
                                  </p:childTnLst>
                                </p:cTn>
                              </p:par>
                            </p:childTnLst>
                          </p:cTn>
                        </p:par>
                      </p:childTnLst>
                    </p:cTn>
                  </p:par>
                </p:childTnLst>
              </p:cTn>
              <p:nextCondLst>
                <p:cond evt="onClick" delay="0">
                  <p:tgtEl>
                    <p:spTgt spid="13"/>
                  </p:tgtEl>
                </p:cond>
              </p:nextCondLst>
            </p:seq>
            <p:seq concurrent="1" nextAc="seek">
              <p:cTn id="12" restart="whenNotActive" fill="hold" evtFilter="cancelBubble" nodeType="interactiveSeq">
                <p:stCondLst>
                  <p:cond evt="onClick" delay="0">
                    <p:tgtEl>
                      <p:spTgt spid="27"/>
                    </p:tgtEl>
                  </p:cond>
                </p:stCondLst>
                <p:endSync evt="end" delay="0">
                  <p:rtn val="all"/>
                </p:endSync>
                <p:childTnLst>
                  <p:par>
                    <p:cTn id="13" fill="hold">
                      <p:stCondLst>
                        <p:cond delay="0"/>
                      </p:stCondLst>
                      <p:childTnLst>
                        <p:par>
                          <p:cTn id="14" fill="hold">
                            <p:stCondLst>
                              <p:cond delay="0"/>
                            </p:stCondLst>
                            <p:childTnLst>
                              <p:par>
                                <p:cTn id="15" presetID="32" presetClass="emph" presetSubtype="0" fill="hold" grpId="0" nodeType="clickEffect">
                                  <p:stCondLst>
                                    <p:cond delay="0"/>
                                  </p:stCondLst>
                                  <p:childTnLst>
                                    <p:animRot by="120000">
                                      <p:cBhvr>
                                        <p:cTn id="16" dur="100" fill="hold">
                                          <p:stCondLst>
                                            <p:cond delay="0"/>
                                          </p:stCondLst>
                                        </p:cTn>
                                        <p:tgtEl>
                                          <p:spTgt spid="27"/>
                                        </p:tgtEl>
                                        <p:attrNameLst>
                                          <p:attrName>r</p:attrName>
                                        </p:attrNameLst>
                                      </p:cBhvr>
                                    </p:animRot>
                                    <p:animRot by="-240000">
                                      <p:cBhvr>
                                        <p:cTn id="17" dur="200" fill="hold">
                                          <p:stCondLst>
                                            <p:cond delay="200"/>
                                          </p:stCondLst>
                                        </p:cTn>
                                        <p:tgtEl>
                                          <p:spTgt spid="27"/>
                                        </p:tgtEl>
                                        <p:attrNameLst>
                                          <p:attrName>r</p:attrName>
                                        </p:attrNameLst>
                                      </p:cBhvr>
                                    </p:animRot>
                                    <p:animRot by="240000">
                                      <p:cBhvr>
                                        <p:cTn id="18" dur="200" fill="hold">
                                          <p:stCondLst>
                                            <p:cond delay="400"/>
                                          </p:stCondLst>
                                        </p:cTn>
                                        <p:tgtEl>
                                          <p:spTgt spid="27"/>
                                        </p:tgtEl>
                                        <p:attrNameLst>
                                          <p:attrName>r</p:attrName>
                                        </p:attrNameLst>
                                      </p:cBhvr>
                                    </p:animRot>
                                    <p:animRot by="-240000">
                                      <p:cBhvr>
                                        <p:cTn id="19" dur="200" fill="hold">
                                          <p:stCondLst>
                                            <p:cond delay="600"/>
                                          </p:stCondLst>
                                        </p:cTn>
                                        <p:tgtEl>
                                          <p:spTgt spid="27"/>
                                        </p:tgtEl>
                                        <p:attrNameLst>
                                          <p:attrName>r</p:attrName>
                                        </p:attrNameLst>
                                      </p:cBhvr>
                                    </p:animRot>
                                    <p:animRot by="120000">
                                      <p:cBhvr>
                                        <p:cTn id="20" dur="200" fill="hold">
                                          <p:stCondLst>
                                            <p:cond delay="800"/>
                                          </p:stCondLst>
                                        </p:cTn>
                                        <p:tgtEl>
                                          <p:spTgt spid="27"/>
                                        </p:tgtEl>
                                        <p:attrNameLst>
                                          <p:attrName>r</p:attrName>
                                        </p:attrNameLst>
                                      </p:cBhvr>
                                    </p:animRot>
                                  </p:childTnLst>
                                </p:cTn>
                              </p:par>
                            </p:childTnLst>
                          </p:cTn>
                        </p:par>
                      </p:childTnLst>
                    </p:cTn>
                  </p:par>
                </p:childTnLst>
              </p:cTn>
              <p:nextCondLst>
                <p:cond evt="onClick" delay="0">
                  <p:tgtEl>
                    <p:spTgt spid="27"/>
                  </p:tgtEl>
                </p:cond>
              </p:nextCondLst>
            </p:seq>
            <p:seq concurrent="1" nextAc="seek">
              <p:cTn id="21" restart="whenNotActive" fill="hold" evtFilter="cancelBubble" nodeType="interactiveSeq">
                <p:stCondLst>
                  <p:cond evt="onClick" delay="0">
                    <p:tgtEl>
                      <p:spTgt spid="29"/>
                    </p:tgtEl>
                  </p:cond>
                </p:stCondLst>
                <p:endSync evt="end" delay="0">
                  <p:rtn val="all"/>
                </p:endSync>
                <p:childTnLst>
                  <p:par>
                    <p:cTn id="22" fill="hold">
                      <p:stCondLst>
                        <p:cond delay="0"/>
                      </p:stCondLst>
                      <p:childTnLst>
                        <p:par>
                          <p:cTn id="23" fill="hold">
                            <p:stCondLst>
                              <p:cond delay="0"/>
                            </p:stCondLst>
                            <p:childTnLst>
                              <p:par>
                                <p:cTn id="24" presetID="42" presetClass="path" presetSubtype="0" accel="50000" decel="50000" fill="hold" grpId="0" nodeType="clickEffect">
                                  <p:stCondLst>
                                    <p:cond delay="0"/>
                                  </p:stCondLst>
                                  <p:childTnLst>
                                    <p:animMotion origin="layout" path="M -3.05556E-6 2.22222E-6 L -0.01771 -0.53565 " pathEditMode="relative" rAng="0" ptsTypes="AA">
                                      <p:cBhvr>
                                        <p:cTn id="25" dur="2000" fill="hold"/>
                                        <p:tgtEl>
                                          <p:spTgt spid="29"/>
                                        </p:tgtEl>
                                        <p:attrNameLst>
                                          <p:attrName>ppt_x</p:attrName>
                                          <p:attrName>ppt_y</p:attrName>
                                        </p:attrNameLst>
                                      </p:cBhvr>
                                      <p:rCtr x="-885" y="-26782"/>
                                    </p:animMotion>
                                  </p:childTnLst>
                                </p:cTn>
                              </p:par>
                            </p:childTnLst>
                          </p:cTn>
                        </p:par>
                      </p:childTnLst>
                    </p:cTn>
                  </p:par>
                </p:childTnLst>
              </p:cTn>
              <p:nextCondLst>
                <p:cond evt="onClick" delay="0">
                  <p:tgtEl>
                    <p:spTgt spid="29"/>
                  </p:tgtEl>
                </p:cond>
              </p:nextCondLst>
            </p:seq>
            <p:seq concurrent="1" nextAc="seek">
              <p:cTn id="26" restart="whenNotActive" fill="hold" evtFilter="cancelBubble" nodeType="interactiveSeq">
                <p:stCondLst>
                  <p:cond evt="onClick" delay="0">
                    <p:tgtEl>
                      <p:spTgt spid="25"/>
                    </p:tgtEl>
                  </p:cond>
                </p:stCondLst>
                <p:endSync evt="end" delay="0">
                  <p:rtn val="all"/>
                </p:endSync>
                <p:childTnLst>
                  <p:par>
                    <p:cTn id="27" fill="hold">
                      <p:stCondLst>
                        <p:cond delay="0"/>
                      </p:stCondLst>
                      <p:childTnLst>
                        <p:par>
                          <p:cTn id="28" fill="hold">
                            <p:stCondLst>
                              <p:cond delay="0"/>
                            </p:stCondLst>
                            <p:childTnLst>
                              <p:par>
                                <p:cTn id="29" presetID="32" presetClass="emph" presetSubtype="0" fill="hold" grpId="0" nodeType="clickEffect">
                                  <p:stCondLst>
                                    <p:cond delay="0"/>
                                  </p:stCondLst>
                                  <p:childTnLst>
                                    <p:animRot by="120000">
                                      <p:cBhvr>
                                        <p:cTn id="30" dur="100" fill="hold">
                                          <p:stCondLst>
                                            <p:cond delay="0"/>
                                          </p:stCondLst>
                                        </p:cTn>
                                        <p:tgtEl>
                                          <p:spTgt spid="25"/>
                                        </p:tgtEl>
                                        <p:attrNameLst>
                                          <p:attrName>r</p:attrName>
                                        </p:attrNameLst>
                                      </p:cBhvr>
                                    </p:animRot>
                                    <p:animRot by="-240000">
                                      <p:cBhvr>
                                        <p:cTn id="31" dur="200" fill="hold">
                                          <p:stCondLst>
                                            <p:cond delay="200"/>
                                          </p:stCondLst>
                                        </p:cTn>
                                        <p:tgtEl>
                                          <p:spTgt spid="25"/>
                                        </p:tgtEl>
                                        <p:attrNameLst>
                                          <p:attrName>r</p:attrName>
                                        </p:attrNameLst>
                                      </p:cBhvr>
                                    </p:animRot>
                                    <p:animRot by="240000">
                                      <p:cBhvr>
                                        <p:cTn id="32" dur="200" fill="hold">
                                          <p:stCondLst>
                                            <p:cond delay="400"/>
                                          </p:stCondLst>
                                        </p:cTn>
                                        <p:tgtEl>
                                          <p:spTgt spid="25"/>
                                        </p:tgtEl>
                                        <p:attrNameLst>
                                          <p:attrName>r</p:attrName>
                                        </p:attrNameLst>
                                      </p:cBhvr>
                                    </p:animRot>
                                    <p:animRot by="-240000">
                                      <p:cBhvr>
                                        <p:cTn id="33" dur="200" fill="hold">
                                          <p:stCondLst>
                                            <p:cond delay="600"/>
                                          </p:stCondLst>
                                        </p:cTn>
                                        <p:tgtEl>
                                          <p:spTgt spid="25"/>
                                        </p:tgtEl>
                                        <p:attrNameLst>
                                          <p:attrName>r</p:attrName>
                                        </p:attrNameLst>
                                      </p:cBhvr>
                                    </p:animRot>
                                    <p:animRot by="120000">
                                      <p:cBhvr>
                                        <p:cTn id="34" dur="200" fill="hold">
                                          <p:stCondLst>
                                            <p:cond delay="800"/>
                                          </p:stCondLst>
                                        </p:cTn>
                                        <p:tgtEl>
                                          <p:spTgt spid="25"/>
                                        </p:tgtEl>
                                        <p:attrNameLst>
                                          <p:attrName>r</p:attrName>
                                        </p:attrNameLst>
                                      </p:cBhvr>
                                    </p:animRot>
                                  </p:childTnLst>
                                </p:cTn>
                              </p:par>
                            </p:childTnLst>
                          </p:cTn>
                        </p:par>
                      </p:childTnLst>
                    </p:cTn>
                  </p:par>
                </p:childTnLst>
              </p:cTn>
              <p:nextCondLst>
                <p:cond evt="onClick" delay="0">
                  <p:tgtEl>
                    <p:spTgt spid="25"/>
                  </p:tgtEl>
                </p:cond>
              </p:nextCondLst>
            </p:seq>
            <p:seq concurrent="1" nextAc="seek">
              <p:cTn id="35" restart="whenNotActive" fill="hold" evtFilter="cancelBubble" nodeType="interactiveSeq">
                <p:stCondLst>
                  <p:cond evt="onClick" delay="0">
                    <p:tgtEl>
                      <p:spTgt spid="28"/>
                    </p:tgtEl>
                  </p:cond>
                </p:stCondLst>
                <p:endSync evt="end" delay="0">
                  <p:rtn val="all"/>
                </p:endSync>
                <p:childTnLst>
                  <p:par>
                    <p:cTn id="36" fill="hold">
                      <p:stCondLst>
                        <p:cond delay="0"/>
                      </p:stCondLst>
                      <p:childTnLst>
                        <p:par>
                          <p:cTn id="37" fill="hold">
                            <p:stCondLst>
                              <p:cond delay="0"/>
                            </p:stCondLst>
                            <p:childTnLst>
                              <p:par>
                                <p:cTn id="38" presetID="32" presetClass="emph" presetSubtype="0" fill="hold" grpId="0" nodeType="clickEffect">
                                  <p:stCondLst>
                                    <p:cond delay="0"/>
                                  </p:stCondLst>
                                  <p:childTnLst>
                                    <p:animRot by="120000">
                                      <p:cBhvr>
                                        <p:cTn id="39" dur="100" fill="hold">
                                          <p:stCondLst>
                                            <p:cond delay="0"/>
                                          </p:stCondLst>
                                        </p:cTn>
                                        <p:tgtEl>
                                          <p:spTgt spid="28"/>
                                        </p:tgtEl>
                                        <p:attrNameLst>
                                          <p:attrName>r</p:attrName>
                                        </p:attrNameLst>
                                      </p:cBhvr>
                                    </p:animRot>
                                    <p:animRot by="-240000">
                                      <p:cBhvr>
                                        <p:cTn id="40" dur="200" fill="hold">
                                          <p:stCondLst>
                                            <p:cond delay="200"/>
                                          </p:stCondLst>
                                        </p:cTn>
                                        <p:tgtEl>
                                          <p:spTgt spid="28"/>
                                        </p:tgtEl>
                                        <p:attrNameLst>
                                          <p:attrName>r</p:attrName>
                                        </p:attrNameLst>
                                      </p:cBhvr>
                                    </p:animRot>
                                    <p:animRot by="240000">
                                      <p:cBhvr>
                                        <p:cTn id="41" dur="200" fill="hold">
                                          <p:stCondLst>
                                            <p:cond delay="400"/>
                                          </p:stCondLst>
                                        </p:cTn>
                                        <p:tgtEl>
                                          <p:spTgt spid="28"/>
                                        </p:tgtEl>
                                        <p:attrNameLst>
                                          <p:attrName>r</p:attrName>
                                        </p:attrNameLst>
                                      </p:cBhvr>
                                    </p:animRot>
                                    <p:animRot by="-240000">
                                      <p:cBhvr>
                                        <p:cTn id="42" dur="200" fill="hold">
                                          <p:stCondLst>
                                            <p:cond delay="600"/>
                                          </p:stCondLst>
                                        </p:cTn>
                                        <p:tgtEl>
                                          <p:spTgt spid="28"/>
                                        </p:tgtEl>
                                        <p:attrNameLst>
                                          <p:attrName>r</p:attrName>
                                        </p:attrNameLst>
                                      </p:cBhvr>
                                    </p:animRot>
                                    <p:animRot by="120000">
                                      <p:cBhvr>
                                        <p:cTn id="43" dur="200" fill="hold">
                                          <p:stCondLst>
                                            <p:cond delay="800"/>
                                          </p:stCondLst>
                                        </p:cTn>
                                        <p:tgtEl>
                                          <p:spTgt spid="28"/>
                                        </p:tgtEl>
                                        <p:attrNameLst>
                                          <p:attrName>r</p:attrName>
                                        </p:attrNameLst>
                                      </p:cBhvr>
                                    </p:animRot>
                                  </p:childTnLst>
                                </p:cTn>
                              </p:par>
                            </p:childTnLst>
                          </p:cTn>
                        </p:par>
                      </p:childTnLst>
                    </p:cTn>
                  </p:par>
                </p:childTnLst>
              </p:cTn>
              <p:nextCondLst>
                <p:cond evt="onClick" delay="0">
                  <p:tgtEl>
                    <p:spTgt spid="28"/>
                  </p:tgtEl>
                </p:cond>
              </p:nextCondLst>
            </p:seq>
          </p:childTnLst>
        </p:cTn>
      </p:par>
    </p:tnLst>
    <p:bldLst>
      <p:bldP spid="16" grpId="0" animBg="1"/>
      <p:bldP spid="13" grpId="0" animBg="1"/>
      <p:bldP spid="25" grpId="0" animBg="1"/>
      <p:bldP spid="27" grpId="0" animBg="1"/>
      <p:bldP spid="28"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2800" dirty="0">
                <a:latin typeface="+mn-lt"/>
              </a:rPr>
              <a:t>Click on the words to add them to the sentence</a:t>
            </a:r>
          </a:p>
        </p:txBody>
      </p:sp>
      <p:sp>
        <p:nvSpPr>
          <p:cNvPr id="6" name="TextBox 5">
            <a:extLst>
              <a:ext uri="{FF2B5EF4-FFF2-40B4-BE49-F238E27FC236}">
                <a16:creationId xmlns:a16="http://schemas.microsoft.com/office/drawing/2014/main" id="{3BAD3226-3F08-4B1B-89F2-7246473B3AA9}"/>
              </a:ext>
            </a:extLst>
          </p:cNvPr>
          <p:cNvSpPr txBox="1"/>
          <p:nvPr/>
        </p:nvSpPr>
        <p:spPr>
          <a:xfrm>
            <a:off x="774241" y="1857577"/>
            <a:ext cx="2311858" cy="369332"/>
          </a:xfrm>
          <a:prstGeom prst="rect">
            <a:avLst/>
          </a:prstGeom>
          <a:noFill/>
          <a:ln w="28575">
            <a:noFill/>
          </a:ln>
        </p:spPr>
        <p:txBody>
          <a:bodyPr wrap="square">
            <a:spAutoFit/>
          </a:bodyPr>
          <a:lstStyle/>
          <a:p>
            <a:pPr algn="ctr"/>
            <a:r>
              <a:rPr lang="en-GB" b="0" i="0" u="none" strike="noStrike" dirty="0">
                <a:solidFill>
                  <a:srgbClr val="000000"/>
                </a:solidFill>
                <a:effectLst/>
              </a:rPr>
              <a:t>The pizza was</a:t>
            </a:r>
            <a:endParaRPr lang="en-GB" dirty="0"/>
          </a:p>
        </p:txBody>
      </p:sp>
      <p:sp>
        <p:nvSpPr>
          <p:cNvPr id="12" name="TextBox 11">
            <a:extLst>
              <a:ext uri="{FF2B5EF4-FFF2-40B4-BE49-F238E27FC236}">
                <a16:creationId xmlns:a16="http://schemas.microsoft.com/office/drawing/2014/main" id="{ABFF174C-36B4-4C16-9F67-3C3E29124A9B}"/>
              </a:ext>
            </a:extLst>
          </p:cNvPr>
          <p:cNvSpPr txBox="1"/>
          <p:nvPr/>
        </p:nvSpPr>
        <p:spPr>
          <a:xfrm>
            <a:off x="4808088" y="1855540"/>
            <a:ext cx="921884" cy="369332"/>
          </a:xfrm>
          <a:prstGeom prst="rect">
            <a:avLst/>
          </a:prstGeom>
          <a:noFill/>
          <a:ln w="28575">
            <a:noFill/>
          </a:ln>
        </p:spPr>
        <p:txBody>
          <a:bodyPr wrap="square">
            <a:spAutoFit/>
          </a:bodyPr>
          <a:lstStyle/>
          <a:p>
            <a:pPr algn="ctr"/>
            <a:r>
              <a:rPr lang="en-US" dirty="0">
                <a:solidFill>
                  <a:srgbClr val="000000"/>
                </a:solidFill>
              </a:rPr>
              <a:t>w</a:t>
            </a:r>
            <a:r>
              <a:rPr lang="en-GB" dirty="0" err="1">
                <a:solidFill>
                  <a:srgbClr val="000000"/>
                </a:solidFill>
              </a:rPr>
              <a:t>ith</a:t>
            </a:r>
            <a:endParaRPr lang="en-GB" dirty="0"/>
          </a:p>
        </p:txBody>
      </p:sp>
      <p:sp>
        <p:nvSpPr>
          <p:cNvPr id="16" name="TextBox 15">
            <a:extLst>
              <a:ext uri="{FF2B5EF4-FFF2-40B4-BE49-F238E27FC236}">
                <a16:creationId xmlns:a16="http://schemas.microsoft.com/office/drawing/2014/main" id="{3CD97F2C-59C3-48B3-992E-23B0531317A9}"/>
              </a:ext>
            </a:extLst>
          </p:cNvPr>
          <p:cNvSpPr txBox="1"/>
          <p:nvPr/>
        </p:nvSpPr>
        <p:spPr>
          <a:xfrm>
            <a:off x="821952" y="3665789"/>
            <a:ext cx="2038946" cy="698724"/>
          </a:xfrm>
          <a:prstGeom prst="rect">
            <a:avLst/>
          </a:prstGeom>
          <a:solidFill>
            <a:schemeClr val="bg1"/>
          </a:solidFill>
          <a:ln w="28575">
            <a:solidFill>
              <a:srgbClr val="EA526B"/>
            </a:solidFill>
          </a:ln>
        </p:spPr>
        <p:txBody>
          <a:bodyPr wrap="square" rtlCol="0" anchor="ctr" anchorCtr="0">
            <a:noAutofit/>
          </a:bodyPr>
          <a:lstStyle/>
          <a:p>
            <a:pPr algn="ctr"/>
            <a:r>
              <a:rPr lang="en-GB" sz="2000" b="1" dirty="0"/>
              <a:t>handsome</a:t>
            </a:r>
          </a:p>
        </p:txBody>
      </p:sp>
      <p:sp>
        <p:nvSpPr>
          <p:cNvPr id="15" name="Rectangle 14">
            <a:extLst>
              <a:ext uri="{FF2B5EF4-FFF2-40B4-BE49-F238E27FC236}">
                <a16:creationId xmlns:a16="http://schemas.microsoft.com/office/drawing/2014/main" id="{6ADC8B49-BC5A-430A-878A-F5EB5092A80D}"/>
              </a:ext>
            </a:extLst>
          </p:cNvPr>
          <p:cNvSpPr/>
          <p:nvPr/>
        </p:nvSpPr>
        <p:spPr>
          <a:xfrm>
            <a:off x="2860898" y="1651466"/>
            <a:ext cx="2064888" cy="709608"/>
          </a:xfrm>
          <a:prstGeom prst="rect">
            <a:avLst/>
          </a:prstGeom>
          <a:noFill/>
          <a:ln w="28575">
            <a:solidFill>
              <a:srgbClr val="EA5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2E9A9725-AD6F-4471-B277-8AA28A6B63AA}"/>
              </a:ext>
            </a:extLst>
          </p:cNvPr>
          <p:cNvSpPr txBox="1"/>
          <p:nvPr/>
        </p:nvSpPr>
        <p:spPr>
          <a:xfrm>
            <a:off x="821952" y="4496926"/>
            <a:ext cx="2038946" cy="698724"/>
          </a:xfrm>
          <a:prstGeom prst="rect">
            <a:avLst/>
          </a:prstGeom>
          <a:solidFill>
            <a:schemeClr val="bg1"/>
          </a:solidFill>
          <a:ln w="28575">
            <a:solidFill>
              <a:srgbClr val="EA526B"/>
            </a:solidFill>
          </a:ln>
        </p:spPr>
        <p:txBody>
          <a:bodyPr wrap="square" rtlCol="0" anchor="ctr" anchorCtr="0">
            <a:noAutofit/>
          </a:bodyPr>
          <a:lstStyle/>
          <a:p>
            <a:pPr algn="ctr"/>
            <a:r>
              <a:rPr lang="en-US" sz="2000" b="1" dirty="0"/>
              <a:t>confused</a:t>
            </a:r>
            <a:endParaRPr lang="en-GB" sz="2000" b="1" dirty="0"/>
          </a:p>
        </p:txBody>
      </p:sp>
      <p:sp>
        <p:nvSpPr>
          <p:cNvPr id="14" name="Rectangle 13">
            <a:extLst>
              <a:ext uri="{FF2B5EF4-FFF2-40B4-BE49-F238E27FC236}">
                <a16:creationId xmlns:a16="http://schemas.microsoft.com/office/drawing/2014/main" id="{F7434914-7960-4890-8179-0683D337C911}"/>
              </a:ext>
            </a:extLst>
          </p:cNvPr>
          <p:cNvSpPr/>
          <p:nvPr/>
        </p:nvSpPr>
        <p:spPr>
          <a:xfrm>
            <a:off x="5615331" y="1651466"/>
            <a:ext cx="2064888" cy="709608"/>
          </a:xfrm>
          <a:prstGeom prst="rect">
            <a:avLst/>
          </a:prstGeom>
          <a:noFill/>
          <a:ln w="28575">
            <a:solidFill>
              <a:srgbClr val="EA5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D74BF9F4-998B-4FFD-91A5-2BD469E358DB}"/>
              </a:ext>
            </a:extLst>
          </p:cNvPr>
          <p:cNvSpPr txBox="1"/>
          <p:nvPr/>
        </p:nvSpPr>
        <p:spPr>
          <a:xfrm>
            <a:off x="1019143" y="2675104"/>
            <a:ext cx="2311858" cy="369332"/>
          </a:xfrm>
          <a:prstGeom prst="rect">
            <a:avLst/>
          </a:prstGeom>
          <a:noFill/>
          <a:ln w="28575">
            <a:noFill/>
          </a:ln>
        </p:spPr>
        <p:txBody>
          <a:bodyPr wrap="square">
            <a:spAutoFit/>
          </a:bodyPr>
          <a:lstStyle/>
          <a:p>
            <a:pPr algn="ctr"/>
            <a:r>
              <a:rPr lang="en-GB" b="0" i="0" u="none" strike="noStrike" dirty="0">
                <a:solidFill>
                  <a:srgbClr val="000000"/>
                </a:solidFill>
                <a:effectLst/>
              </a:rPr>
              <a:t>and</a:t>
            </a:r>
          </a:p>
        </p:txBody>
      </p:sp>
      <p:sp>
        <p:nvSpPr>
          <p:cNvPr id="23" name="Rectangle 22">
            <a:extLst>
              <a:ext uri="{FF2B5EF4-FFF2-40B4-BE49-F238E27FC236}">
                <a16:creationId xmlns:a16="http://schemas.microsoft.com/office/drawing/2014/main" id="{5838CB53-833F-477E-BE84-266C6014B778}"/>
              </a:ext>
            </a:extLst>
          </p:cNvPr>
          <p:cNvSpPr/>
          <p:nvPr/>
        </p:nvSpPr>
        <p:spPr>
          <a:xfrm>
            <a:off x="2563585" y="2504966"/>
            <a:ext cx="2064888" cy="709608"/>
          </a:xfrm>
          <a:prstGeom prst="rect">
            <a:avLst/>
          </a:prstGeom>
          <a:noFill/>
          <a:ln w="28575">
            <a:solidFill>
              <a:srgbClr val="EA5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5A8429F0-CA67-462A-8F88-214287D26114}"/>
              </a:ext>
            </a:extLst>
          </p:cNvPr>
          <p:cNvSpPr txBox="1"/>
          <p:nvPr/>
        </p:nvSpPr>
        <p:spPr>
          <a:xfrm>
            <a:off x="4628472" y="2675104"/>
            <a:ext cx="3162273" cy="369332"/>
          </a:xfrm>
          <a:prstGeom prst="rect">
            <a:avLst/>
          </a:prstGeom>
          <a:noFill/>
          <a:ln w="28575">
            <a:noFill/>
          </a:ln>
        </p:spPr>
        <p:txBody>
          <a:bodyPr wrap="square">
            <a:spAutoFit/>
          </a:bodyPr>
          <a:lstStyle/>
          <a:p>
            <a:pPr algn="ctr"/>
            <a:r>
              <a:rPr lang="en-GB" b="0" i="0" u="none" strike="noStrike" dirty="0">
                <a:solidFill>
                  <a:srgbClr val="000000"/>
                </a:solidFill>
                <a:effectLst/>
              </a:rPr>
              <a:t>pieces of pineapple on it.</a:t>
            </a:r>
          </a:p>
        </p:txBody>
      </p:sp>
      <p:sp>
        <p:nvSpPr>
          <p:cNvPr id="25" name="TextBox 24">
            <a:extLst>
              <a:ext uri="{FF2B5EF4-FFF2-40B4-BE49-F238E27FC236}">
                <a16:creationId xmlns:a16="http://schemas.microsoft.com/office/drawing/2014/main" id="{874E6722-9406-493C-9E43-3FA51E6E2E81}"/>
              </a:ext>
            </a:extLst>
          </p:cNvPr>
          <p:cNvSpPr txBox="1"/>
          <p:nvPr/>
        </p:nvSpPr>
        <p:spPr>
          <a:xfrm>
            <a:off x="821952" y="5328062"/>
            <a:ext cx="2038946" cy="698724"/>
          </a:xfrm>
          <a:prstGeom prst="rect">
            <a:avLst/>
          </a:prstGeom>
          <a:solidFill>
            <a:schemeClr val="bg1"/>
          </a:solidFill>
          <a:ln w="28575">
            <a:solidFill>
              <a:srgbClr val="EA526B"/>
            </a:solidFill>
          </a:ln>
        </p:spPr>
        <p:txBody>
          <a:bodyPr wrap="square" rtlCol="0" anchor="ctr" anchorCtr="0">
            <a:noAutofit/>
          </a:bodyPr>
          <a:lstStyle/>
          <a:p>
            <a:pPr algn="ctr"/>
            <a:r>
              <a:rPr lang="en-GB" sz="2000" b="1" dirty="0"/>
              <a:t>big</a:t>
            </a:r>
          </a:p>
        </p:txBody>
      </p:sp>
      <p:sp>
        <p:nvSpPr>
          <p:cNvPr id="27" name="TextBox 26">
            <a:extLst>
              <a:ext uri="{FF2B5EF4-FFF2-40B4-BE49-F238E27FC236}">
                <a16:creationId xmlns:a16="http://schemas.microsoft.com/office/drawing/2014/main" id="{2C50908F-15D0-405E-AC90-AE9A26B7AD76}"/>
              </a:ext>
            </a:extLst>
          </p:cNvPr>
          <p:cNvSpPr txBox="1"/>
          <p:nvPr/>
        </p:nvSpPr>
        <p:spPr>
          <a:xfrm>
            <a:off x="3005133" y="3665789"/>
            <a:ext cx="2064888" cy="698724"/>
          </a:xfrm>
          <a:prstGeom prst="rect">
            <a:avLst/>
          </a:prstGeom>
          <a:solidFill>
            <a:schemeClr val="bg1"/>
          </a:solidFill>
          <a:ln w="28575">
            <a:solidFill>
              <a:srgbClr val="EA526B"/>
            </a:solidFill>
          </a:ln>
        </p:spPr>
        <p:txBody>
          <a:bodyPr wrap="square" rtlCol="0" anchor="ctr" anchorCtr="0">
            <a:noAutofit/>
          </a:bodyPr>
          <a:lstStyle/>
          <a:p>
            <a:pPr algn="ctr"/>
            <a:r>
              <a:rPr lang="en-US" sz="2000" b="1" dirty="0"/>
              <a:t>huge</a:t>
            </a:r>
            <a:endParaRPr lang="en-GB" sz="2000" b="1" dirty="0"/>
          </a:p>
        </p:txBody>
      </p:sp>
      <p:sp>
        <p:nvSpPr>
          <p:cNvPr id="28" name="TextBox 27">
            <a:extLst>
              <a:ext uri="{FF2B5EF4-FFF2-40B4-BE49-F238E27FC236}">
                <a16:creationId xmlns:a16="http://schemas.microsoft.com/office/drawing/2014/main" id="{E16D4FF8-A9E1-4A05-9F95-CFE94D4883A9}"/>
              </a:ext>
            </a:extLst>
          </p:cNvPr>
          <p:cNvSpPr txBox="1"/>
          <p:nvPr/>
        </p:nvSpPr>
        <p:spPr>
          <a:xfrm>
            <a:off x="3005133" y="4496926"/>
            <a:ext cx="2064888" cy="698724"/>
          </a:xfrm>
          <a:prstGeom prst="rect">
            <a:avLst/>
          </a:prstGeom>
          <a:solidFill>
            <a:schemeClr val="bg1"/>
          </a:solidFill>
          <a:ln w="28575">
            <a:solidFill>
              <a:srgbClr val="EA526B"/>
            </a:solidFill>
          </a:ln>
        </p:spPr>
        <p:txBody>
          <a:bodyPr wrap="square" rtlCol="0" anchor="ctr" anchorCtr="0">
            <a:noAutofit/>
          </a:bodyPr>
          <a:lstStyle/>
          <a:p>
            <a:pPr algn="ctr"/>
            <a:r>
              <a:rPr lang="en-GB" sz="2000" b="1" dirty="0"/>
              <a:t>slow</a:t>
            </a:r>
          </a:p>
        </p:txBody>
      </p:sp>
      <p:sp>
        <p:nvSpPr>
          <p:cNvPr id="29" name="TextBox 28">
            <a:extLst>
              <a:ext uri="{FF2B5EF4-FFF2-40B4-BE49-F238E27FC236}">
                <a16:creationId xmlns:a16="http://schemas.microsoft.com/office/drawing/2014/main" id="{04AEF55C-64DD-42DD-AF52-B9D4AE082DF3}"/>
              </a:ext>
            </a:extLst>
          </p:cNvPr>
          <p:cNvSpPr txBox="1"/>
          <p:nvPr/>
        </p:nvSpPr>
        <p:spPr>
          <a:xfrm>
            <a:off x="3005133" y="5328062"/>
            <a:ext cx="2064888" cy="698724"/>
          </a:xfrm>
          <a:prstGeom prst="rect">
            <a:avLst/>
          </a:prstGeom>
          <a:solidFill>
            <a:schemeClr val="bg1"/>
          </a:solidFill>
          <a:ln w="28575">
            <a:solidFill>
              <a:srgbClr val="EA526B"/>
            </a:solidFill>
          </a:ln>
        </p:spPr>
        <p:txBody>
          <a:bodyPr wrap="square" rtlCol="0" anchor="ctr" anchorCtr="0">
            <a:noAutofit/>
          </a:bodyPr>
          <a:lstStyle/>
          <a:p>
            <a:pPr algn="ctr"/>
            <a:r>
              <a:rPr lang="en-GB" sz="2000" b="1" dirty="0"/>
              <a:t>tasty</a:t>
            </a:r>
          </a:p>
        </p:txBody>
      </p:sp>
      <p:pic>
        <p:nvPicPr>
          <p:cNvPr id="30" name="Picture 29">
            <a:extLst>
              <a:ext uri="{FF2B5EF4-FFF2-40B4-BE49-F238E27FC236}">
                <a16:creationId xmlns:a16="http://schemas.microsoft.com/office/drawing/2014/main" id="{C2292DE3-C016-4C84-B1C1-1D4B709F5D5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970" t="-9289" r="-7047" b="-5690"/>
          <a:stretch/>
        </p:blipFill>
        <p:spPr>
          <a:xfrm>
            <a:off x="4985657" y="2966357"/>
            <a:ext cx="3505516" cy="3341914"/>
          </a:xfrm>
          <a:prstGeom prst="ellipse">
            <a:avLst/>
          </a:prstGeom>
        </p:spPr>
      </p:pic>
    </p:spTree>
    <p:extLst>
      <p:ext uri="{BB962C8B-B14F-4D97-AF65-F5344CB8AC3E}">
        <p14:creationId xmlns:p14="http://schemas.microsoft.com/office/powerpoint/2010/main" val="394298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05556E-6 3.33333E-6 L -0.01319 -0.29422 " pathEditMode="relative" rAng="0" ptsTypes="AA">
                                      <p:cBhvr>
                                        <p:cTn id="6" dur="2000" fill="hold"/>
                                        <p:tgtEl>
                                          <p:spTgt spid="27"/>
                                        </p:tgtEl>
                                        <p:attrNameLst>
                                          <p:attrName>ppt_x</p:attrName>
                                          <p:attrName>ppt_y</p:attrName>
                                        </p:attrNameLst>
                                      </p:cBhvr>
                                      <p:rCtr x="-660" y="-14722"/>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1.11111E-6 2.22222E-6 L 0.52483 -0.53658 " pathEditMode="relative" rAng="0" ptsTypes="AA">
                                      <p:cBhvr>
                                        <p:cTn id="10" dur="2000" fill="hold"/>
                                        <p:tgtEl>
                                          <p:spTgt spid="25"/>
                                        </p:tgtEl>
                                        <p:attrNameLst>
                                          <p:attrName>ppt_x</p:attrName>
                                          <p:attrName>ppt_y</p:attrName>
                                        </p:attrNameLst>
                                      </p:cBhvr>
                                      <p:rCtr x="26233" y="-26829"/>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9"/>
                    </p:tgtEl>
                  </p:cond>
                </p:stCondLst>
                <p:endSync evt="end" delay="0">
                  <p:rtn val="all"/>
                </p:endSync>
                <p:childTnLst>
                  <p:par>
                    <p:cTn id="12" fill="hold">
                      <p:stCondLst>
                        <p:cond delay="0"/>
                      </p:stCondLst>
                      <p:childTnLst>
                        <p:par>
                          <p:cTn id="13" fill="hold">
                            <p:stCondLst>
                              <p:cond delay="0"/>
                            </p:stCondLst>
                            <p:childTnLst>
                              <p:par>
                                <p:cTn id="14" presetID="42" presetClass="path" presetSubtype="0" accel="50000" decel="50000" fill="hold" grpId="0" nodeType="clickEffect">
                                  <p:stCondLst>
                                    <p:cond delay="0"/>
                                  </p:stCondLst>
                                  <p:childTnLst>
                                    <p:animMotion origin="layout" path="M -3.05556E-6 2.22222E-6 L -0.04809 -0.41042 " pathEditMode="relative" rAng="0" ptsTypes="AA">
                                      <p:cBhvr>
                                        <p:cTn id="15" dur="2000" fill="hold"/>
                                        <p:tgtEl>
                                          <p:spTgt spid="29"/>
                                        </p:tgtEl>
                                        <p:attrNameLst>
                                          <p:attrName>ppt_x</p:attrName>
                                          <p:attrName>ppt_y</p:attrName>
                                        </p:attrNameLst>
                                      </p:cBhvr>
                                      <p:rCtr x="-2413" y="-20532"/>
                                    </p:animMotion>
                                  </p:childTnLst>
                                </p:cTn>
                              </p:par>
                            </p:childTnLst>
                          </p:cTn>
                        </p:par>
                      </p:childTnLst>
                    </p:cTn>
                  </p:par>
                </p:childTnLst>
              </p:cTn>
              <p:nextCondLst>
                <p:cond evt="onClick" delay="0">
                  <p:tgtEl>
                    <p:spTgt spid="29"/>
                  </p:tgtEl>
                </p:cond>
              </p:nextCondLst>
            </p:seq>
            <p:seq concurrent="1" nextAc="seek">
              <p:cTn id="16" restart="whenNotActive" fill="hold" evtFilter="cancelBubble" nodeType="interactiveSeq">
                <p:stCondLst>
                  <p:cond evt="onClick" delay="0">
                    <p:tgtEl>
                      <p:spTgt spid="28"/>
                    </p:tgtEl>
                  </p:cond>
                </p:stCondLst>
                <p:endSync evt="end" delay="0">
                  <p:rtn val="all"/>
                </p:endSync>
                <p:childTnLst>
                  <p:par>
                    <p:cTn id="17" fill="hold">
                      <p:stCondLst>
                        <p:cond delay="0"/>
                      </p:stCondLst>
                      <p:childTnLst>
                        <p:par>
                          <p:cTn id="18" fill="hold">
                            <p:stCondLst>
                              <p:cond delay="0"/>
                            </p:stCondLst>
                            <p:childTnLst>
                              <p:par>
                                <p:cTn id="19" presetID="32" presetClass="emph" presetSubtype="0" fill="hold" grpId="0" nodeType="clickEffect">
                                  <p:stCondLst>
                                    <p:cond delay="0"/>
                                  </p:stCondLst>
                                  <p:childTnLst>
                                    <p:animRot by="120000">
                                      <p:cBhvr>
                                        <p:cTn id="20" dur="100" fill="hold">
                                          <p:stCondLst>
                                            <p:cond delay="0"/>
                                          </p:stCondLst>
                                        </p:cTn>
                                        <p:tgtEl>
                                          <p:spTgt spid="28"/>
                                        </p:tgtEl>
                                        <p:attrNameLst>
                                          <p:attrName>r</p:attrName>
                                        </p:attrNameLst>
                                      </p:cBhvr>
                                    </p:animRot>
                                    <p:animRot by="-240000">
                                      <p:cBhvr>
                                        <p:cTn id="21" dur="200" fill="hold">
                                          <p:stCondLst>
                                            <p:cond delay="200"/>
                                          </p:stCondLst>
                                        </p:cTn>
                                        <p:tgtEl>
                                          <p:spTgt spid="28"/>
                                        </p:tgtEl>
                                        <p:attrNameLst>
                                          <p:attrName>r</p:attrName>
                                        </p:attrNameLst>
                                      </p:cBhvr>
                                    </p:animRot>
                                    <p:animRot by="240000">
                                      <p:cBhvr>
                                        <p:cTn id="22" dur="200" fill="hold">
                                          <p:stCondLst>
                                            <p:cond delay="400"/>
                                          </p:stCondLst>
                                        </p:cTn>
                                        <p:tgtEl>
                                          <p:spTgt spid="28"/>
                                        </p:tgtEl>
                                        <p:attrNameLst>
                                          <p:attrName>r</p:attrName>
                                        </p:attrNameLst>
                                      </p:cBhvr>
                                    </p:animRot>
                                    <p:animRot by="-240000">
                                      <p:cBhvr>
                                        <p:cTn id="23" dur="200" fill="hold">
                                          <p:stCondLst>
                                            <p:cond delay="600"/>
                                          </p:stCondLst>
                                        </p:cTn>
                                        <p:tgtEl>
                                          <p:spTgt spid="28"/>
                                        </p:tgtEl>
                                        <p:attrNameLst>
                                          <p:attrName>r</p:attrName>
                                        </p:attrNameLst>
                                      </p:cBhvr>
                                    </p:animRot>
                                    <p:animRot by="120000">
                                      <p:cBhvr>
                                        <p:cTn id="24" dur="200" fill="hold">
                                          <p:stCondLst>
                                            <p:cond delay="800"/>
                                          </p:stCondLst>
                                        </p:cTn>
                                        <p:tgtEl>
                                          <p:spTgt spid="28"/>
                                        </p:tgtEl>
                                        <p:attrNameLst>
                                          <p:attrName>r</p:attrName>
                                        </p:attrNameLst>
                                      </p:cBhvr>
                                    </p:animRot>
                                  </p:childTnLst>
                                </p:cTn>
                              </p:par>
                            </p:childTnLst>
                          </p:cTn>
                        </p:par>
                      </p:childTnLst>
                    </p:cTn>
                  </p:par>
                </p:childTnLst>
              </p:cTn>
              <p:nextCondLst>
                <p:cond evt="onClick" delay="0">
                  <p:tgtEl>
                    <p:spTgt spid="28"/>
                  </p:tgtEl>
                </p:cond>
              </p:nextCondLst>
            </p:seq>
            <p:seq concurrent="1" nextAc="seek">
              <p:cTn id="25" restart="whenNotActive" fill="hold" evtFilter="cancelBubble" nodeType="interactiveSeq">
                <p:stCondLst>
                  <p:cond evt="onClick" delay="0">
                    <p:tgtEl>
                      <p:spTgt spid="16"/>
                    </p:tgtEl>
                  </p:cond>
                </p:stCondLst>
                <p:endSync evt="end" delay="0">
                  <p:rtn val="all"/>
                </p:endSync>
                <p:childTnLst>
                  <p:par>
                    <p:cTn id="26" fill="hold">
                      <p:stCondLst>
                        <p:cond delay="0"/>
                      </p:stCondLst>
                      <p:childTnLst>
                        <p:par>
                          <p:cTn id="27" fill="hold">
                            <p:stCondLst>
                              <p:cond delay="0"/>
                            </p:stCondLst>
                            <p:childTnLst>
                              <p:par>
                                <p:cTn id="28" presetID="32" presetClass="emph" presetSubtype="0" fill="hold" grpId="0" nodeType="clickEffect">
                                  <p:stCondLst>
                                    <p:cond delay="0"/>
                                  </p:stCondLst>
                                  <p:childTnLst>
                                    <p:animRot by="120000">
                                      <p:cBhvr>
                                        <p:cTn id="29" dur="100" fill="hold">
                                          <p:stCondLst>
                                            <p:cond delay="0"/>
                                          </p:stCondLst>
                                        </p:cTn>
                                        <p:tgtEl>
                                          <p:spTgt spid="16"/>
                                        </p:tgtEl>
                                        <p:attrNameLst>
                                          <p:attrName>r</p:attrName>
                                        </p:attrNameLst>
                                      </p:cBhvr>
                                    </p:animRot>
                                    <p:animRot by="-240000">
                                      <p:cBhvr>
                                        <p:cTn id="30" dur="200" fill="hold">
                                          <p:stCondLst>
                                            <p:cond delay="200"/>
                                          </p:stCondLst>
                                        </p:cTn>
                                        <p:tgtEl>
                                          <p:spTgt spid="16"/>
                                        </p:tgtEl>
                                        <p:attrNameLst>
                                          <p:attrName>r</p:attrName>
                                        </p:attrNameLst>
                                      </p:cBhvr>
                                    </p:animRot>
                                    <p:animRot by="240000">
                                      <p:cBhvr>
                                        <p:cTn id="31" dur="200" fill="hold">
                                          <p:stCondLst>
                                            <p:cond delay="400"/>
                                          </p:stCondLst>
                                        </p:cTn>
                                        <p:tgtEl>
                                          <p:spTgt spid="16"/>
                                        </p:tgtEl>
                                        <p:attrNameLst>
                                          <p:attrName>r</p:attrName>
                                        </p:attrNameLst>
                                      </p:cBhvr>
                                    </p:animRot>
                                    <p:animRot by="-240000">
                                      <p:cBhvr>
                                        <p:cTn id="32" dur="200" fill="hold">
                                          <p:stCondLst>
                                            <p:cond delay="600"/>
                                          </p:stCondLst>
                                        </p:cTn>
                                        <p:tgtEl>
                                          <p:spTgt spid="16"/>
                                        </p:tgtEl>
                                        <p:attrNameLst>
                                          <p:attrName>r</p:attrName>
                                        </p:attrNameLst>
                                      </p:cBhvr>
                                    </p:animRot>
                                    <p:animRot by="120000">
                                      <p:cBhvr>
                                        <p:cTn id="33" dur="200" fill="hold">
                                          <p:stCondLst>
                                            <p:cond delay="800"/>
                                          </p:stCondLst>
                                        </p:cTn>
                                        <p:tgtEl>
                                          <p:spTgt spid="16"/>
                                        </p:tgtEl>
                                        <p:attrNameLst>
                                          <p:attrName>r</p:attrName>
                                        </p:attrNameLst>
                                      </p:cBhvr>
                                    </p:animRot>
                                  </p:childTnLst>
                                </p:cTn>
                              </p:par>
                            </p:childTnLst>
                          </p:cTn>
                        </p:par>
                      </p:childTnLst>
                    </p:cTn>
                  </p:par>
                </p:childTnLst>
              </p:cTn>
              <p:nextCondLst>
                <p:cond evt="onClick" delay="0">
                  <p:tgtEl>
                    <p:spTgt spid="16"/>
                  </p:tgtEl>
                </p:cond>
              </p:nextCondLst>
            </p:seq>
            <p:seq concurrent="1" nextAc="seek">
              <p:cTn id="34" restart="whenNotActive" fill="hold" evtFilter="cancelBubble" nodeType="interactiveSeq">
                <p:stCondLst>
                  <p:cond evt="onClick" delay="0">
                    <p:tgtEl>
                      <p:spTgt spid="13"/>
                    </p:tgtEl>
                  </p:cond>
                </p:stCondLst>
                <p:endSync evt="end" delay="0">
                  <p:rtn val="all"/>
                </p:endSync>
                <p:childTnLst>
                  <p:par>
                    <p:cTn id="35" fill="hold">
                      <p:stCondLst>
                        <p:cond delay="0"/>
                      </p:stCondLst>
                      <p:childTnLst>
                        <p:par>
                          <p:cTn id="36" fill="hold">
                            <p:stCondLst>
                              <p:cond delay="0"/>
                            </p:stCondLst>
                            <p:childTnLst>
                              <p:par>
                                <p:cTn id="37" presetID="32" presetClass="emph" presetSubtype="0" fill="hold" grpId="0" nodeType="clickEffect">
                                  <p:stCondLst>
                                    <p:cond delay="0"/>
                                  </p:stCondLst>
                                  <p:childTnLst>
                                    <p:animRot by="120000">
                                      <p:cBhvr>
                                        <p:cTn id="38" dur="100" fill="hold">
                                          <p:stCondLst>
                                            <p:cond delay="0"/>
                                          </p:stCondLst>
                                        </p:cTn>
                                        <p:tgtEl>
                                          <p:spTgt spid="13"/>
                                        </p:tgtEl>
                                        <p:attrNameLst>
                                          <p:attrName>r</p:attrName>
                                        </p:attrNameLst>
                                      </p:cBhvr>
                                    </p:animRot>
                                    <p:animRot by="-240000">
                                      <p:cBhvr>
                                        <p:cTn id="39" dur="200" fill="hold">
                                          <p:stCondLst>
                                            <p:cond delay="200"/>
                                          </p:stCondLst>
                                        </p:cTn>
                                        <p:tgtEl>
                                          <p:spTgt spid="13"/>
                                        </p:tgtEl>
                                        <p:attrNameLst>
                                          <p:attrName>r</p:attrName>
                                        </p:attrNameLst>
                                      </p:cBhvr>
                                    </p:animRot>
                                    <p:animRot by="240000">
                                      <p:cBhvr>
                                        <p:cTn id="40" dur="200" fill="hold">
                                          <p:stCondLst>
                                            <p:cond delay="400"/>
                                          </p:stCondLst>
                                        </p:cTn>
                                        <p:tgtEl>
                                          <p:spTgt spid="13"/>
                                        </p:tgtEl>
                                        <p:attrNameLst>
                                          <p:attrName>r</p:attrName>
                                        </p:attrNameLst>
                                      </p:cBhvr>
                                    </p:animRot>
                                    <p:animRot by="-240000">
                                      <p:cBhvr>
                                        <p:cTn id="41" dur="200" fill="hold">
                                          <p:stCondLst>
                                            <p:cond delay="600"/>
                                          </p:stCondLst>
                                        </p:cTn>
                                        <p:tgtEl>
                                          <p:spTgt spid="13"/>
                                        </p:tgtEl>
                                        <p:attrNameLst>
                                          <p:attrName>r</p:attrName>
                                        </p:attrNameLst>
                                      </p:cBhvr>
                                    </p:animRot>
                                    <p:animRot by="120000">
                                      <p:cBhvr>
                                        <p:cTn id="42" dur="200" fill="hold">
                                          <p:stCondLst>
                                            <p:cond delay="800"/>
                                          </p:stCondLst>
                                        </p:cTn>
                                        <p:tgtEl>
                                          <p:spTgt spid="13"/>
                                        </p:tgtEl>
                                        <p:attrNameLst>
                                          <p:attrName>r</p:attrName>
                                        </p:attrNameLst>
                                      </p:cBhvr>
                                    </p:animRot>
                                  </p:childTnLst>
                                </p:cTn>
                              </p:par>
                            </p:childTnLst>
                          </p:cTn>
                        </p:par>
                      </p:childTnLst>
                    </p:cTn>
                  </p:par>
                </p:childTnLst>
              </p:cTn>
              <p:nextCondLst>
                <p:cond evt="onClick" delay="0">
                  <p:tgtEl>
                    <p:spTgt spid="13"/>
                  </p:tgtEl>
                </p:cond>
              </p:nextCondLst>
            </p:seq>
          </p:childTnLst>
        </p:cTn>
      </p:par>
    </p:tnLst>
    <p:bldLst>
      <p:bldP spid="16" grpId="0" animBg="1"/>
      <p:bldP spid="13" grpId="0" animBg="1"/>
      <p:bldP spid="25" grpId="0" animBg="1"/>
      <p:bldP spid="27" grpId="0" animBg="1"/>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2800" dirty="0">
                <a:latin typeface="+mn-lt"/>
              </a:rPr>
              <a:t>Click on the words to add them to the sentence</a:t>
            </a:r>
          </a:p>
        </p:txBody>
      </p:sp>
      <p:sp>
        <p:nvSpPr>
          <p:cNvPr id="6" name="TextBox 5">
            <a:extLst>
              <a:ext uri="{FF2B5EF4-FFF2-40B4-BE49-F238E27FC236}">
                <a16:creationId xmlns:a16="http://schemas.microsoft.com/office/drawing/2014/main" id="{3BAD3226-3F08-4B1B-89F2-7246473B3AA9}"/>
              </a:ext>
            </a:extLst>
          </p:cNvPr>
          <p:cNvSpPr txBox="1"/>
          <p:nvPr/>
        </p:nvSpPr>
        <p:spPr>
          <a:xfrm>
            <a:off x="821952" y="1562333"/>
            <a:ext cx="2311858" cy="369332"/>
          </a:xfrm>
          <a:prstGeom prst="rect">
            <a:avLst/>
          </a:prstGeom>
          <a:noFill/>
          <a:ln w="28575">
            <a:noFill/>
          </a:ln>
        </p:spPr>
        <p:txBody>
          <a:bodyPr wrap="square">
            <a:spAutoFit/>
          </a:bodyPr>
          <a:lstStyle/>
          <a:p>
            <a:pPr algn="ctr"/>
            <a:r>
              <a:rPr lang="en-GB" b="0" i="0" u="none" strike="noStrike" dirty="0">
                <a:solidFill>
                  <a:srgbClr val="000000"/>
                </a:solidFill>
                <a:effectLst/>
              </a:rPr>
              <a:t>There was a</a:t>
            </a:r>
            <a:endParaRPr lang="en-GB" dirty="0"/>
          </a:p>
        </p:txBody>
      </p:sp>
      <p:sp>
        <p:nvSpPr>
          <p:cNvPr id="12" name="TextBox 11">
            <a:extLst>
              <a:ext uri="{FF2B5EF4-FFF2-40B4-BE49-F238E27FC236}">
                <a16:creationId xmlns:a16="http://schemas.microsoft.com/office/drawing/2014/main" id="{ABFF174C-36B4-4C16-9F67-3C3E29124A9B}"/>
              </a:ext>
            </a:extLst>
          </p:cNvPr>
          <p:cNvSpPr txBox="1"/>
          <p:nvPr/>
        </p:nvSpPr>
        <p:spPr>
          <a:xfrm>
            <a:off x="4693447" y="1562333"/>
            <a:ext cx="921884" cy="369332"/>
          </a:xfrm>
          <a:prstGeom prst="rect">
            <a:avLst/>
          </a:prstGeom>
          <a:noFill/>
          <a:ln w="28575">
            <a:noFill/>
          </a:ln>
        </p:spPr>
        <p:txBody>
          <a:bodyPr wrap="square">
            <a:spAutoFit/>
          </a:bodyPr>
          <a:lstStyle/>
          <a:p>
            <a:pPr algn="ctr"/>
            <a:r>
              <a:rPr lang="en-US" dirty="0"/>
              <a:t>,</a:t>
            </a:r>
            <a:endParaRPr lang="en-GB" dirty="0"/>
          </a:p>
        </p:txBody>
      </p:sp>
      <p:sp>
        <p:nvSpPr>
          <p:cNvPr id="16" name="TextBox 15">
            <a:extLst>
              <a:ext uri="{FF2B5EF4-FFF2-40B4-BE49-F238E27FC236}">
                <a16:creationId xmlns:a16="http://schemas.microsoft.com/office/drawing/2014/main" id="{3CD97F2C-59C3-48B3-992E-23B0531317A9}"/>
              </a:ext>
            </a:extLst>
          </p:cNvPr>
          <p:cNvSpPr txBox="1"/>
          <p:nvPr/>
        </p:nvSpPr>
        <p:spPr>
          <a:xfrm>
            <a:off x="821952" y="3915055"/>
            <a:ext cx="2038946" cy="698724"/>
          </a:xfrm>
          <a:prstGeom prst="rect">
            <a:avLst/>
          </a:prstGeom>
          <a:solidFill>
            <a:schemeClr val="bg1"/>
          </a:solidFill>
          <a:ln w="28575">
            <a:solidFill>
              <a:srgbClr val="EA526B"/>
            </a:solidFill>
          </a:ln>
        </p:spPr>
        <p:txBody>
          <a:bodyPr wrap="square" rtlCol="0" anchor="ctr" anchorCtr="0">
            <a:noAutofit/>
          </a:bodyPr>
          <a:lstStyle/>
          <a:p>
            <a:pPr algn="ctr"/>
            <a:r>
              <a:rPr lang="en-GB" sz="2000" b="1" dirty="0"/>
              <a:t>cheerful</a:t>
            </a:r>
          </a:p>
        </p:txBody>
      </p:sp>
      <p:sp>
        <p:nvSpPr>
          <p:cNvPr id="15" name="Rectangle 14">
            <a:extLst>
              <a:ext uri="{FF2B5EF4-FFF2-40B4-BE49-F238E27FC236}">
                <a16:creationId xmlns:a16="http://schemas.microsoft.com/office/drawing/2014/main" id="{6ADC8B49-BC5A-430A-878A-F5EB5092A80D}"/>
              </a:ext>
            </a:extLst>
          </p:cNvPr>
          <p:cNvSpPr/>
          <p:nvPr/>
        </p:nvSpPr>
        <p:spPr>
          <a:xfrm>
            <a:off x="2860898" y="1358259"/>
            <a:ext cx="2064888" cy="709608"/>
          </a:xfrm>
          <a:prstGeom prst="rect">
            <a:avLst/>
          </a:prstGeom>
          <a:noFill/>
          <a:ln w="28575">
            <a:solidFill>
              <a:srgbClr val="EA5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2E9A9725-AD6F-4471-B277-8AA28A6B63AA}"/>
              </a:ext>
            </a:extLst>
          </p:cNvPr>
          <p:cNvSpPr txBox="1"/>
          <p:nvPr/>
        </p:nvSpPr>
        <p:spPr>
          <a:xfrm>
            <a:off x="821952" y="4746192"/>
            <a:ext cx="2038946" cy="698724"/>
          </a:xfrm>
          <a:prstGeom prst="rect">
            <a:avLst/>
          </a:prstGeom>
          <a:solidFill>
            <a:schemeClr val="bg1"/>
          </a:solidFill>
          <a:ln w="28575">
            <a:solidFill>
              <a:srgbClr val="EA526B"/>
            </a:solidFill>
          </a:ln>
        </p:spPr>
        <p:txBody>
          <a:bodyPr wrap="square" rtlCol="0" anchor="ctr" anchorCtr="0">
            <a:noAutofit/>
          </a:bodyPr>
          <a:lstStyle/>
          <a:p>
            <a:pPr algn="ctr"/>
            <a:r>
              <a:rPr lang="en-US" sz="2000" b="1" dirty="0"/>
              <a:t>relieved</a:t>
            </a:r>
            <a:endParaRPr lang="en-GB" sz="2000" b="1" dirty="0"/>
          </a:p>
        </p:txBody>
      </p:sp>
      <p:sp>
        <p:nvSpPr>
          <p:cNvPr id="14" name="Rectangle 13">
            <a:extLst>
              <a:ext uri="{FF2B5EF4-FFF2-40B4-BE49-F238E27FC236}">
                <a16:creationId xmlns:a16="http://schemas.microsoft.com/office/drawing/2014/main" id="{F7434914-7960-4890-8179-0683D337C911}"/>
              </a:ext>
            </a:extLst>
          </p:cNvPr>
          <p:cNvSpPr/>
          <p:nvPr/>
        </p:nvSpPr>
        <p:spPr>
          <a:xfrm>
            <a:off x="5315974" y="1358259"/>
            <a:ext cx="2064888" cy="709608"/>
          </a:xfrm>
          <a:prstGeom prst="rect">
            <a:avLst/>
          </a:prstGeom>
          <a:noFill/>
          <a:ln w="28575">
            <a:solidFill>
              <a:srgbClr val="EA5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5838CB53-833F-477E-BE84-266C6014B778}"/>
              </a:ext>
            </a:extLst>
          </p:cNvPr>
          <p:cNvSpPr/>
          <p:nvPr/>
        </p:nvSpPr>
        <p:spPr>
          <a:xfrm>
            <a:off x="2231571" y="2211759"/>
            <a:ext cx="2064888" cy="709608"/>
          </a:xfrm>
          <a:prstGeom prst="rect">
            <a:avLst/>
          </a:prstGeom>
          <a:noFill/>
          <a:ln w="28575">
            <a:solidFill>
              <a:srgbClr val="EA5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5A8429F0-CA67-462A-8F88-214287D26114}"/>
              </a:ext>
            </a:extLst>
          </p:cNvPr>
          <p:cNvSpPr txBox="1"/>
          <p:nvPr/>
        </p:nvSpPr>
        <p:spPr>
          <a:xfrm>
            <a:off x="4457758" y="2381897"/>
            <a:ext cx="3671885" cy="369332"/>
          </a:xfrm>
          <a:prstGeom prst="rect">
            <a:avLst/>
          </a:prstGeom>
          <a:noFill/>
          <a:ln w="28575">
            <a:noFill/>
          </a:ln>
        </p:spPr>
        <p:txBody>
          <a:bodyPr wrap="square">
            <a:spAutoFit/>
          </a:bodyPr>
          <a:lstStyle/>
          <a:p>
            <a:pPr algn="ctr"/>
            <a:r>
              <a:rPr lang="en-GB" b="0" i="0" u="none" strike="noStrike" dirty="0">
                <a:solidFill>
                  <a:srgbClr val="000000"/>
                </a:solidFill>
                <a:effectLst/>
              </a:rPr>
              <a:t>fish on the end of my fishing line.</a:t>
            </a:r>
          </a:p>
        </p:txBody>
      </p:sp>
      <p:sp>
        <p:nvSpPr>
          <p:cNvPr id="25" name="TextBox 24">
            <a:extLst>
              <a:ext uri="{FF2B5EF4-FFF2-40B4-BE49-F238E27FC236}">
                <a16:creationId xmlns:a16="http://schemas.microsoft.com/office/drawing/2014/main" id="{874E6722-9406-493C-9E43-3FA51E6E2E81}"/>
              </a:ext>
            </a:extLst>
          </p:cNvPr>
          <p:cNvSpPr txBox="1"/>
          <p:nvPr/>
        </p:nvSpPr>
        <p:spPr>
          <a:xfrm>
            <a:off x="821952" y="5577328"/>
            <a:ext cx="2038946" cy="698724"/>
          </a:xfrm>
          <a:prstGeom prst="rect">
            <a:avLst/>
          </a:prstGeom>
          <a:solidFill>
            <a:schemeClr val="bg1"/>
          </a:solidFill>
          <a:ln w="28575">
            <a:solidFill>
              <a:srgbClr val="EA526B"/>
            </a:solidFill>
          </a:ln>
        </p:spPr>
        <p:txBody>
          <a:bodyPr wrap="square" rtlCol="0" anchor="ctr" anchorCtr="0">
            <a:noAutofit/>
          </a:bodyPr>
          <a:lstStyle/>
          <a:p>
            <a:pPr algn="ctr"/>
            <a:r>
              <a:rPr lang="en-GB" sz="2000" b="1" dirty="0"/>
              <a:t>early</a:t>
            </a:r>
          </a:p>
        </p:txBody>
      </p:sp>
      <p:sp>
        <p:nvSpPr>
          <p:cNvPr id="27" name="TextBox 26">
            <a:extLst>
              <a:ext uri="{FF2B5EF4-FFF2-40B4-BE49-F238E27FC236}">
                <a16:creationId xmlns:a16="http://schemas.microsoft.com/office/drawing/2014/main" id="{2C50908F-15D0-405E-AC90-AE9A26B7AD76}"/>
              </a:ext>
            </a:extLst>
          </p:cNvPr>
          <p:cNvSpPr txBox="1"/>
          <p:nvPr/>
        </p:nvSpPr>
        <p:spPr>
          <a:xfrm>
            <a:off x="3005133" y="3915055"/>
            <a:ext cx="2064888" cy="698724"/>
          </a:xfrm>
          <a:prstGeom prst="rect">
            <a:avLst/>
          </a:prstGeom>
          <a:solidFill>
            <a:schemeClr val="bg1"/>
          </a:solidFill>
          <a:ln w="28575">
            <a:solidFill>
              <a:srgbClr val="EA526B"/>
            </a:solidFill>
          </a:ln>
        </p:spPr>
        <p:txBody>
          <a:bodyPr wrap="square" rtlCol="0" anchor="ctr" anchorCtr="0">
            <a:noAutofit/>
          </a:bodyPr>
          <a:lstStyle/>
          <a:p>
            <a:pPr algn="ctr"/>
            <a:r>
              <a:rPr lang="en-US" sz="2000" b="1" dirty="0"/>
              <a:t>beautiful</a:t>
            </a:r>
            <a:endParaRPr lang="en-GB" sz="2000" b="1" dirty="0"/>
          </a:p>
        </p:txBody>
      </p:sp>
      <p:sp>
        <p:nvSpPr>
          <p:cNvPr id="28" name="TextBox 27">
            <a:extLst>
              <a:ext uri="{FF2B5EF4-FFF2-40B4-BE49-F238E27FC236}">
                <a16:creationId xmlns:a16="http://schemas.microsoft.com/office/drawing/2014/main" id="{E16D4FF8-A9E1-4A05-9F95-CFE94D4883A9}"/>
              </a:ext>
            </a:extLst>
          </p:cNvPr>
          <p:cNvSpPr txBox="1"/>
          <p:nvPr/>
        </p:nvSpPr>
        <p:spPr>
          <a:xfrm>
            <a:off x="3005133" y="4746192"/>
            <a:ext cx="2064888" cy="698724"/>
          </a:xfrm>
          <a:prstGeom prst="rect">
            <a:avLst/>
          </a:prstGeom>
          <a:solidFill>
            <a:schemeClr val="bg1"/>
          </a:solidFill>
          <a:ln w="28575">
            <a:solidFill>
              <a:srgbClr val="EA526B"/>
            </a:solidFill>
          </a:ln>
        </p:spPr>
        <p:txBody>
          <a:bodyPr wrap="square" rtlCol="0" anchor="ctr" anchorCtr="0">
            <a:noAutofit/>
          </a:bodyPr>
          <a:lstStyle/>
          <a:p>
            <a:pPr algn="ctr"/>
            <a:r>
              <a:rPr lang="en-GB" sz="2000" b="1" dirty="0"/>
              <a:t>gigantic</a:t>
            </a:r>
          </a:p>
        </p:txBody>
      </p:sp>
      <p:sp>
        <p:nvSpPr>
          <p:cNvPr id="29" name="TextBox 28">
            <a:extLst>
              <a:ext uri="{FF2B5EF4-FFF2-40B4-BE49-F238E27FC236}">
                <a16:creationId xmlns:a16="http://schemas.microsoft.com/office/drawing/2014/main" id="{04AEF55C-64DD-42DD-AF52-B9D4AE082DF3}"/>
              </a:ext>
            </a:extLst>
          </p:cNvPr>
          <p:cNvSpPr txBox="1"/>
          <p:nvPr/>
        </p:nvSpPr>
        <p:spPr>
          <a:xfrm>
            <a:off x="3005133" y="5577328"/>
            <a:ext cx="2064888" cy="698724"/>
          </a:xfrm>
          <a:prstGeom prst="rect">
            <a:avLst/>
          </a:prstGeom>
          <a:solidFill>
            <a:schemeClr val="bg1"/>
          </a:solidFill>
          <a:ln w="28575">
            <a:solidFill>
              <a:srgbClr val="EA526B"/>
            </a:solidFill>
          </a:ln>
        </p:spPr>
        <p:txBody>
          <a:bodyPr wrap="square" rtlCol="0" anchor="ctr" anchorCtr="0">
            <a:noAutofit/>
          </a:bodyPr>
          <a:lstStyle/>
          <a:p>
            <a:pPr algn="ctr"/>
            <a:r>
              <a:rPr lang="en-US" sz="2000" b="1" dirty="0"/>
              <a:t>late</a:t>
            </a:r>
            <a:endParaRPr lang="en-GB" sz="2000" b="1" dirty="0"/>
          </a:p>
        </p:txBody>
      </p:sp>
      <p:pic>
        <p:nvPicPr>
          <p:cNvPr id="30" name="Picture 29">
            <a:extLst>
              <a:ext uri="{FF2B5EF4-FFF2-40B4-BE49-F238E27FC236}">
                <a16:creationId xmlns:a16="http://schemas.microsoft.com/office/drawing/2014/main" id="{C2292DE3-C016-4C84-B1C1-1D4B709F5D5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709" t="-120549" r="-3709" b="-120549"/>
          <a:stretch/>
        </p:blipFill>
        <p:spPr>
          <a:xfrm>
            <a:off x="5214257" y="3120244"/>
            <a:ext cx="2906542" cy="2906542"/>
          </a:xfrm>
          <a:prstGeom prst="ellipse">
            <a:avLst/>
          </a:prstGeom>
        </p:spPr>
      </p:pic>
      <p:sp>
        <p:nvSpPr>
          <p:cNvPr id="31" name="Oval 30">
            <a:extLst>
              <a:ext uri="{FF2B5EF4-FFF2-40B4-BE49-F238E27FC236}">
                <a16:creationId xmlns:a16="http://schemas.microsoft.com/office/drawing/2014/main" id="{3C63D626-E433-4E82-A1F5-DB22CE3924D1}"/>
              </a:ext>
            </a:extLst>
          </p:cNvPr>
          <p:cNvSpPr/>
          <p:nvPr/>
        </p:nvSpPr>
        <p:spPr>
          <a:xfrm>
            <a:off x="5214257" y="3214574"/>
            <a:ext cx="2911929" cy="2911929"/>
          </a:xfrm>
          <a:prstGeom prst="ellipse">
            <a:avLst/>
          </a:prstGeom>
          <a:noFill/>
          <a:ln w="19050">
            <a:solidFill>
              <a:srgbClr val="EA5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6034DEC2-6921-4D51-B989-DB647BD55B59}"/>
              </a:ext>
            </a:extLst>
          </p:cNvPr>
          <p:cNvSpPr txBox="1"/>
          <p:nvPr/>
        </p:nvSpPr>
        <p:spPr>
          <a:xfrm>
            <a:off x="821952" y="3095491"/>
            <a:ext cx="2038946" cy="698724"/>
          </a:xfrm>
          <a:prstGeom prst="rect">
            <a:avLst/>
          </a:prstGeom>
          <a:solidFill>
            <a:schemeClr val="bg1"/>
          </a:solidFill>
          <a:ln w="28575">
            <a:solidFill>
              <a:srgbClr val="EA526B"/>
            </a:solidFill>
          </a:ln>
        </p:spPr>
        <p:txBody>
          <a:bodyPr wrap="square" rtlCol="0" anchor="ctr" anchorCtr="0">
            <a:noAutofit/>
          </a:bodyPr>
          <a:lstStyle/>
          <a:p>
            <a:pPr algn="ctr"/>
            <a:r>
              <a:rPr lang="en-GB" sz="2000" b="1" dirty="0"/>
              <a:t>caring</a:t>
            </a:r>
          </a:p>
        </p:txBody>
      </p:sp>
      <p:sp>
        <p:nvSpPr>
          <p:cNvPr id="19" name="TextBox 18">
            <a:extLst>
              <a:ext uri="{FF2B5EF4-FFF2-40B4-BE49-F238E27FC236}">
                <a16:creationId xmlns:a16="http://schemas.microsoft.com/office/drawing/2014/main" id="{8C7BAC68-1011-4A6F-878D-0234E6387AF9}"/>
              </a:ext>
            </a:extLst>
          </p:cNvPr>
          <p:cNvSpPr txBox="1"/>
          <p:nvPr/>
        </p:nvSpPr>
        <p:spPr>
          <a:xfrm>
            <a:off x="3005133" y="3095491"/>
            <a:ext cx="2064888" cy="698724"/>
          </a:xfrm>
          <a:prstGeom prst="rect">
            <a:avLst/>
          </a:prstGeom>
          <a:solidFill>
            <a:schemeClr val="bg1"/>
          </a:solidFill>
          <a:ln w="28575">
            <a:solidFill>
              <a:srgbClr val="EA526B"/>
            </a:solidFill>
          </a:ln>
        </p:spPr>
        <p:txBody>
          <a:bodyPr wrap="square" rtlCol="0" anchor="ctr" anchorCtr="0">
            <a:noAutofit/>
          </a:bodyPr>
          <a:lstStyle/>
          <a:p>
            <a:pPr algn="ctr"/>
            <a:r>
              <a:rPr lang="en-US" sz="2000" b="1" dirty="0"/>
              <a:t>blue</a:t>
            </a:r>
            <a:endParaRPr lang="en-GB" sz="2000" b="1" dirty="0"/>
          </a:p>
        </p:txBody>
      </p:sp>
      <p:sp>
        <p:nvSpPr>
          <p:cNvPr id="20" name="TextBox 19">
            <a:extLst>
              <a:ext uri="{FF2B5EF4-FFF2-40B4-BE49-F238E27FC236}">
                <a16:creationId xmlns:a16="http://schemas.microsoft.com/office/drawing/2014/main" id="{CDA66144-88C4-4030-A7BB-917AC7A2185E}"/>
              </a:ext>
            </a:extLst>
          </p:cNvPr>
          <p:cNvSpPr txBox="1"/>
          <p:nvPr/>
        </p:nvSpPr>
        <p:spPr>
          <a:xfrm>
            <a:off x="7148523" y="1562333"/>
            <a:ext cx="921884" cy="369332"/>
          </a:xfrm>
          <a:prstGeom prst="rect">
            <a:avLst/>
          </a:prstGeom>
          <a:noFill/>
          <a:ln w="28575">
            <a:noFill/>
          </a:ln>
        </p:spPr>
        <p:txBody>
          <a:bodyPr wrap="square">
            <a:spAutoFit/>
          </a:bodyPr>
          <a:lstStyle/>
          <a:p>
            <a:pPr algn="ctr"/>
            <a:r>
              <a:rPr lang="en-US" dirty="0"/>
              <a:t>,</a:t>
            </a:r>
            <a:endParaRPr lang="en-GB" dirty="0"/>
          </a:p>
        </p:txBody>
      </p:sp>
    </p:spTree>
    <p:extLst>
      <p:ext uri="{BB962C8B-B14F-4D97-AF65-F5344CB8AC3E}">
        <p14:creationId xmlns:p14="http://schemas.microsoft.com/office/powerpoint/2010/main" val="203989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05556E-6 4.44444E-6 L -0.01771 -0.49468 " pathEditMode="relative" rAng="0" ptsTypes="AA">
                                      <p:cBhvr>
                                        <p:cTn id="6" dur="2000" fill="hold"/>
                                        <p:tgtEl>
                                          <p:spTgt spid="28"/>
                                        </p:tgtEl>
                                        <p:attrNameLst>
                                          <p:attrName>ppt_x</p:attrName>
                                          <p:attrName>ppt_y</p:attrName>
                                        </p:attrNameLst>
                                      </p:cBhvr>
                                      <p:rCtr x="-885" y="-24745"/>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3.05556E-6 7.40741E-7 L 0.25278 -0.37107 " pathEditMode="relative" rAng="0" ptsTypes="AA">
                                      <p:cBhvr>
                                        <p:cTn id="10" dur="2000" fill="hold"/>
                                        <p:tgtEl>
                                          <p:spTgt spid="27"/>
                                        </p:tgtEl>
                                        <p:attrNameLst>
                                          <p:attrName>ppt_x</p:attrName>
                                          <p:attrName>ppt_y</p:attrName>
                                        </p:attrNameLst>
                                      </p:cBhvr>
                                      <p:rCtr x="12639" y="-18565"/>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3.05556E-6 -4.81481E-6 L -0.08437 -0.13009 " pathEditMode="relative" rAng="0" ptsTypes="AA">
                                      <p:cBhvr>
                                        <p:cTn id="14" dur="2000" fill="hold"/>
                                        <p:tgtEl>
                                          <p:spTgt spid="19"/>
                                        </p:tgtEl>
                                        <p:attrNameLst>
                                          <p:attrName>ppt_x</p:attrName>
                                          <p:attrName>ppt_y</p:attrName>
                                        </p:attrNameLst>
                                      </p:cBhvr>
                                      <p:rCtr x="-4219" y="-6505"/>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6"/>
                    </p:tgtEl>
                  </p:cond>
                </p:stCondLst>
                <p:endSync evt="end" delay="0">
                  <p:rtn val="all"/>
                </p:endSync>
                <p:childTnLst>
                  <p:par>
                    <p:cTn id="16" fill="hold">
                      <p:stCondLst>
                        <p:cond delay="0"/>
                      </p:stCondLst>
                      <p:childTnLst>
                        <p:par>
                          <p:cTn id="17" fill="hold">
                            <p:stCondLst>
                              <p:cond delay="0"/>
                            </p:stCondLst>
                            <p:childTnLst>
                              <p:par>
                                <p:cTn id="18" presetID="32" presetClass="emph" presetSubtype="0" fill="hold" grpId="0" nodeType="clickEffect">
                                  <p:stCondLst>
                                    <p:cond delay="0"/>
                                  </p:stCondLst>
                                  <p:childTnLst>
                                    <p:animRot by="120000">
                                      <p:cBhvr>
                                        <p:cTn id="19" dur="100" fill="hold">
                                          <p:stCondLst>
                                            <p:cond delay="0"/>
                                          </p:stCondLst>
                                        </p:cTn>
                                        <p:tgtEl>
                                          <p:spTgt spid="16"/>
                                        </p:tgtEl>
                                        <p:attrNameLst>
                                          <p:attrName>r</p:attrName>
                                        </p:attrNameLst>
                                      </p:cBhvr>
                                    </p:animRot>
                                    <p:animRot by="-240000">
                                      <p:cBhvr>
                                        <p:cTn id="20" dur="200" fill="hold">
                                          <p:stCondLst>
                                            <p:cond delay="200"/>
                                          </p:stCondLst>
                                        </p:cTn>
                                        <p:tgtEl>
                                          <p:spTgt spid="16"/>
                                        </p:tgtEl>
                                        <p:attrNameLst>
                                          <p:attrName>r</p:attrName>
                                        </p:attrNameLst>
                                      </p:cBhvr>
                                    </p:animRot>
                                    <p:animRot by="240000">
                                      <p:cBhvr>
                                        <p:cTn id="21" dur="200" fill="hold">
                                          <p:stCondLst>
                                            <p:cond delay="400"/>
                                          </p:stCondLst>
                                        </p:cTn>
                                        <p:tgtEl>
                                          <p:spTgt spid="16"/>
                                        </p:tgtEl>
                                        <p:attrNameLst>
                                          <p:attrName>r</p:attrName>
                                        </p:attrNameLst>
                                      </p:cBhvr>
                                    </p:animRot>
                                    <p:animRot by="-240000">
                                      <p:cBhvr>
                                        <p:cTn id="22" dur="200" fill="hold">
                                          <p:stCondLst>
                                            <p:cond delay="600"/>
                                          </p:stCondLst>
                                        </p:cTn>
                                        <p:tgtEl>
                                          <p:spTgt spid="16"/>
                                        </p:tgtEl>
                                        <p:attrNameLst>
                                          <p:attrName>r</p:attrName>
                                        </p:attrNameLst>
                                      </p:cBhvr>
                                    </p:animRot>
                                    <p:animRot by="120000">
                                      <p:cBhvr>
                                        <p:cTn id="23" dur="200" fill="hold">
                                          <p:stCondLst>
                                            <p:cond delay="800"/>
                                          </p:stCondLst>
                                        </p:cTn>
                                        <p:tgtEl>
                                          <p:spTgt spid="16"/>
                                        </p:tgtEl>
                                        <p:attrNameLst>
                                          <p:attrName>r</p:attrName>
                                        </p:attrNameLst>
                                      </p:cBhvr>
                                    </p:animRot>
                                  </p:childTnLst>
                                </p:cTn>
                              </p:par>
                            </p:childTnLst>
                          </p:cTn>
                        </p:par>
                      </p:childTnLst>
                    </p:cTn>
                  </p:par>
                </p:childTnLst>
              </p:cTn>
              <p:nextCondLst>
                <p:cond evt="onClick" delay="0">
                  <p:tgtEl>
                    <p:spTgt spid="16"/>
                  </p:tgtEl>
                </p:cond>
              </p:nextCondLst>
            </p:seq>
            <p:seq concurrent="1" nextAc="seek">
              <p:cTn id="24" restart="whenNotActive" fill="hold" evtFilter="cancelBubble" nodeType="interactiveSeq">
                <p:stCondLst>
                  <p:cond evt="onClick" delay="0">
                    <p:tgtEl>
                      <p:spTgt spid="13"/>
                    </p:tgtEl>
                  </p:cond>
                </p:stCondLst>
                <p:endSync evt="end" delay="0">
                  <p:rtn val="all"/>
                </p:endSync>
                <p:childTnLst>
                  <p:par>
                    <p:cTn id="25" fill="hold">
                      <p:stCondLst>
                        <p:cond delay="0"/>
                      </p:stCondLst>
                      <p:childTnLst>
                        <p:par>
                          <p:cTn id="26" fill="hold">
                            <p:stCondLst>
                              <p:cond delay="0"/>
                            </p:stCondLst>
                            <p:childTnLst>
                              <p:par>
                                <p:cTn id="27" presetID="32" presetClass="emph" presetSubtype="0" fill="hold" grpId="0" nodeType="clickEffect">
                                  <p:stCondLst>
                                    <p:cond delay="0"/>
                                  </p:stCondLst>
                                  <p:childTnLst>
                                    <p:animRot by="120000">
                                      <p:cBhvr>
                                        <p:cTn id="28" dur="100" fill="hold">
                                          <p:stCondLst>
                                            <p:cond delay="0"/>
                                          </p:stCondLst>
                                        </p:cTn>
                                        <p:tgtEl>
                                          <p:spTgt spid="13"/>
                                        </p:tgtEl>
                                        <p:attrNameLst>
                                          <p:attrName>r</p:attrName>
                                        </p:attrNameLst>
                                      </p:cBhvr>
                                    </p:animRot>
                                    <p:animRot by="-240000">
                                      <p:cBhvr>
                                        <p:cTn id="29" dur="200" fill="hold">
                                          <p:stCondLst>
                                            <p:cond delay="200"/>
                                          </p:stCondLst>
                                        </p:cTn>
                                        <p:tgtEl>
                                          <p:spTgt spid="13"/>
                                        </p:tgtEl>
                                        <p:attrNameLst>
                                          <p:attrName>r</p:attrName>
                                        </p:attrNameLst>
                                      </p:cBhvr>
                                    </p:animRot>
                                    <p:animRot by="240000">
                                      <p:cBhvr>
                                        <p:cTn id="30" dur="200" fill="hold">
                                          <p:stCondLst>
                                            <p:cond delay="400"/>
                                          </p:stCondLst>
                                        </p:cTn>
                                        <p:tgtEl>
                                          <p:spTgt spid="13"/>
                                        </p:tgtEl>
                                        <p:attrNameLst>
                                          <p:attrName>r</p:attrName>
                                        </p:attrNameLst>
                                      </p:cBhvr>
                                    </p:animRot>
                                    <p:animRot by="-240000">
                                      <p:cBhvr>
                                        <p:cTn id="31" dur="200" fill="hold">
                                          <p:stCondLst>
                                            <p:cond delay="600"/>
                                          </p:stCondLst>
                                        </p:cTn>
                                        <p:tgtEl>
                                          <p:spTgt spid="13"/>
                                        </p:tgtEl>
                                        <p:attrNameLst>
                                          <p:attrName>r</p:attrName>
                                        </p:attrNameLst>
                                      </p:cBhvr>
                                    </p:animRot>
                                    <p:animRot by="120000">
                                      <p:cBhvr>
                                        <p:cTn id="32" dur="200" fill="hold">
                                          <p:stCondLst>
                                            <p:cond delay="800"/>
                                          </p:stCondLst>
                                        </p:cTn>
                                        <p:tgtEl>
                                          <p:spTgt spid="13"/>
                                        </p:tgtEl>
                                        <p:attrNameLst>
                                          <p:attrName>r</p:attrName>
                                        </p:attrNameLst>
                                      </p:cBhvr>
                                    </p:animRot>
                                  </p:childTnLst>
                                </p:cTn>
                              </p:par>
                            </p:childTnLst>
                          </p:cTn>
                        </p:par>
                      </p:childTnLst>
                    </p:cTn>
                  </p:par>
                </p:childTnLst>
              </p:cTn>
              <p:nextCondLst>
                <p:cond evt="onClick" delay="0">
                  <p:tgtEl>
                    <p:spTgt spid="13"/>
                  </p:tgtEl>
                </p:cond>
              </p:nextCondLst>
            </p:seq>
            <p:seq concurrent="1" nextAc="seek">
              <p:cTn id="33" restart="whenNotActive" fill="hold" evtFilter="cancelBubble" nodeType="interactiveSeq">
                <p:stCondLst>
                  <p:cond evt="onClick" delay="0">
                    <p:tgtEl>
                      <p:spTgt spid="18"/>
                    </p:tgtEl>
                  </p:cond>
                </p:stCondLst>
                <p:endSync evt="end" delay="0">
                  <p:rtn val="all"/>
                </p:endSync>
                <p:childTnLst>
                  <p:par>
                    <p:cTn id="34" fill="hold">
                      <p:stCondLst>
                        <p:cond delay="0"/>
                      </p:stCondLst>
                      <p:childTnLst>
                        <p:par>
                          <p:cTn id="35" fill="hold">
                            <p:stCondLst>
                              <p:cond delay="0"/>
                            </p:stCondLst>
                            <p:childTnLst>
                              <p:par>
                                <p:cTn id="36" presetID="32" presetClass="emph" presetSubtype="0" fill="hold" grpId="0" nodeType="clickEffect">
                                  <p:stCondLst>
                                    <p:cond delay="0"/>
                                  </p:stCondLst>
                                  <p:childTnLst>
                                    <p:animRot by="120000">
                                      <p:cBhvr>
                                        <p:cTn id="37" dur="100" fill="hold">
                                          <p:stCondLst>
                                            <p:cond delay="0"/>
                                          </p:stCondLst>
                                        </p:cTn>
                                        <p:tgtEl>
                                          <p:spTgt spid="18"/>
                                        </p:tgtEl>
                                        <p:attrNameLst>
                                          <p:attrName>r</p:attrName>
                                        </p:attrNameLst>
                                      </p:cBhvr>
                                    </p:animRot>
                                    <p:animRot by="-240000">
                                      <p:cBhvr>
                                        <p:cTn id="38" dur="200" fill="hold">
                                          <p:stCondLst>
                                            <p:cond delay="200"/>
                                          </p:stCondLst>
                                        </p:cTn>
                                        <p:tgtEl>
                                          <p:spTgt spid="18"/>
                                        </p:tgtEl>
                                        <p:attrNameLst>
                                          <p:attrName>r</p:attrName>
                                        </p:attrNameLst>
                                      </p:cBhvr>
                                    </p:animRot>
                                    <p:animRot by="240000">
                                      <p:cBhvr>
                                        <p:cTn id="39" dur="200" fill="hold">
                                          <p:stCondLst>
                                            <p:cond delay="400"/>
                                          </p:stCondLst>
                                        </p:cTn>
                                        <p:tgtEl>
                                          <p:spTgt spid="18"/>
                                        </p:tgtEl>
                                        <p:attrNameLst>
                                          <p:attrName>r</p:attrName>
                                        </p:attrNameLst>
                                      </p:cBhvr>
                                    </p:animRot>
                                    <p:animRot by="-240000">
                                      <p:cBhvr>
                                        <p:cTn id="40" dur="200" fill="hold">
                                          <p:stCondLst>
                                            <p:cond delay="600"/>
                                          </p:stCondLst>
                                        </p:cTn>
                                        <p:tgtEl>
                                          <p:spTgt spid="18"/>
                                        </p:tgtEl>
                                        <p:attrNameLst>
                                          <p:attrName>r</p:attrName>
                                        </p:attrNameLst>
                                      </p:cBhvr>
                                    </p:animRot>
                                    <p:animRot by="120000">
                                      <p:cBhvr>
                                        <p:cTn id="41" dur="200" fill="hold">
                                          <p:stCondLst>
                                            <p:cond delay="800"/>
                                          </p:stCondLst>
                                        </p:cTn>
                                        <p:tgtEl>
                                          <p:spTgt spid="18"/>
                                        </p:tgtEl>
                                        <p:attrNameLst>
                                          <p:attrName>r</p:attrName>
                                        </p:attrNameLst>
                                      </p:cBhvr>
                                    </p:animRot>
                                  </p:childTnLst>
                                </p:cTn>
                              </p:par>
                            </p:childTnLst>
                          </p:cTn>
                        </p:par>
                      </p:childTnLst>
                    </p:cTn>
                  </p:par>
                </p:childTnLst>
              </p:cTn>
              <p:nextCondLst>
                <p:cond evt="onClick" delay="0">
                  <p:tgtEl>
                    <p:spTgt spid="18"/>
                  </p:tgtEl>
                </p:cond>
              </p:nextCondLst>
            </p:seq>
            <p:seq concurrent="1" nextAc="seek">
              <p:cTn id="42" restart="whenNotActive" fill="hold" evtFilter="cancelBubble" nodeType="interactiveSeq">
                <p:stCondLst>
                  <p:cond evt="onClick" delay="0">
                    <p:tgtEl>
                      <p:spTgt spid="25"/>
                    </p:tgtEl>
                  </p:cond>
                </p:stCondLst>
                <p:endSync evt="end" delay="0">
                  <p:rtn val="all"/>
                </p:endSync>
                <p:childTnLst>
                  <p:par>
                    <p:cTn id="43" fill="hold">
                      <p:stCondLst>
                        <p:cond delay="0"/>
                      </p:stCondLst>
                      <p:childTnLst>
                        <p:par>
                          <p:cTn id="44" fill="hold">
                            <p:stCondLst>
                              <p:cond delay="0"/>
                            </p:stCondLst>
                            <p:childTnLst>
                              <p:par>
                                <p:cTn id="45" presetID="32" presetClass="emph" presetSubtype="0" fill="hold" grpId="0" nodeType="clickEffect">
                                  <p:stCondLst>
                                    <p:cond delay="0"/>
                                  </p:stCondLst>
                                  <p:childTnLst>
                                    <p:animRot by="120000">
                                      <p:cBhvr>
                                        <p:cTn id="46" dur="100" fill="hold">
                                          <p:stCondLst>
                                            <p:cond delay="0"/>
                                          </p:stCondLst>
                                        </p:cTn>
                                        <p:tgtEl>
                                          <p:spTgt spid="25"/>
                                        </p:tgtEl>
                                        <p:attrNameLst>
                                          <p:attrName>r</p:attrName>
                                        </p:attrNameLst>
                                      </p:cBhvr>
                                    </p:animRot>
                                    <p:animRot by="-240000">
                                      <p:cBhvr>
                                        <p:cTn id="47" dur="200" fill="hold">
                                          <p:stCondLst>
                                            <p:cond delay="200"/>
                                          </p:stCondLst>
                                        </p:cTn>
                                        <p:tgtEl>
                                          <p:spTgt spid="25"/>
                                        </p:tgtEl>
                                        <p:attrNameLst>
                                          <p:attrName>r</p:attrName>
                                        </p:attrNameLst>
                                      </p:cBhvr>
                                    </p:animRot>
                                    <p:animRot by="240000">
                                      <p:cBhvr>
                                        <p:cTn id="48" dur="200" fill="hold">
                                          <p:stCondLst>
                                            <p:cond delay="400"/>
                                          </p:stCondLst>
                                        </p:cTn>
                                        <p:tgtEl>
                                          <p:spTgt spid="25"/>
                                        </p:tgtEl>
                                        <p:attrNameLst>
                                          <p:attrName>r</p:attrName>
                                        </p:attrNameLst>
                                      </p:cBhvr>
                                    </p:animRot>
                                    <p:animRot by="-240000">
                                      <p:cBhvr>
                                        <p:cTn id="49" dur="200" fill="hold">
                                          <p:stCondLst>
                                            <p:cond delay="600"/>
                                          </p:stCondLst>
                                        </p:cTn>
                                        <p:tgtEl>
                                          <p:spTgt spid="25"/>
                                        </p:tgtEl>
                                        <p:attrNameLst>
                                          <p:attrName>r</p:attrName>
                                        </p:attrNameLst>
                                      </p:cBhvr>
                                    </p:animRot>
                                    <p:animRot by="120000">
                                      <p:cBhvr>
                                        <p:cTn id="50" dur="200" fill="hold">
                                          <p:stCondLst>
                                            <p:cond delay="800"/>
                                          </p:stCondLst>
                                        </p:cTn>
                                        <p:tgtEl>
                                          <p:spTgt spid="25"/>
                                        </p:tgtEl>
                                        <p:attrNameLst>
                                          <p:attrName>r</p:attrName>
                                        </p:attrNameLst>
                                      </p:cBhvr>
                                    </p:animRot>
                                  </p:childTnLst>
                                </p:cTn>
                              </p:par>
                            </p:childTnLst>
                          </p:cTn>
                        </p:par>
                      </p:childTnLst>
                    </p:cTn>
                  </p:par>
                </p:childTnLst>
              </p:cTn>
              <p:nextCondLst>
                <p:cond evt="onClick" delay="0">
                  <p:tgtEl>
                    <p:spTgt spid="25"/>
                  </p:tgtEl>
                </p:cond>
              </p:nextCondLst>
            </p:seq>
            <p:seq concurrent="1" nextAc="seek">
              <p:cTn id="51" restart="whenNotActive" fill="hold" evtFilter="cancelBubble" nodeType="interactiveSeq">
                <p:stCondLst>
                  <p:cond evt="onClick" delay="0">
                    <p:tgtEl>
                      <p:spTgt spid="29"/>
                    </p:tgtEl>
                  </p:cond>
                </p:stCondLst>
                <p:endSync evt="end" delay="0">
                  <p:rtn val="all"/>
                </p:endSync>
                <p:childTnLst>
                  <p:par>
                    <p:cTn id="52" fill="hold">
                      <p:stCondLst>
                        <p:cond delay="0"/>
                      </p:stCondLst>
                      <p:childTnLst>
                        <p:par>
                          <p:cTn id="53" fill="hold">
                            <p:stCondLst>
                              <p:cond delay="0"/>
                            </p:stCondLst>
                            <p:childTnLst>
                              <p:par>
                                <p:cTn id="54" presetID="32" presetClass="emph" presetSubtype="0" fill="hold" grpId="0" nodeType="clickEffect">
                                  <p:stCondLst>
                                    <p:cond delay="0"/>
                                  </p:stCondLst>
                                  <p:childTnLst>
                                    <p:animRot by="120000">
                                      <p:cBhvr>
                                        <p:cTn id="55" dur="100" fill="hold">
                                          <p:stCondLst>
                                            <p:cond delay="0"/>
                                          </p:stCondLst>
                                        </p:cTn>
                                        <p:tgtEl>
                                          <p:spTgt spid="29"/>
                                        </p:tgtEl>
                                        <p:attrNameLst>
                                          <p:attrName>r</p:attrName>
                                        </p:attrNameLst>
                                      </p:cBhvr>
                                    </p:animRot>
                                    <p:animRot by="-240000">
                                      <p:cBhvr>
                                        <p:cTn id="56" dur="200" fill="hold">
                                          <p:stCondLst>
                                            <p:cond delay="200"/>
                                          </p:stCondLst>
                                        </p:cTn>
                                        <p:tgtEl>
                                          <p:spTgt spid="29"/>
                                        </p:tgtEl>
                                        <p:attrNameLst>
                                          <p:attrName>r</p:attrName>
                                        </p:attrNameLst>
                                      </p:cBhvr>
                                    </p:animRot>
                                    <p:animRot by="240000">
                                      <p:cBhvr>
                                        <p:cTn id="57" dur="200" fill="hold">
                                          <p:stCondLst>
                                            <p:cond delay="400"/>
                                          </p:stCondLst>
                                        </p:cTn>
                                        <p:tgtEl>
                                          <p:spTgt spid="29"/>
                                        </p:tgtEl>
                                        <p:attrNameLst>
                                          <p:attrName>r</p:attrName>
                                        </p:attrNameLst>
                                      </p:cBhvr>
                                    </p:animRot>
                                    <p:animRot by="-240000">
                                      <p:cBhvr>
                                        <p:cTn id="58" dur="200" fill="hold">
                                          <p:stCondLst>
                                            <p:cond delay="600"/>
                                          </p:stCondLst>
                                        </p:cTn>
                                        <p:tgtEl>
                                          <p:spTgt spid="29"/>
                                        </p:tgtEl>
                                        <p:attrNameLst>
                                          <p:attrName>r</p:attrName>
                                        </p:attrNameLst>
                                      </p:cBhvr>
                                    </p:animRot>
                                    <p:animRot by="120000">
                                      <p:cBhvr>
                                        <p:cTn id="59" dur="200" fill="hold">
                                          <p:stCondLst>
                                            <p:cond delay="800"/>
                                          </p:stCondLst>
                                        </p:cTn>
                                        <p:tgtEl>
                                          <p:spTgt spid="29"/>
                                        </p:tgtEl>
                                        <p:attrNameLst>
                                          <p:attrName>r</p:attrName>
                                        </p:attrNameLst>
                                      </p:cBhvr>
                                    </p:animRot>
                                  </p:childTnLst>
                                </p:cTn>
                              </p:par>
                            </p:childTnLst>
                          </p:cTn>
                        </p:par>
                      </p:childTnLst>
                    </p:cTn>
                  </p:par>
                </p:childTnLst>
              </p:cTn>
              <p:nextCondLst>
                <p:cond evt="onClick" delay="0">
                  <p:tgtEl>
                    <p:spTgt spid="29"/>
                  </p:tgtEl>
                </p:cond>
              </p:nextCondLst>
            </p:seq>
          </p:childTnLst>
        </p:cTn>
      </p:par>
    </p:tnLst>
    <p:bldLst>
      <p:bldP spid="16" grpId="0" animBg="1"/>
      <p:bldP spid="13" grpId="0" animBg="1"/>
      <p:bldP spid="25" grpId="0" animBg="1"/>
      <p:bldP spid="27" grpId="0" animBg="1"/>
      <p:bldP spid="28" grpId="0" animBg="1"/>
      <p:bldP spid="29" grpId="0" animBg="1"/>
      <p:bldP spid="18" grpId="0" animBg="1"/>
      <p:bldP spid="19"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potx" id="{8C058020-CE1A-4275-96FF-3E9B179AFEF1}" vid="{BE2BE99D-79A1-4F73-BB89-E052F53DA9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103</TotalTime>
  <Words>226</Words>
  <Application>Microsoft Office PowerPoint</Application>
  <PresentationFormat>On-screen Show (4:3)</PresentationFormat>
  <Paragraphs>77</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Twinkl</vt:lpstr>
      <vt:lpstr>Calibri</vt:lpstr>
      <vt:lpstr>Arial</vt:lpstr>
      <vt:lpstr>Roboto</vt:lpstr>
      <vt:lpstr>Office Theme</vt:lpstr>
      <vt:lpstr>PowerPoint Presentation</vt:lpstr>
      <vt:lpstr>How to play</vt:lpstr>
      <vt:lpstr>Click on the words to add them to the sentence</vt:lpstr>
      <vt:lpstr>Click on the words to add them to the sentence</vt:lpstr>
      <vt:lpstr>Click on the words to add them to the sentence</vt:lpstr>
      <vt:lpstr>Click on the words to add them to the sentence</vt:lpstr>
      <vt:lpstr>Click on the words to add them to the sentence</vt:lpstr>
      <vt:lpstr>Click on the words to add them to the sentence</vt:lpstr>
      <vt:lpstr>Click on the words to add them to the sentence</vt:lpstr>
      <vt:lpstr>Click on the words to add them to the sentence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Robinson</dc:creator>
  <cp:lastModifiedBy>Ryan Robinson</cp:lastModifiedBy>
  <cp:revision>2</cp:revision>
  <dcterms:created xsi:type="dcterms:W3CDTF">2021-10-18T11:03:17Z</dcterms:created>
  <dcterms:modified xsi:type="dcterms:W3CDTF">2021-10-21T09:32:14Z</dcterms:modified>
</cp:coreProperties>
</file>