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3" r:id="rId2"/>
    <p:sldId id="258" r:id="rId3"/>
    <p:sldId id="264" r:id="rId4"/>
    <p:sldId id="275" r:id="rId5"/>
    <p:sldId id="274" r:id="rId6"/>
    <p:sldId id="277" r:id="rId7"/>
    <p:sldId id="276"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2"/>
    <a:srgbClr val="92D050"/>
    <a:srgbClr val="009640"/>
    <a:srgbClr val="11743A"/>
    <a:srgbClr val="25B7BC"/>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showGuides="1">
      <p:cViewPr>
        <p:scale>
          <a:sx n="100" d="100"/>
          <a:sy n="100" d="100"/>
        </p:scale>
        <p:origin x="2052" y="3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ks2-writing/ks2-fiction/ks2-poetr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ks2-writing/ks2-fiction/ks2-poetr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childrens.poetryarchive.org/poem/playground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childrens.poetryarchive.org/poet/robert-hull/" TargetMode="External"/><Relationship Id="rId2" Type="http://schemas.openxmlformats.org/officeDocument/2006/relationships/hyperlink" Target="https://childrens.poetryarchive.org/poem/please-do-not-feed-the-animal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hildrens.poetryarchive.org/poem/dawn-meets-the-quee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72A2B9-4A07-4723-AC2F-1B1D02EE50A7}"/>
              </a:ext>
            </a:extLst>
          </p:cNvPr>
          <p:cNvSpPr>
            <a:spLocks noGrp="1"/>
          </p:cNvSpPr>
          <p:nvPr/>
        </p:nvSpPr>
        <p:spPr>
          <a:xfrm>
            <a:off x="736600" y="2568595"/>
            <a:ext cx="7670800" cy="1720810"/>
          </a:xfrm>
          <a:prstGeom prst="rect">
            <a:avLst/>
          </a:prstGeom>
          <a:solidFill>
            <a:schemeClr val="bg1"/>
          </a:solidFill>
          <a:ln w="25400">
            <a:solidFill>
              <a:schemeClr val="accent5"/>
            </a:solidFill>
          </a:ln>
        </p:spPr>
        <p:txBody>
          <a:bodyPr vert="horz" wrap="square" lIns="180000" tIns="180000" rIns="180000" bIns="180000" rtlCol="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1400" b="0" dirty="0">
                <a:latin typeface="Roboto" panose="02000000000000000000" pitchFamily="2" charset="0"/>
                <a:ea typeface="Roboto" panose="02000000000000000000" pitchFamily="2" charset="0"/>
              </a:rPr>
              <a:t>We hope you find the information on our website and resources useful. This resource contains links to external websites. Please be aware that the inclusion of any link in this resource should not be taken as an endorsement of any kind by </a:t>
            </a:r>
            <a:r>
              <a:rPr lang="en-GB" sz="1400" b="0" dirty="0" err="1">
                <a:latin typeface="Roboto" panose="02000000000000000000" pitchFamily="2" charset="0"/>
                <a:ea typeface="Roboto" panose="02000000000000000000" pitchFamily="2" charset="0"/>
              </a:rPr>
              <a:t>Twinkl</a:t>
            </a:r>
            <a:r>
              <a:rPr lang="en-GB" sz="1400" b="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b="0" dirty="0" err="1">
                <a:latin typeface="Roboto" panose="02000000000000000000" pitchFamily="2" charset="0"/>
                <a:ea typeface="Roboto" panose="02000000000000000000" pitchFamily="2" charset="0"/>
              </a:rPr>
              <a:t>TwinklCares</a:t>
            </a:r>
            <a:r>
              <a:rPr lang="en-GB" sz="1400" b="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endParaRPr lang="en-GB" sz="14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7694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05ED1D-47D7-4807-BF47-3707FFF53C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25177" y="1700050"/>
            <a:ext cx="841708" cy="3088566"/>
          </a:xfrm>
          <a:prstGeom prst="rect">
            <a:avLst/>
          </a:prstGeom>
          <a:solidFill>
            <a:schemeClr val="bg1"/>
          </a:solidFill>
          <a:ln>
            <a:solidFill>
              <a:schemeClr val="tx1"/>
            </a:solidFill>
          </a:ln>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green, standing, sky&#10;&#10;Description automatically generated">
            <a:extLst>
              <a:ext uri="{FF2B5EF4-FFF2-40B4-BE49-F238E27FC236}">
                <a16:creationId xmlns:a16="http://schemas.microsoft.com/office/drawing/2014/main" id="{1D39319A-0966-4822-9416-A41A7BCF47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88" y="1188877"/>
            <a:ext cx="8360812" cy="5573874"/>
          </a:xfrm>
          <a:prstGeom prst="rect">
            <a:avLst/>
          </a:prstGeom>
        </p:spPr>
      </p:pic>
      <p:pic>
        <p:nvPicPr>
          <p:cNvPr id="10" name="border" descr="A screenshot of a computer screen&#10;&#10;Description automatically generated">
            <a:extLst>
              <a:ext uri="{FF2B5EF4-FFF2-40B4-BE49-F238E27FC236}">
                <a16:creationId xmlns:a16="http://schemas.microsoft.com/office/drawing/2014/main" id="{AA2B552F-62B2-4CF6-BEAD-EFE021A0E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836344" y="1364134"/>
            <a:ext cx="3492500" cy="3265097"/>
          </a:xfrm>
          <a:prstGeom prst="rect">
            <a:avLst/>
          </a:prstGeom>
          <a:solidFill>
            <a:srgbClr val="25B7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the ocean of dreams I saw…</a:t>
            </a:r>
          </a:p>
          <a:p>
            <a:r>
              <a:rPr lang="en-GB" i="1" dirty="0"/>
              <a:t>Three friendly dolphins</a:t>
            </a:r>
          </a:p>
          <a:p>
            <a:r>
              <a:rPr lang="en-GB" i="1" dirty="0"/>
              <a:t>Playing in the sun.</a:t>
            </a:r>
          </a:p>
          <a:p>
            <a:endParaRPr lang="en-GB" dirty="0"/>
          </a:p>
          <a:p>
            <a:r>
              <a:rPr lang="en-GB" dirty="0"/>
              <a:t>In the ocean of dreams I saw…</a:t>
            </a:r>
          </a:p>
          <a:p>
            <a:r>
              <a:rPr lang="en-GB" i="1" dirty="0"/>
              <a:t>Six sneaky starfish</a:t>
            </a:r>
          </a:p>
          <a:p>
            <a:r>
              <a:rPr lang="en-GB" i="1" dirty="0"/>
              <a:t>Shuffling across the sea bed.</a:t>
            </a:r>
          </a:p>
          <a:p>
            <a:endParaRPr lang="en-GB" dirty="0"/>
          </a:p>
          <a:p>
            <a:r>
              <a:rPr lang="en-GB" dirty="0"/>
              <a:t>In the ocean of dreams I saw…</a:t>
            </a:r>
          </a:p>
          <a:p>
            <a:r>
              <a:rPr lang="en-GB" i="1" dirty="0"/>
              <a:t>Four fishing trawlers</a:t>
            </a:r>
          </a:p>
          <a:p>
            <a:r>
              <a:rPr lang="en-GB" i="1" dirty="0"/>
              <a:t>Dredging the frothy waves.</a:t>
            </a:r>
          </a:p>
        </p:txBody>
      </p:sp>
      <p:sp>
        <p:nvSpPr>
          <p:cNvPr id="5" name="Rectangle 4"/>
          <p:cNvSpPr/>
          <p:nvPr/>
        </p:nvSpPr>
        <p:spPr>
          <a:xfrm>
            <a:off x="4137025" y="731960"/>
            <a:ext cx="3492500" cy="276999"/>
          </a:xfrm>
          <a:prstGeom prst="rect">
            <a:avLst/>
          </a:prstGeom>
        </p:spPr>
        <p:txBody>
          <a:bodyPr wrap="square" lIns="0" tIns="0" rIns="0" bIns="0">
            <a:spAutoFit/>
          </a:bodyPr>
          <a:lstStyle/>
          <a:p>
            <a:pPr algn="ctr"/>
            <a:r>
              <a:rPr lang="en-GB" dirty="0"/>
              <a:t>Building poems from a structure.</a:t>
            </a:r>
          </a:p>
        </p:txBody>
      </p:sp>
      <p:sp>
        <p:nvSpPr>
          <p:cNvPr id="2" name="Rectangle 1">
            <a:extLst>
              <a:ext uri="{FF2B5EF4-FFF2-40B4-BE49-F238E27FC236}">
                <a16:creationId xmlns:a16="http://schemas.microsoft.com/office/drawing/2014/main" id="{2A8ABFF0-1DCE-4CF7-BD60-6AD1E87192EA}"/>
              </a:ext>
            </a:extLst>
          </p:cNvPr>
          <p:cNvSpPr/>
          <p:nvPr/>
        </p:nvSpPr>
        <p:spPr>
          <a:xfrm>
            <a:off x="381000" y="549275"/>
            <a:ext cx="3095626" cy="64237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52000" rtlCol="0" anchor="ctr"/>
          <a:lstStyle/>
          <a:p>
            <a:r>
              <a:rPr lang="en-GB" sz="3200" b="1" dirty="0">
                <a:solidFill>
                  <a:schemeClr val="bg1"/>
                </a:solidFill>
                <a:latin typeface="+mn-lt"/>
              </a:rPr>
              <a:t>Day 1: Poetry</a:t>
            </a:r>
            <a:endParaRPr lang="en-GB" sz="3200" b="1" dirty="0"/>
          </a:p>
        </p:txBody>
      </p:sp>
      <p:pic>
        <p:nvPicPr>
          <p:cNvPr id="4" name="Picture 3">
            <a:extLst>
              <a:ext uri="{FF2B5EF4-FFF2-40B4-BE49-F238E27FC236}">
                <a16:creationId xmlns:a16="http://schemas.microsoft.com/office/drawing/2014/main" id="{4ACC09E0-086E-48DE-A30A-1B2978DFBD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04" t="-2794" r="-14111" b="-3307"/>
          <a:stretch/>
        </p:blipFill>
        <p:spPr>
          <a:xfrm>
            <a:off x="-925177" y="1700050"/>
            <a:ext cx="841708" cy="3088566"/>
          </a:xfrm>
          <a:prstGeom prst="rect">
            <a:avLst/>
          </a:prstGeom>
          <a:solidFill>
            <a:schemeClr val="bg1"/>
          </a:solidFill>
          <a:ln>
            <a:solidFill>
              <a:schemeClr val="tx1"/>
            </a:solidFill>
          </a:ln>
        </p:spPr>
      </p:pic>
      <p:sp>
        <p:nvSpPr>
          <p:cNvPr id="12" name="Rectangle 11">
            <a:extLst>
              <a:ext uri="{FF2B5EF4-FFF2-40B4-BE49-F238E27FC236}">
                <a16:creationId xmlns:a16="http://schemas.microsoft.com/office/drawing/2014/main" id="{E7FB7D79-C9F9-4459-B1D3-4F6AC14592BA}"/>
              </a:ext>
            </a:extLst>
          </p:cNvPr>
          <p:cNvSpPr/>
          <p:nvPr/>
        </p:nvSpPr>
        <p:spPr>
          <a:xfrm>
            <a:off x="755650" y="4807666"/>
            <a:ext cx="7632700" cy="1479993"/>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08000" bIns="108000" rtlCol="0" anchor="ctr">
            <a:spAutoFit/>
          </a:bodyPr>
          <a:lstStyle/>
          <a:p>
            <a:r>
              <a:rPr lang="en-GB" sz="1600" b="1" dirty="0">
                <a:solidFill>
                  <a:schemeClr val="tx1"/>
                </a:solidFill>
              </a:rPr>
              <a:t>Can you add your own verse to this poem?</a:t>
            </a:r>
          </a:p>
          <a:p>
            <a:r>
              <a:rPr lang="en-GB" sz="1600" dirty="0">
                <a:solidFill>
                  <a:schemeClr val="tx1"/>
                </a:solidFill>
              </a:rPr>
              <a:t>Start with a </a:t>
            </a:r>
            <a:r>
              <a:rPr lang="en-GB" sz="1600" dirty="0">
                <a:solidFill>
                  <a:srgbClr val="007AC2"/>
                </a:solidFill>
              </a:rPr>
              <a:t>number</a:t>
            </a:r>
            <a:r>
              <a:rPr lang="en-GB" sz="1600" dirty="0">
                <a:solidFill>
                  <a:schemeClr val="tx1"/>
                </a:solidFill>
              </a:rPr>
              <a:t>.</a:t>
            </a:r>
          </a:p>
          <a:p>
            <a:r>
              <a:rPr lang="en-GB" sz="1600" dirty="0">
                <a:solidFill>
                  <a:schemeClr val="tx1"/>
                </a:solidFill>
              </a:rPr>
              <a:t>Then an </a:t>
            </a:r>
            <a:r>
              <a:rPr lang="en-GB" sz="1600" dirty="0">
                <a:solidFill>
                  <a:srgbClr val="007AC2"/>
                </a:solidFill>
              </a:rPr>
              <a:t>adjective</a:t>
            </a:r>
            <a:r>
              <a:rPr lang="en-GB" sz="1600" dirty="0">
                <a:solidFill>
                  <a:schemeClr val="tx1"/>
                </a:solidFill>
              </a:rPr>
              <a:t> (e.g. Friendly).</a:t>
            </a:r>
          </a:p>
          <a:p>
            <a:r>
              <a:rPr lang="en-GB" sz="1600" dirty="0">
                <a:solidFill>
                  <a:schemeClr val="tx1"/>
                </a:solidFill>
              </a:rPr>
              <a:t>Then a </a:t>
            </a:r>
            <a:r>
              <a:rPr lang="en-GB" sz="1600" dirty="0">
                <a:solidFill>
                  <a:srgbClr val="007AC2"/>
                </a:solidFill>
              </a:rPr>
              <a:t>noun</a:t>
            </a:r>
            <a:r>
              <a:rPr lang="en-GB" sz="1600" dirty="0">
                <a:solidFill>
                  <a:schemeClr val="tx1"/>
                </a:solidFill>
              </a:rPr>
              <a:t> (dolphins, starfish, trawlers… what else would be in the ocean?)</a:t>
            </a:r>
          </a:p>
          <a:p>
            <a:r>
              <a:rPr lang="en-GB" sz="1600" dirty="0">
                <a:solidFill>
                  <a:schemeClr val="tx1"/>
                </a:solidFill>
              </a:rPr>
              <a:t>Then </a:t>
            </a:r>
            <a:r>
              <a:rPr lang="en-GB" sz="1600" dirty="0">
                <a:solidFill>
                  <a:srgbClr val="007AC2"/>
                </a:solidFill>
              </a:rPr>
              <a:t>explain what your noun is doing</a:t>
            </a:r>
            <a:r>
              <a:rPr lang="en-GB" sz="1600" dirty="0">
                <a:solidFill>
                  <a:schemeClr val="tx1"/>
                </a:solidFill>
              </a:rPr>
              <a:t>.</a:t>
            </a:r>
          </a:p>
        </p:txBody>
      </p:sp>
      <p:sp>
        <p:nvSpPr>
          <p:cNvPr id="13" name="Rectangle 12">
            <a:extLst>
              <a:ext uri="{FF2B5EF4-FFF2-40B4-BE49-F238E27FC236}">
                <a16:creationId xmlns:a16="http://schemas.microsoft.com/office/drawing/2014/main" id="{CBC735EA-C6F3-4CEE-9D85-F4C3DB566E05}"/>
              </a:ext>
            </a:extLst>
          </p:cNvPr>
          <p:cNvSpPr/>
          <p:nvPr/>
        </p:nvSpPr>
        <p:spPr>
          <a:xfrm>
            <a:off x="1589104" y="4067694"/>
            <a:ext cx="1046146" cy="46433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adjective</a:t>
            </a:r>
            <a:endParaRPr lang="en-GB" sz="1600" dirty="0">
              <a:solidFill>
                <a:schemeClr val="tx1"/>
              </a:solidFill>
            </a:endParaRPr>
          </a:p>
        </p:txBody>
      </p:sp>
      <p:sp>
        <p:nvSpPr>
          <p:cNvPr id="14" name="Rectangle 13">
            <a:extLst>
              <a:ext uri="{FF2B5EF4-FFF2-40B4-BE49-F238E27FC236}">
                <a16:creationId xmlns:a16="http://schemas.microsoft.com/office/drawing/2014/main" id="{D10AFCD6-44C9-4693-98F0-91B1AA445936}"/>
              </a:ext>
            </a:extLst>
          </p:cNvPr>
          <p:cNvSpPr/>
          <p:nvPr/>
        </p:nvSpPr>
        <p:spPr>
          <a:xfrm>
            <a:off x="1700229" y="3327722"/>
            <a:ext cx="935021" cy="46433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number</a:t>
            </a:r>
            <a:endParaRPr lang="en-GB" sz="1600" dirty="0">
              <a:solidFill>
                <a:schemeClr val="tx1"/>
              </a:solidFill>
            </a:endParaRPr>
          </a:p>
        </p:txBody>
      </p:sp>
      <p:sp>
        <p:nvSpPr>
          <p:cNvPr id="15" name="Rectangle 14">
            <a:extLst>
              <a:ext uri="{FF2B5EF4-FFF2-40B4-BE49-F238E27FC236}">
                <a16:creationId xmlns:a16="http://schemas.microsoft.com/office/drawing/2014/main" id="{FF246470-9D88-41D2-B8C7-0637F5A2E5C4}"/>
              </a:ext>
            </a:extLst>
          </p:cNvPr>
          <p:cNvSpPr/>
          <p:nvPr/>
        </p:nvSpPr>
        <p:spPr>
          <a:xfrm>
            <a:off x="6522786" y="4067693"/>
            <a:ext cx="1884346" cy="46433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What is it doing?</a:t>
            </a:r>
            <a:endParaRPr lang="en-GB" sz="1600" dirty="0">
              <a:solidFill>
                <a:schemeClr val="tx1"/>
              </a:solidFill>
            </a:endParaRPr>
          </a:p>
        </p:txBody>
      </p:sp>
      <p:sp>
        <p:nvSpPr>
          <p:cNvPr id="16" name="Rectangle 15">
            <a:extLst>
              <a:ext uri="{FF2B5EF4-FFF2-40B4-BE49-F238E27FC236}">
                <a16:creationId xmlns:a16="http://schemas.microsoft.com/office/drawing/2014/main" id="{525F0BE5-4BD7-462A-A47C-41D5C65F38FC}"/>
              </a:ext>
            </a:extLst>
          </p:cNvPr>
          <p:cNvSpPr/>
          <p:nvPr/>
        </p:nvSpPr>
        <p:spPr>
          <a:xfrm>
            <a:off x="6522786" y="3327721"/>
            <a:ext cx="935021" cy="46433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noun</a:t>
            </a:r>
            <a:endParaRPr lang="en-GB" sz="1600" dirty="0">
              <a:solidFill>
                <a:schemeClr val="tx1"/>
              </a:solidFill>
            </a:endParaRPr>
          </a:p>
        </p:txBody>
      </p:sp>
      <p:cxnSp>
        <p:nvCxnSpPr>
          <p:cNvPr id="17" name="Straight Arrow Connector 16">
            <a:extLst>
              <a:ext uri="{FF2B5EF4-FFF2-40B4-BE49-F238E27FC236}">
                <a16:creationId xmlns:a16="http://schemas.microsoft.com/office/drawing/2014/main" id="{F7A10EB8-B003-424D-9899-C8361D225DA8}"/>
              </a:ext>
            </a:extLst>
          </p:cNvPr>
          <p:cNvCxnSpPr>
            <a:stCxn id="14" idx="3"/>
          </p:cNvCxnSpPr>
          <p:nvPr/>
        </p:nvCxnSpPr>
        <p:spPr>
          <a:xfrm>
            <a:off x="2635250" y="3559888"/>
            <a:ext cx="469900" cy="415926"/>
          </a:xfrm>
          <a:prstGeom prst="straightConnector1">
            <a:avLst/>
          </a:prstGeom>
          <a:ln w="28575">
            <a:solidFill>
              <a:srgbClr val="007AC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F4726A-6B8A-4557-A39D-32454294735A}"/>
              </a:ext>
            </a:extLst>
          </p:cNvPr>
          <p:cNvCxnSpPr>
            <a:cxnSpLocks/>
            <a:stCxn id="13" idx="3"/>
          </p:cNvCxnSpPr>
          <p:nvPr/>
        </p:nvCxnSpPr>
        <p:spPr>
          <a:xfrm flipV="1">
            <a:off x="2635250" y="4155732"/>
            <a:ext cx="905928" cy="144128"/>
          </a:xfrm>
          <a:prstGeom prst="straightConnector1">
            <a:avLst/>
          </a:prstGeom>
          <a:ln w="28575">
            <a:solidFill>
              <a:srgbClr val="007AC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0505C4-8DB5-4C1B-BBB3-82EE0382FF56}"/>
              </a:ext>
            </a:extLst>
          </p:cNvPr>
          <p:cNvCxnSpPr>
            <a:cxnSpLocks/>
            <a:stCxn id="16" idx="1"/>
          </p:cNvCxnSpPr>
          <p:nvPr/>
        </p:nvCxnSpPr>
        <p:spPr>
          <a:xfrm flipH="1">
            <a:off x="5069406" y="3559887"/>
            <a:ext cx="1453380" cy="500596"/>
          </a:xfrm>
          <a:prstGeom prst="straightConnector1">
            <a:avLst/>
          </a:prstGeom>
          <a:ln w="28575">
            <a:solidFill>
              <a:srgbClr val="007AC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4485CB-9413-43BE-B961-0EBC2AC6CC27}"/>
              </a:ext>
            </a:extLst>
          </p:cNvPr>
          <p:cNvCxnSpPr>
            <a:cxnSpLocks/>
            <a:stCxn id="15" idx="1"/>
          </p:cNvCxnSpPr>
          <p:nvPr/>
        </p:nvCxnSpPr>
        <p:spPr>
          <a:xfrm flipH="1">
            <a:off x="5686425" y="4299859"/>
            <a:ext cx="836361" cy="131795"/>
          </a:xfrm>
          <a:prstGeom prst="straightConnector1">
            <a:avLst/>
          </a:prstGeom>
          <a:ln w="28575">
            <a:solidFill>
              <a:srgbClr val="007AC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428918-872D-4D34-9BC5-301E541C087D}"/>
              </a:ext>
            </a:extLst>
          </p:cNvPr>
          <p:cNvSpPr txBox="1"/>
          <p:nvPr/>
        </p:nvSpPr>
        <p:spPr>
          <a:xfrm>
            <a:off x="2853019" y="3912929"/>
            <a:ext cx="688159" cy="369332"/>
          </a:xfrm>
          <a:prstGeom prst="rect">
            <a:avLst/>
          </a:prstGeom>
          <a:noFill/>
        </p:spPr>
        <p:txBody>
          <a:bodyPr wrap="square" rtlCol="0">
            <a:spAutoFit/>
          </a:bodyPr>
          <a:lstStyle/>
          <a:p>
            <a:r>
              <a:rPr lang="en-GB" i="1" dirty="0">
                <a:solidFill>
                  <a:srgbClr val="007AC2"/>
                </a:solidFill>
              </a:rPr>
              <a:t>Four</a:t>
            </a:r>
          </a:p>
        </p:txBody>
      </p:sp>
      <p:sp>
        <p:nvSpPr>
          <p:cNvPr id="29" name="TextBox 28">
            <a:extLst>
              <a:ext uri="{FF2B5EF4-FFF2-40B4-BE49-F238E27FC236}">
                <a16:creationId xmlns:a16="http://schemas.microsoft.com/office/drawing/2014/main" id="{661BCBDD-7F1F-452A-990B-C93F4612EC9F}"/>
              </a:ext>
            </a:extLst>
          </p:cNvPr>
          <p:cNvSpPr txBox="1"/>
          <p:nvPr/>
        </p:nvSpPr>
        <p:spPr>
          <a:xfrm>
            <a:off x="3382984" y="3911662"/>
            <a:ext cx="885544" cy="369332"/>
          </a:xfrm>
          <a:prstGeom prst="rect">
            <a:avLst/>
          </a:prstGeom>
          <a:noFill/>
        </p:spPr>
        <p:txBody>
          <a:bodyPr wrap="square" rtlCol="0">
            <a:spAutoFit/>
          </a:bodyPr>
          <a:lstStyle/>
          <a:p>
            <a:r>
              <a:rPr lang="en-GB" i="1" dirty="0">
                <a:solidFill>
                  <a:srgbClr val="007AC2"/>
                </a:solidFill>
              </a:rPr>
              <a:t>fishing</a:t>
            </a:r>
          </a:p>
        </p:txBody>
      </p:sp>
      <p:sp>
        <p:nvSpPr>
          <p:cNvPr id="30" name="TextBox 29">
            <a:extLst>
              <a:ext uri="{FF2B5EF4-FFF2-40B4-BE49-F238E27FC236}">
                <a16:creationId xmlns:a16="http://schemas.microsoft.com/office/drawing/2014/main" id="{E17AA0CF-C6E2-477F-856E-FBB6CD7CBB42}"/>
              </a:ext>
            </a:extLst>
          </p:cNvPr>
          <p:cNvSpPr txBox="1"/>
          <p:nvPr/>
        </p:nvSpPr>
        <p:spPr>
          <a:xfrm>
            <a:off x="4139687" y="3910912"/>
            <a:ext cx="1051940" cy="369332"/>
          </a:xfrm>
          <a:prstGeom prst="rect">
            <a:avLst/>
          </a:prstGeom>
          <a:noFill/>
        </p:spPr>
        <p:txBody>
          <a:bodyPr wrap="square" rtlCol="0">
            <a:spAutoFit/>
          </a:bodyPr>
          <a:lstStyle/>
          <a:p>
            <a:r>
              <a:rPr lang="en-GB" i="1" dirty="0">
                <a:solidFill>
                  <a:srgbClr val="007AC2"/>
                </a:solidFill>
              </a:rPr>
              <a:t>trawlers</a:t>
            </a:r>
          </a:p>
        </p:txBody>
      </p:sp>
      <p:sp>
        <p:nvSpPr>
          <p:cNvPr id="31" name="TextBox 30">
            <a:extLst>
              <a:ext uri="{FF2B5EF4-FFF2-40B4-BE49-F238E27FC236}">
                <a16:creationId xmlns:a16="http://schemas.microsoft.com/office/drawing/2014/main" id="{7AA4BF16-1FC2-41AA-AF13-9072F2018388}"/>
              </a:ext>
            </a:extLst>
          </p:cNvPr>
          <p:cNvSpPr txBox="1"/>
          <p:nvPr/>
        </p:nvSpPr>
        <p:spPr>
          <a:xfrm>
            <a:off x="2853019" y="4185248"/>
            <a:ext cx="2960798" cy="369332"/>
          </a:xfrm>
          <a:prstGeom prst="rect">
            <a:avLst/>
          </a:prstGeom>
          <a:noFill/>
        </p:spPr>
        <p:txBody>
          <a:bodyPr wrap="square" rtlCol="0">
            <a:spAutoFit/>
          </a:bodyPr>
          <a:lstStyle/>
          <a:p>
            <a:r>
              <a:rPr lang="en-GB" i="1" dirty="0">
                <a:solidFill>
                  <a:srgbClr val="007AC2"/>
                </a:solidFill>
              </a:rPr>
              <a:t>Dredging the frothy waves</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par>
                                <p:cTn id="12" presetID="63" presetClass="path" presetSubtype="0" accel="50000" decel="50000" fill="hold" grpId="0" nodeType="withEffect">
                                  <p:stCondLst>
                                    <p:cond delay="0"/>
                                  </p:stCondLst>
                                  <p:childTnLst>
                                    <p:animMotion origin="layout" path="M -0.41423 -1.85185E-6 L -1.66667E-6 -1.85185E-6 " pathEditMode="relative" rAng="0" ptsTypes="AA">
                                      <p:cBhvr>
                                        <p:cTn id="13" dur="2000" fill="hold"/>
                                        <p:tgtEl>
                                          <p:spTgt spid="5"/>
                                        </p:tgtEl>
                                        <p:attrNameLst>
                                          <p:attrName>ppt_x</p:attrName>
                                          <p:attrName>ppt_y</p:attrName>
                                        </p:attrNameLst>
                                      </p:cBhvr>
                                      <p:rCtr x="20781"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bg/>
                                          </p:spTgt>
                                        </p:tgtEl>
                                        <p:attrNameLst>
                                          <p:attrName>style.visibility</p:attrName>
                                        </p:attrNameLst>
                                      </p:cBhvr>
                                      <p:to>
                                        <p:strVal val="visible"/>
                                      </p:to>
                                    </p:set>
                                    <p:animEffect transition="in" filter="wipe(left)">
                                      <p:cBhvr>
                                        <p:cTn id="29" dur="500"/>
                                        <p:tgtEl>
                                          <p:spTgt spid="12">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Effect transition="in" filter="wipe(left)">
                                      <p:cBhvr>
                                        <p:cTn id="53" dur="500"/>
                                        <p:tgtEl>
                                          <p:spTgt spid="12">
                                            <p:txEl>
                                              <p:pRg st="2" end="2"/>
                                            </p:txEl>
                                          </p:spTgt>
                                        </p:tgtEl>
                                      </p:cBhvr>
                                    </p:animEffect>
                                  </p:childTnLst>
                                </p:cTn>
                              </p:par>
                              <p:par>
                                <p:cTn id="54" presetID="10" presetClass="exit" presetSubtype="0" fill="hold" grpId="1"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wipe(left)">
                                      <p:cBhvr>
                                        <p:cTn id="72" dur="500"/>
                                        <p:tgtEl>
                                          <p:spTgt spid="12">
                                            <p:txEl>
                                              <p:pRg st="3" end="3"/>
                                            </p:txEl>
                                          </p:spTgt>
                                        </p:tgtEl>
                                      </p:cBhvr>
                                    </p:animEffect>
                                  </p:childTnLst>
                                </p:cTn>
                              </p:par>
                              <p:par>
                                <p:cTn id="73" presetID="10" presetClass="exit" presetSubtype="0" fill="hold" grpId="1"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par>
                                <p:cTn id="76" presetID="22" presetClass="entr" presetSubtype="2"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500"/>
                                        <p:tgtEl>
                                          <p:spTgt spid="16"/>
                                        </p:tgtEl>
                                      </p:cBhvr>
                                    </p:animEffect>
                                  </p:childTnLst>
                                </p:cTn>
                              </p:par>
                            </p:childTnLst>
                          </p:cTn>
                        </p:par>
                        <p:par>
                          <p:cTn id="79" fill="hold">
                            <p:stCondLst>
                              <p:cond delay="500"/>
                            </p:stCondLst>
                            <p:childTnLst>
                              <p:par>
                                <p:cTn id="80" presetID="22" presetClass="entr" presetSubtype="2"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
                                            <p:txEl>
                                              <p:pRg st="4" end="4"/>
                                            </p:txEl>
                                          </p:spTgt>
                                        </p:tgtEl>
                                        <p:attrNameLst>
                                          <p:attrName>style.visibility</p:attrName>
                                        </p:attrNameLst>
                                      </p:cBhvr>
                                      <p:to>
                                        <p:strVal val="visible"/>
                                      </p:to>
                                    </p:set>
                                    <p:animEffect transition="in" filter="wipe(left)">
                                      <p:cBhvr>
                                        <p:cTn id="91" dur="500"/>
                                        <p:tgtEl>
                                          <p:spTgt spid="12">
                                            <p:txEl>
                                              <p:pRg st="4" end="4"/>
                                            </p:txEl>
                                          </p:spTgt>
                                        </p:tgtEl>
                                      </p:cBhvr>
                                    </p:animEffect>
                                  </p:childTnLst>
                                </p:cTn>
                              </p:par>
                              <p:par>
                                <p:cTn id="92" presetID="10" presetClass="exit" presetSubtype="0" fill="hold" grpId="1" nodeType="with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right)">
                                      <p:cBhvr>
                                        <p:cTn id="101" dur="500"/>
                                        <p:tgtEl>
                                          <p:spTgt spid="25"/>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left)">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2" grpId="0" animBg="1"/>
      <p:bldP spid="12" grpId="0" uiExpand="1" build="p" animBg="1"/>
      <p:bldP spid="13" grpId="0" animBg="1"/>
      <p:bldP spid="14" grpId="0" animBg="1"/>
      <p:bldP spid="15" grpId="0" animBg="1"/>
      <p:bldP spid="16" grpId="0" animBg="1"/>
      <p:bldP spid="28" grpId="0"/>
      <p:bldP spid="28" grpId="1"/>
      <p:bldP spid="29" grpId="0"/>
      <p:bldP spid="29" grpId="1"/>
      <p:bldP spid="30" grpId="0"/>
      <p:bldP spid="30" grpId="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AE29C0-6871-4383-B8E1-0070B6AC74CF}"/>
              </a:ext>
            </a:extLst>
          </p:cNvPr>
          <p:cNvSpPr/>
          <p:nvPr/>
        </p:nvSpPr>
        <p:spPr>
          <a:xfrm>
            <a:off x="3851274" y="731960"/>
            <a:ext cx="4467225" cy="276999"/>
          </a:xfrm>
          <a:prstGeom prst="rect">
            <a:avLst/>
          </a:prstGeom>
        </p:spPr>
        <p:txBody>
          <a:bodyPr wrap="square" lIns="0" tIns="0" rIns="0" bIns="0">
            <a:spAutoFit/>
          </a:bodyPr>
          <a:lstStyle/>
          <a:p>
            <a:pPr algn="ctr"/>
            <a:r>
              <a:rPr lang="en-GB" dirty="0"/>
              <a:t>Based on ‘Playgrounds’ by </a:t>
            </a:r>
            <a:r>
              <a:rPr lang="en-GB" dirty="0" err="1"/>
              <a:t>Berlie</a:t>
            </a:r>
            <a:r>
              <a:rPr lang="en-GB" dirty="0"/>
              <a:t> Doherty.</a:t>
            </a:r>
          </a:p>
        </p:txBody>
      </p:sp>
      <p:sp>
        <p:nvSpPr>
          <p:cNvPr id="4" name="Rectangle 3">
            <a:extLst>
              <a:ext uri="{FF2B5EF4-FFF2-40B4-BE49-F238E27FC236}">
                <a16:creationId xmlns:a16="http://schemas.microsoft.com/office/drawing/2014/main" id="{42EA0C23-90B8-4AF0-B00F-B191F31C40C1}"/>
              </a:ext>
            </a:extLst>
          </p:cNvPr>
          <p:cNvSpPr/>
          <p:nvPr/>
        </p:nvSpPr>
        <p:spPr>
          <a:xfrm>
            <a:off x="381000" y="549275"/>
            <a:ext cx="3152776" cy="64237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52000" rtlCol="0" anchor="ctr"/>
          <a:lstStyle/>
          <a:p>
            <a:r>
              <a:rPr lang="en-GB" sz="3200" b="1" dirty="0">
                <a:solidFill>
                  <a:schemeClr val="bg1"/>
                </a:solidFill>
                <a:latin typeface="+mn-lt"/>
              </a:rPr>
              <a:t>Day 2: Poetry</a:t>
            </a:r>
            <a:endParaRPr lang="en-GB" sz="3200" b="1" dirty="0"/>
          </a:p>
        </p:txBody>
      </p:sp>
      <p:sp>
        <p:nvSpPr>
          <p:cNvPr id="6" name="Rectangle 5">
            <a:hlinkClick r:id="rId2"/>
            <a:extLst>
              <a:ext uri="{FF2B5EF4-FFF2-40B4-BE49-F238E27FC236}">
                <a16:creationId xmlns:a16="http://schemas.microsoft.com/office/drawing/2014/main" id="{C661B1CA-02B1-4410-9905-AE16337FFAEF}"/>
              </a:ext>
            </a:extLst>
          </p:cNvPr>
          <p:cNvSpPr/>
          <p:nvPr/>
        </p:nvSpPr>
        <p:spPr>
          <a:xfrm>
            <a:off x="2995612" y="3036041"/>
            <a:ext cx="3152776" cy="785921"/>
          </a:xfrm>
          <a:prstGeom prst="rect">
            <a:avLst/>
          </a:prstGeom>
          <a:solidFill>
            <a:srgbClr val="25B7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252000" rIns="108000" bIns="252000" rtlCol="0" anchor="ctr">
            <a:spAutoFit/>
          </a:bodyPr>
          <a:lstStyle/>
          <a:p>
            <a:pPr algn="ctr"/>
            <a:r>
              <a:rPr lang="en-GB" b="1" dirty="0"/>
              <a:t>Poem can be found here.</a:t>
            </a:r>
            <a:endParaRPr lang="en-GB" b="1" i="1" dirty="0"/>
          </a:p>
        </p:txBody>
      </p:sp>
      <p:sp>
        <p:nvSpPr>
          <p:cNvPr id="7" name="Questions">
            <a:extLst>
              <a:ext uri="{FF2B5EF4-FFF2-40B4-BE49-F238E27FC236}">
                <a16:creationId xmlns:a16="http://schemas.microsoft.com/office/drawing/2014/main" id="{EB7B5245-7D0F-459C-AED6-5957F02D0CBD}"/>
              </a:ext>
            </a:extLst>
          </p:cNvPr>
          <p:cNvSpPr/>
          <p:nvPr/>
        </p:nvSpPr>
        <p:spPr>
          <a:xfrm>
            <a:off x="3902075" y="4889451"/>
            <a:ext cx="1339850" cy="537034"/>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sz="1600" b="1" dirty="0">
                <a:solidFill>
                  <a:schemeClr val="tx1"/>
                </a:solidFill>
              </a:rPr>
              <a:t>Questions</a:t>
            </a:r>
            <a:endParaRPr lang="en-GB" sz="1600" dirty="0">
              <a:solidFill>
                <a:schemeClr val="tx1"/>
              </a:solidFill>
            </a:endParaRPr>
          </a:p>
        </p:txBody>
      </p:sp>
      <p:sp>
        <p:nvSpPr>
          <p:cNvPr id="8" name="Rectangle 7">
            <a:extLst>
              <a:ext uri="{FF2B5EF4-FFF2-40B4-BE49-F238E27FC236}">
                <a16:creationId xmlns:a16="http://schemas.microsoft.com/office/drawing/2014/main" id="{1655BE43-26A4-4C7B-A855-BAA6C10AEB0A}"/>
              </a:ext>
            </a:extLst>
          </p:cNvPr>
          <p:cNvSpPr/>
          <p:nvPr/>
        </p:nvSpPr>
        <p:spPr>
          <a:xfrm>
            <a:off x="755651" y="1333500"/>
            <a:ext cx="3359150" cy="3323557"/>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LA Questions</a:t>
            </a:r>
          </a:p>
          <a:p>
            <a:pPr algn="ctr"/>
            <a:endParaRPr lang="en-GB" dirty="0">
              <a:solidFill>
                <a:schemeClr val="tx1"/>
              </a:solidFill>
            </a:endParaRPr>
          </a:p>
          <a:p>
            <a:pPr marL="342900" indent="-342900">
              <a:buFont typeface="+mj-lt"/>
              <a:buAutoNum type="arabicPeriod"/>
            </a:pPr>
            <a:r>
              <a:rPr lang="en-GB" dirty="0">
                <a:solidFill>
                  <a:schemeClr val="tx1"/>
                </a:solidFill>
              </a:rPr>
              <a:t>What is the poem about?</a:t>
            </a:r>
          </a:p>
          <a:p>
            <a:pPr marL="342900" indent="-342900">
              <a:buFont typeface="+mj-lt"/>
              <a:buAutoNum type="arabicPeriod"/>
            </a:pPr>
            <a:r>
              <a:rPr lang="en-GB" dirty="0">
                <a:solidFill>
                  <a:schemeClr val="tx1"/>
                </a:solidFill>
              </a:rPr>
              <a:t>Which question does the poet say 5 times?</a:t>
            </a:r>
          </a:p>
          <a:p>
            <a:pPr marL="342900" indent="-342900">
              <a:buFont typeface="+mj-lt"/>
              <a:buAutoNum type="arabicPeriod"/>
            </a:pPr>
            <a:r>
              <a:rPr lang="en-GB" spc="-20" dirty="0">
                <a:solidFill>
                  <a:schemeClr val="tx1"/>
                </a:solidFill>
              </a:rPr>
              <a:t>What does ‘</a:t>
            </a:r>
            <a:r>
              <a:rPr lang="en-GB" spc="-20" dirty="0" err="1">
                <a:solidFill>
                  <a:schemeClr val="tx1"/>
                </a:solidFill>
              </a:rPr>
              <a:t>gobby</a:t>
            </a:r>
            <a:r>
              <a:rPr lang="en-GB" spc="-20" dirty="0">
                <a:solidFill>
                  <a:schemeClr val="tx1"/>
                </a:solidFill>
              </a:rPr>
              <a:t>’ mean?</a:t>
            </a:r>
          </a:p>
          <a:p>
            <a:pPr marL="342900" indent="-342900">
              <a:buFont typeface="+mj-lt"/>
              <a:buAutoNum type="arabicPeriod"/>
            </a:pPr>
            <a:r>
              <a:rPr lang="en-GB" dirty="0">
                <a:solidFill>
                  <a:schemeClr val="tx1"/>
                </a:solidFill>
              </a:rPr>
              <a:t>What are the children doing in the playground?</a:t>
            </a:r>
          </a:p>
          <a:p>
            <a:pPr marL="342900" indent="-342900">
              <a:buFont typeface="+mj-lt"/>
              <a:buAutoNum type="arabicPeriod"/>
            </a:pPr>
            <a:r>
              <a:rPr lang="en-GB" dirty="0">
                <a:solidFill>
                  <a:schemeClr val="tx1"/>
                </a:solidFill>
              </a:rPr>
              <a:t>Which words tell you that the playground is noisy?</a:t>
            </a:r>
          </a:p>
        </p:txBody>
      </p:sp>
      <p:sp>
        <p:nvSpPr>
          <p:cNvPr id="9" name="Rectangle 8">
            <a:extLst>
              <a:ext uri="{FF2B5EF4-FFF2-40B4-BE49-F238E27FC236}">
                <a16:creationId xmlns:a16="http://schemas.microsoft.com/office/drawing/2014/main" id="{A961E7AC-BD7A-4581-9CF4-301074B456BA}"/>
              </a:ext>
            </a:extLst>
          </p:cNvPr>
          <p:cNvSpPr/>
          <p:nvPr/>
        </p:nvSpPr>
        <p:spPr>
          <a:xfrm>
            <a:off x="4286250" y="1333500"/>
            <a:ext cx="4102100" cy="332422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MA/HA Questions</a:t>
            </a:r>
          </a:p>
          <a:p>
            <a:pPr algn="ctr"/>
            <a:endParaRPr lang="en-GB" dirty="0">
              <a:solidFill>
                <a:schemeClr val="tx1"/>
              </a:solidFill>
            </a:endParaRPr>
          </a:p>
          <a:p>
            <a:pPr marL="342900" indent="-342900">
              <a:buFont typeface="+mj-lt"/>
              <a:buAutoNum type="arabicPeriod"/>
            </a:pPr>
            <a:r>
              <a:rPr lang="en-GB" dirty="0">
                <a:solidFill>
                  <a:schemeClr val="tx1"/>
                </a:solidFill>
              </a:rPr>
              <a:t>Describe the playground.</a:t>
            </a:r>
          </a:p>
          <a:p>
            <a:pPr marL="342900" indent="-342900">
              <a:buFont typeface="+mj-lt"/>
              <a:buAutoNum type="arabicPeriod"/>
            </a:pPr>
            <a:r>
              <a:rPr lang="en-GB" dirty="0">
                <a:solidFill>
                  <a:schemeClr val="tx1"/>
                </a:solidFill>
              </a:rPr>
              <a:t>Why is a playground like a whirlwind?</a:t>
            </a:r>
          </a:p>
          <a:p>
            <a:pPr marL="342900" indent="-342900">
              <a:buFont typeface="+mj-lt"/>
              <a:buAutoNum type="arabicPeriod"/>
            </a:pPr>
            <a:r>
              <a:rPr lang="en-GB" dirty="0">
                <a:solidFill>
                  <a:schemeClr val="tx1"/>
                </a:solidFill>
              </a:rPr>
              <a:t>The author repeats, ‘know what I mean?’ Why?</a:t>
            </a:r>
          </a:p>
          <a:p>
            <a:pPr marL="342900" indent="-342900">
              <a:buFont typeface="+mj-lt"/>
              <a:buAutoNum type="arabicPeriod"/>
            </a:pPr>
            <a:r>
              <a:rPr lang="en-GB" dirty="0">
                <a:solidFill>
                  <a:schemeClr val="tx1"/>
                </a:solidFill>
              </a:rPr>
              <a:t>What does the word ‘kaleidoscope’ imply about the playground?</a:t>
            </a:r>
          </a:p>
          <a:p>
            <a:pPr marL="342900" indent="-342900">
              <a:buFont typeface="+mj-lt"/>
              <a:buAutoNum type="arabicPeriod"/>
            </a:pPr>
            <a:r>
              <a:rPr lang="en-GB" dirty="0">
                <a:solidFill>
                  <a:schemeClr val="tx1"/>
                </a:solidFill>
              </a:rPr>
              <a:t>Why did the author choose to use a similar first line to each verse?</a:t>
            </a:r>
          </a:p>
        </p:txBody>
      </p:sp>
      <p:sp>
        <p:nvSpPr>
          <p:cNvPr id="10" name="Rectangle 9">
            <a:extLst>
              <a:ext uri="{FF2B5EF4-FFF2-40B4-BE49-F238E27FC236}">
                <a16:creationId xmlns:a16="http://schemas.microsoft.com/office/drawing/2014/main" id="{08FDE924-C17D-4266-BB62-CC02C7C47B0B}"/>
              </a:ext>
            </a:extLst>
          </p:cNvPr>
          <p:cNvSpPr/>
          <p:nvPr/>
        </p:nvSpPr>
        <p:spPr>
          <a:xfrm>
            <a:off x="755650" y="4798912"/>
            <a:ext cx="7632700" cy="1293913"/>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Extra Challenge:</a:t>
            </a:r>
          </a:p>
          <a:p>
            <a:pPr algn="ctr"/>
            <a:r>
              <a:rPr lang="en-GB" spc="-30" dirty="0">
                <a:solidFill>
                  <a:schemeClr val="tx1"/>
                </a:solidFill>
              </a:rPr>
              <a:t>‘</a:t>
            </a:r>
            <a:r>
              <a:rPr lang="en-GB" spc="-30" dirty="0">
                <a:solidFill>
                  <a:srgbClr val="007AC2"/>
                </a:solidFill>
              </a:rPr>
              <a:t>And playgrounds are such busy places…</a:t>
            </a:r>
            <a:r>
              <a:rPr lang="en-GB" spc="-30" dirty="0">
                <a:solidFill>
                  <a:schemeClr val="tx1"/>
                </a:solidFill>
              </a:rPr>
              <a:t>’</a:t>
            </a:r>
          </a:p>
          <a:p>
            <a:pPr algn="ctr"/>
            <a:r>
              <a:rPr lang="en-GB" spc="-30" dirty="0">
                <a:solidFill>
                  <a:schemeClr val="tx1"/>
                </a:solidFill>
              </a:rPr>
              <a:t>Try and write a verse that follows the same patterns that the authors uses, starting with this line.</a:t>
            </a:r>
          </a:p>
        </p:txBody>
      </p:sp>
    </p:spTree>
    <p:extLst>
      <p:ext uri="{BB962C8B-B14F-4D97-AF65-F5344CB8AC3E}">
        <p14:creationId xmlns:p14="http://schemas.microsoft.com/office/powerpoint/2010/main" val="28648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par>
                                <p:cTn id="12" presetID="63" presetClass="path" presetSubtype="0" accel="50000" decel="50000" fill="hold" grpId="0" nodeType="withEffect">
                                  <p:stCondLst>
                                    <p:cond delay="0"/>
                                  </p:stCondLst>
                                  <p:childTnLst>
                                    <p:animMotion origin="layout" path="M -0.41423 -1.85185E-6 L -1.38889E-6 -1.85185E-6 " pathEditMode="relative" rAng="0" ptsTypes="AA">
                                      <p:cBhvr>
                                        <p:cTn id="13" dur="2000" fill="hold"/>
                                        <p:tgtEl>
                                          <p:spTgt spid="3"/>
                                        </p:tgtEl>
                                        <p:attrNameLst>
                                          <p:attrName>ppt_x</p:attrName>
                                          <p:attrName>ppt_y</p:attrName>
                                        </p:attrNameLst>
                                      </p:cBhvr>
                                      <p:rCtr x="20712" y="0"/>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childTnLst>
              </p:cTn>
              <p:nextCondLst>
                <p:cond evt="onClick" delay="0">
                  <p:tgtEl>
                    <p:spTgt spid="7"/>
                  </p:tgtEl>
                </p:cond>
              </p:nextCondLst>
            </p:seq>
          </p:childTnLst>
        </p:cTn>
      </p:par>
    </p:tnLst>
    <p:bldLst>
      <p:bldP spid="3" grpId="0"/>
      <p:bldP spid="3" grpId="1"/>
      <p:bldP spid="4" grpId="0" animBg="1"/>
      <p:bldP spid="6" grpId="0" animBg="1"/>
      <p:bldP spid="6" grpId="1" animBg="1"/>
      <p:bldP spid="7" grpId="0" animBg="1"/>
      <p:bldP spid="7" grpId="1"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39319A-0966-4822-9416-A41A7BCF47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912" y="1191645"/>
            <a:ext cx="8791782" cy="5308135"/>
          </a:xfrm>
          <a:prstGeom prst="rect">
            <a:avLst/>
          </a:prstGeom>
        </p:spPr>
      </p:pic>
      <p:pic>
        <p:nvPicPr>
          <p:cNvPr id="10" name="border" descr="A screenshot of a computer screen&#10;&#10;Description automatically generated">
            <a:extLst>
              <a:ext uri="{FF2B5EF4-FFF2-40B4-BE49-F238E27FC236}">
                <a16:creationId xmlns:a16="http://schemas.microsoft.com/office/drawing/2014/main" id="{AA2B552F-62B2-4CF6-BEAD-EFE021A0E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430848" y="1374331"/>
            <a:ext cx="4282303" cy="3265097"/>
          </a:xfrm>
          <a:prstGeom prst="rect">
            <a:avLst/>
          </a:prstGeom>
          <a:solidFill>
            <a:srgbClr val="11743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the racetrack of champions I heard…</a:t>
            </a:r>
          </a:p>
          <a:p>
            <a:r>
              <a:rPr lang="en-GB" i="1" dirty="0"/>
              <a:t>Three aggressive engines</a:t>
            </a:r>
          </a:p>
          <a:p>
            <a:r>
              <a:rPr lang="en-GB" i="1" dirty="0"/>
              <a:t>Warming up at the start line.</a:t>
            </a:r>
          </a:p>
          <a:p>
            <a:endParaRPr lang="en-GB" dirty="0"/>
          </a:p>
          <a:p>
            <a:r>
              <a:rPr lang="en-GB" dirty="0"/>
              <a:t>In the racetrack of champions I heard…</a:t>
            </a:r>
          </a:p>
          <a:p>
            <a:r>
              <a:rPr lang="en-GB" i="1" dirty="0"/>
              <a:t>Twelve sneaky tyres</a:t>
            </a:r>
          </a:p>
          <a:p>
            <a:r>
              <a:rPr lang="en-GB" i="1" dirty="0"/>
              <a:t>Burning rubber marks on the track.</a:t>
            </a:r>
          </a:p>
          <a:p>
            <a:endParaRPr lang="en-GB" dirty="0"/>
          </a:p>
          <a:p>
            <a:r>
              <a:rPr lang="en-GB" dirty="0"/>
              <a:t>In the racetrack of champions I heard…</a:t>
            </a:r>
          </a:p>
          <a:p>
            <a:r>
              <a:rPr lang="en-GB" i="1" dirty="0"/>
              <a:t>Thousands of cheering spectators</a:t>
            </a:r>
          </a:p>
          <a:p>
            <a:r>
              <a:rPr lang="en-GB" i="1" dirty="0"/>
              <a:t>Engrossed in the rapid race.</a:t>
            </a:r>
          </a:p>
        </p:txBody>
      </p:sp>
      <p:sp>
        <p:nvSpPr>
          <p:cNvPr id="5" name="Rectangle 4"/>
          <p:cNvSpPr/>
          <p:nvPr/>
        </p:nvSpPr>
        <p:spPr>
          <a:xfrm>
            <a:off x="4137025" y="731960"/>
            <a:ext cx="3492500" cy="276999"/>
          </a:xfrm>
          <a:prstGeom prst="rect">
            <a:avLst/>
          </a:prstGeom>
        </p:spPr>
        <p:txBody>
          <a:bodyPr wrap="square" lIns="0" tIns="0" rIns="0" bIns="0">
            <a:spAutoFit/>
          </a:bodyPr>
          <a:lstStyle/>
          <a:p>
            <a:pPr algn="ctr"/>
            <a:r>
              <a:rPr lang="en-GB" dirty="0"/>
              <a:t>Building poems from a structure.</a:t>
            </a:r>
          </a:p>
        </p:txBody>
      </p:sp>
      <p:sp>
        <p:nvSpPr>
          <p:cNvPr id="2" name="Rectangle 1">
            <a:extLst>
              <a:ext uri="{FF2B5EF4-FFF2-40B4-BE49-F238E27FC236}">
                <a16:creationId xmlns:a16="http://schemas.microsoft.com/office/drawing/2014/main" id="{2A8ABFF0-1DCE-4CF7-BD60-6AD1E87192EA}"/>
              </a:ext>
            </a:extLst>
          </p:cNvPr>
          <p:cNvSpPr/>
          <p:nvPr/>
        </p:nvSpPr>
        <p:spPr>
          <a:xfrm>
            <a:off x="381000" y="549275"/>
            <a:ext cx="3160178" cy="64237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52000" rtlCol="0" anchor="ctr"/>
          <a:lstStyle/>
          <a:p>
            <a:r>
              <a:rPr lang="en-GB" sz="3200" b="1" dirty="0">
                <a:solidFill>
                  <a:schemeClr val="bg1"/>
                </a:solidFill>
                <a:latin typeface="+mn-lt"/>
              </a:rPr>
              <a:t>Day 3: Poetry</a:t>
            </a:r>
            <a:endParaRPr lang="en-GB" sz="3200" b="1" dirty="0"/>
          </a:p>
        </p:txBody>
      </p:sp>
      <p:pic>
        <p:nvPicPr>
          <p:cNvPr id="4" name="Picture 3">
            <a:extLst>
              <a:ext uri="{FF2B5EF4-FFF2-40B4-BE49-F238E27FC236}">
                <a16:creationId xmlns:a16="http://schemas.microsoft.com/office/drawing/2014/main" id="{4ACC09E0-086E-48DE-A30A-1B2978DFBD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04" t="-2794" r="-14111" b="-3307"/>
          <a:stretch/>
        </p:blipFill>
        <p:spPr>
          <a:xfrm>
            <a:off x="-925177" y="1700050"/>
            <a:ext cx="841708" cy="3088566"/>
          </a:xfrm>
          <a:prstGeom prst="rect">
            <a:avLst/>
          </a:prstGeom>
          <a:solidFill>
            <a:schemeClr val="bg1"/>
          </a:solidFill>
          <a:ln>
            <a:solidFill>
              <a:schemeClr val="tx1"/>
            </a:solidFill>
          </a:ln>
        </p:spPr>
      </p:pic>
      <p:sp>
        <p:nvSpPr>
          <p:cNvPr id="12" name="Rectangle 11">
            <a:extLst>
              <a:ext uri="{FF2B5EF4-FFF2-40B4-BE49-F238E27FC236}">
                <a16:creationId xmlns:a16="http://schemas.microsoft.com/office/drawing/2014/main" id="{E7FB7D79-C9F9-4459-B1D3-4F6AC14592BA}"/>
              </a:ext>
            </a:extLst>
          </p:cNvPr>
          <p:cNvSpPr/>
          <p:nvPr/>
        </p:nvSpPr>
        <p:spPr>
          <a:xfrm>
            <a:off x="755650" y="4807666"/>
            <a:ext cx="7632700" cy="1479993"/>
          </a:xfrm>
          <a:prstGeom prst="rect">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08000" bIns="108000" rtlCol="0" anchor="ctr">
            <a:spAutoFit/>
          </a:bodyPr>
          <a:lstStyle/>
          <a:p>
            <a:r>
              <a:rPr lang="en-GB" sz="1600" b="1" dirty="0">
                <a:solidFill>
                  <a:schemeClr val="tx1"/>
                </a:solidFill>
              </a:rPr>
              <a:t>Can you add your own verse to this poem?</a:t>
            </a:r>
          </a:p>
          <a:p>
            <a:r>
              <a:rPr lang="en-GB" sz="1600" dirty="0">
                <a:solidFill>
                  <a:schemeClr val="tx1"/>
                </a:solidFill>
              </a:rPr>
              <a:t>Start with a </a:t>
            </a:r>
            <a:r>
              <a:rPr lang="en-GB" sz="1600" dirty="0">
                <a:solidFill>
                  <a:srgbClr val="009640"/>
                </a:solidFill>
              </a:rPr>
              <a:t>number</a:t>
            </a:r>
            <a:r>
              <a:rPr lang="en-GB" sz="1600" dirty="0">
                <a:solidFill>
                  <a:schemeClr val="tx1"/>
                </a:solidFill>
              </a:rPr>
              <a:t>.</a:t>
            </a:r>
          </a:p>
          <a:p>
            <a:r>
              <a:rPr lang="en-GB" sz="1600" dirty="0">
                <a:solidFill>
                  <a:schemeClr val="tx1"/>
                </a:solidFill>
              </a:rPr>
              <a:t>Then an </a:t>
            </a:r>
            <a:r>
              <a:rPr lang="en-GB" sz="1600" dirty="0">
                <a:solidFill>
                  <a:srgbClr val="009640"/>
                </a:solidFill>
              </a:rPr>
              <a:t>adjective</a:t>
            </a:r>
            <a:r>
              <a:rPr lang="en-GB" sz="1600" dirty="0">
                <a:solidFill>
                  <a:schemeClr val="tx1"/>
                </a:solidFill>
              </a:rPr>
              <a:t> (e.g. Aggressive).</a:t>
            </a:r>
          </a:p>
          <a:p>
            <a:r>
              <a:rPr lang="en-GB" sz="1600" dirty="0">
                <a:solidFill>
                  <a:schemeClr val="tx1"/>
                </a:solidFill>
              </a:rPr>
              <a:t>Then a </a:t>
            </a:r>
            <a:r>
              <a:rPr lang="en-GB" sz="1600" dirty="0">
                <a:solidFill>
                  <a:srgbClr val="009640"/>
                </a:solidFill>
              </a:rPr>
              <a:t>noun</a:t>
            </a:r>
            <a:r>
              <a:rPr lang="en-GB" sz="1600" dirty="0">
                <a:solidFill>
                  <a:schemeClr val="tx1"/>
                </a:solidFill>
              </a:rPr>
              <a:t> (engines, tyres, drivers… what else would be on a race track?)</a:t>
            </a:r>
          </a:p>
          <a:p>
            <a:r>
              <a:rPr lang="en-GB" sz="1600" dirty="0">
                <a:solidFill>
                  <a:schemeClr val="tx1"/>
                </a:solidFill>
              </a:rPr>
              <a:t>Then </a:t>
            </a:r>
            <a:r>
              <a:rPr lang="en-GB" sz="1600" dirty="0">
                <a:solidFill>
                  <a:srgbClr val="009640"/>
                </a:solidFill>
              </a:rPr>
              <a:t>explain what your noun is doing</a:t>
            </a:r>
            <a:r>
              <a:rPr lang="en-GB" sz="1600" dirty="0">
                <a:solidFill>
                  <a:schemeClr val="tx1"/>
                </a:solidFill>
              </a:rPr>
              <a:t>.</a:t>
            </a:r>
          </a:p>
        </p:txBody>
      </p:sp>
      <p:sp>
        <p:nvSpPr>
          <p:cNvPr id="13" name="Rectangle 12">
            <a:extLst>
              <a:ext uri="{FF2B5EF4-FFF2-40B4-BE49-F238E27FC236}">
                <a16:creationId xmlns:a16="http://schemas.microsoft.com/office/drawing/2014/main" id="{CBC735EA-C6F3-4CEE-9D85-F4C3DB566E05}"/>
              </a:ext>
            </a:extLst>
          </p:cNvPr>
          <p:cNvSpPr/>
          <p:nvPr/>
        </p:nvSpPr>
        <p:spPr>
          <a:xfrm>
            <a:off x="1118731" y="4072095"/>
            <a:ext cx="1046146" cy="464331"/>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adjective</a:t>
            </a:r>
            <a:endParaRPr lang="en-GB" sz="1600" dirty="0">
              <a:solidFill>
                <a:schemeClr val="tx1"/>
              </a:solidFill>
            </a:endParaRPr>
          </a:p>
        </p:txBody>
      </p:sp>
      <p:sp>
        <p:nvSpPr>
          <p:cNvPr id="14" name="Rectangle 13">
            <a:extLst>
              <a:ext uri="{FF2B5EF4-FFF2-40B4-BE49-F238E27FC236}">
                <a16:creationId xmlns:a16="http://schemas.microsoft.com/office/drawing/2014/main" id="{D10AFCD6-44C9-4693-98F0-91B1AA445936}"/>
              </a:ext>
            </a:extLst>
          </p:cNvPr>
          <p:cNvSpPr/>
          <p:nvPr/>
        </p:nvSpPr>
        <p:spPr>
          <a:xfrm>
            <a:off x="1218681" y="3289500"/>
            <a:ext cx="935021" cy="464331"/>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number</a:t>
            </a:r>
            <a:endParaRPr lang="en-GB" sz="1600" dirty="0">
              <a:solidFill>
                <a:schemeClr val="tx1"/>
              </a:solidFill>
            </a:endParaRPr>
          </a:p>
        </p:txBody>
      </p:sp>
      <p:sp>
        <p:nvSpPr>
          <p:cNvPr id="15" name="Rectangle 14">
            <a:extLst>
              <a:ext uri="{FF2B5EF4-FFF2-40B4-BE49-F238E27FC236}">
                <a16:creationId xmlns:a16="http://schemas.microsoft.com/office/drawing/2014/main" id="{FF246470-9D88-41D2-B8C7-0637F5A2E5C4}"/>
              </a:ext>
            </a:extLst>
          </p:cNvPr>
          <p:cNvSpPr/>
          <p:nvPr/>
        </p:nvSpPr>
        <p:spPr>
          <a:xfrm>
            <a:off x="6992161" y="3890472"/>
            <a:ext cx="1299124" cy="710552"/>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What is it doing?</a:t>
            </a:r>
            <a:endParaRPr lang="en-GB" sz="1600" dirty="0">
              <a:solidFill>
                <a:schemeClr val="tx1"/>
              </a:solidFill>
            </a:endParaRPr>
          </a:p>
        </p:txBody>
      </p:sp>
      <p:sp>
        <p:nvSpPr>
          <p:cNvPr id="16" name="Rectangle 15">
            <a:extLst>
              <a:ext uri="{FF2B5EF4-FFF2-40B4-BE49-F238E27FC236}">
                <a16:creationId xmlns:a16="http://schemas.microsoft.com/office/drawing/2014/main" id="{525F0BE5-4BD7-462A-A47C-41D5C65F38FC}"/>
              </a:ext>
            </a:extLst>
          </p:cNvPr>
          <p:cNvSpPr/>
          <p:nvPr/>
        </p:nvSpPr>
        <p:spPr>
          <a:xfrm>
            <a:off x="6979122" y="3120898"/>
            <a:ext cx="935021" cy="464331"/>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solidFill>
                  <a:schemeClr val="tx1"/>
                </a:solidFill>
              </a:rPr>
              <a:t>noun</a:t>
            </a:r>
            <a:endParaRPr lang="en-GB" sz="1600" dirty="0">
              <a:solidFill>
                <a:schemeClr val="tx1"/>
              </a:solidFill>
            </a:endParaRPr>
          </a:p>
        </p:txBody>
      </p:sp>
      <p:cxnSp>
        <p:nvCxnSpPr>
          <p:cNvPr id="17" name="Straight Arrow Connector 16">
            <a:extLst>
              <a:ext uri="{FF2B5EF4-FFF2-40B4-BE49-F238E27FC236}">
                <a16:creationId xmlns:a16="http://schemas.microsoft.com/office/drawing/2014/main" id="{F7A10EB8-B003-424D-9899-C8361D225DA8}"/>
              </a:ext>
            </a:extLst>
          </p:cNvPr>
          <p:cNvCxnSpPr>
            <a:cxnSpLocks/>
            <a:stCxn id="14" idx="3"/>
          </p:cNvCxnSpPr>
          <p:nvPr/>
        </p:nvCxnSpPr>
        <p:spPr>
          <a:xfrm>
            <a:off x="2153702" y="3521666"/>
            <a:ext cx="486161" cy="4794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F4726A-6B8A-4557-A39D-32454294735A}"/>
              </a:ext>
            </a:extLst>
          </p:cNvPr>
          <p:cNvCxnSpPr>
            <a:cxnSpLocks/>
            <a:stCxn id="13" idx="3"/>
            <a:endCxn id="31" idx="0"/>
          </p:cNvCxnSpPr>
          <p:nvPr/>
        </p:nvCxnSpPr>
        <p:spPr>
          <a:xfrm flipV="1">
            <a:off x="2164877" y="4194461"/>
            <a:ext cx="1856595" cy="10980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0505C4-8DB5-4C1B-BBB3-82EE0382FF56}"/>
              </a:ext>
            </a:extLst>
          </p:cNvPr>
          <p:cNvCxnSpPr>
            <a:cxnSpLocks/>
            <a:stCxn id="16" idx="1"/>
          </p:cNvCxnSpPr>
          <p:nvPr/>
        </p:nvCxnSpPr>
        <p:spPr>
          <a:xfrm flipH="1">
            <a:off x="5987114" y="3353064"/>
            <a:ext cx="992008" cy="66428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4485CB-9413-43BE-B961-0EBC2AC6CC27}"/>
              </a:ext>
            </a:extLst>
          </p:cNvPr>
          <p:cNvCxnSpPr>
            <a:cxnSpLocks/>
            <a:stCxn id="15" idx="1"/>
          </p:cNvCxnSpPr>
          <p:nvPr/>
        </p:nvCxnSpPr>
        <p:spPr>
          <a:xfrm flipH="1">
            <a:off x="5383850" y="4245748"/>
            <a:ext cx="1608311" cy="12688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428918-872D-4D34-9BC5-301E541C087D}"/>
              </a:ext>
            </a:extLst>
          </p:cNvPr>
          <p:cNvSpPr txBox="1"/>
          <p:nvPr/>
        </p:nvSpPr>
        <p:spPr>
          <a:xfrm>
            <a:off x="2448204" y="3922453"/>
            <a:ext cx="1284006" cy="369332"/>
          </a:xfrm>
          <a:prstGeom prst="rect">
            <a:avLst/>
          </a:prstGeom>
          <a:noFill/>
        </p:spPr>
        <p:txBody>
          <a:bodyPr wrap="square" rtlCol="0">
            <a:spAutoFit/>
          </a:bodyPr>
          <a:lstStyle/>
          <a:p>
            <a:r>
              <a:rPr lang="en-GB" i="1" dirty="0">
                <a:solidFill>
                  <a:srgbClr val="92D050"/>
                </a:solidFill>
              </a:rPr>
              <a:t>Thousands</a:t>
            </a:r>
          </a:p>
        </p:txBody>
      </p:sp>
      <p:sp>
        <p:nvSpPr>
          <p:cNvPr id="29" name="TextBox 28">
            <a:extLst>
              <a:ext uri="{FF2B5EF4-FFF2-40B4-BE49-F238E27FC236}">
                <a16:creationId xmlns:a16="http://schemas.microsoft.com/office/drawing/2014/main" id="{661BCBDD-7F1F-452A-990B-C93F4612EC9F}"/>
              </a:ext>
            </a:extLst>
          </p:cNvPr>
          <p:cNvSpPr txBox="1"/>
          <p:nvPr/>
        </p:nvSpPr>
        <p:spPr>
          <a:xfrm>
            <a:off x="3855596" y="3922453"/>
            <a:ext cx="1096147" cy="369332"/>
          </a:xfrm>
          <a:prstGeom prst="rect">
            <a:avLst/>
          </a:prstGeom>
          <a:noFill/>
        </p:spPr>
        <p:txBody>
          <a:bodyPr wrap="square" rtlCol="0">
            <a:spAutoFit/>
          </a:bodyPr>
          <a:lstStyle/>
          <a:p>
            <a:r>
              <a:rPr lang="en-GB" i="1" dirty="0">
                <a:solidFill>
                  <a:srgbClr val="92D050"/>
                </a:solidFill>
              </a:rPr>
              <a:t>cheering</a:t>
            </a:r>
          </a:p>
        </p:txBody>
      </p:sp>
      <p:sp>
        <p:nvSpPr>
          <p:cNvPr id="30" name="TextBox 29">
            <a:extLst>
              <a:ext uri="{FF2B5EF4-FFF2-40B4-BE49-F238E27FC236}">
                <a16:creationId xmlns:a16="http://schemas.microsoft.com/office/drawing/2014/main" id="{E17AA0CF-C6E2-477F-856E-FBB6CD7CBB42}"/>
              </a:ext>
            </a:extLst>
          </p:cNvPr>
          <p:cNvSpPr txBox="1"/>
          <p:nvPr/>
        </p:nvSpPr>
        <p:spPr>
          <a:xfrm>
            <a:off x="4781344" y="3920607"/>
            <a:ext cx="1207008" cy="369332"/>
          </a:xfrm>
          <a:prstGeom prst="rect">
            <a:avLst/>
          </a:prstGeom>
          <a:noFill/>
        </p:spPr>
        <p:txBody>
          <a:bodyPr wrap="square" rtlCol="0">
            <a:spAutoFit/>
          </a:bodyPr>
          <a:lstStyle/>
          <a:p>
            <a:r>
              <a:rPr lang="en-GB" i="1" dirty="0">
                <a:solidFill>
                  <a:srgbClr val="92D050"/>
                </a:solidFill>
              </a:rPr>
              <a:t>spectators</a:t>
            </a:r>
          </a:p>
        </p:txBody>
      </p:sp>
      <p:sp>
        <p:nvSpPr>
          <p:cNvPr id="31" name="TextBox 30">
            <a:extLst>
              <a:ext uri="{FF2B5EF4-FFF2-40B4-BE49-F238E27FC236}">
                <a16:creationId xmlns:a16="http://schemas.microsoft.com/office/drawing/2014/main" id="{7AA4BF16-1FC2-41AA-AF13-9072F2018388}"/>
              </a:ext>
            </a:extLst>
          </p:cNvPr>
          <p:cNvSpPr txBox="1"/>
          <p:nvPr/>
        </p:nvSpPr>
        <p:spPr>
          <a:xfrm>
            <a:off x="2447286" y="4194461"/>
            <a:ext cx="3148372" cy="369332"/>
          </a:xfrm>
          <a:prstGeom prst="rect">
            <a:avLst/>
          </a:prstGeom>
          <a:noFill/>
        </p:spPr>
        <p:txBody>
          <a:bodyPr wrap="square" rtlCol="0">
            <a:spAutoFit/>
          </a:bodyPr>
          <a:lstStyle/>
          <a:p>
            <a:r>
              <a:rPr lang="en-GB" i="1" dirty="0">
                <a:solidFill>
                  <a:srgbClr val="92D050"/>
                </a:solidFill>
              </a:rPr>
              <a:t>Engrossed in the rapid race.</a:t>
            </a:r>
          </a:p>
        </p:txBody>
      </p:sp>
    </p:spTree>
    <p:extLst>
      <p:ext uri="{BB962C8B-B14F-4D97-AF65-F5344CB8AC3E}">
        <p14:creationId xmlns:p14="http://schemas.microsoft.com/office/powerpoint/2010/main" val="77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par>
                                <p:cTn id="12" presetID="63" presetClass="path" presetSubtype="0" accel="50000" decel="50000" fill="hold" grpId="0" nodeType="withEffect">
                                  <p:stCondLst>
                                    <p:cond delay="0"/>
                                  </p:stCondLst>
                                  <p:childTnLst>
                                    <p:animMotion origin="layout" path="M -0.41423 -1.85185E-6 L -1.66667E-6 -1.85185E-6 " pathEditMode="relative" rAng="0" ptsTypes="AA">
                                      <p:cBhvr>
                                        <p:cTn id="13" dur="2000" fill="hold"/>
                                        <p:tgtEl>
                                          <p:spTgt spid="5"/>
                                        </p:tgtEl>
                                        <p:attrNameLst>
                                          <p:attrName>ppt_x</p:attrName>
                                          <p:attrName>ppt_y</p:attrName>
                                        </p:attrNameLst>
                                      </p:cBhvr>
                                      <p:rCtr x="20781"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bg/>
                                          </p:spTgt>
                                        </p:tgtEl>
                                        <p:attrNameLst>
                                          <p:attrName>style.visibility</p:attrName>
                                        </p:attrNameLst>
                                      </p:cBhvr>
                                      <p:to>
                                        <p:strVal val="visible"/>
                                      </p:to>
                                    </p:set>
                                    <p:animEffect transition="in" filter="wipe(left)">
                                      <p:cBhvr>
                                        <p:cTn id="29" dur="500"/>
                                        <p:tgtEl>
                                          <p:spTgt spid="12">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Effect transition="in" filter="wipe(left)">
                                      <p:cBhvr>
                                        <p:cTn id="53" dur="500"/>
                                        <p:tgtEl>
                                          <p:spTgt spid="12">
                                            <p:txEl>
                                              <p:pRg st="2" end="2"/>
                                            </p:txEl>
                                          </p:spTgt>
                                        </p:tgtEl>
                                      </p:cBhvr>
                                    </p:animEffect>
                                  </p:childTnLst>
                                </p:cTn>
                              </p:par>
                              <p:par>
                                <p:cTn id="54" presetID="10" presetClass="exit" presetSubtype="0" fill="hold" grpId="1"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wipe(left)">
                                      <p:cBhvr>
                                        <p:cTn id="72" dur="500"/>
                                        <p:tgtEl>
                                          <p:spTgt spid="12">
                                            <p:txEl>
                                              <p:pRg st="3" end="3"/>
                                            </p:txEl>
                                          </p:spTgt>
                                        </p:tgtEl>
                                      </p:cBhvr>
                                    </p:animEffect>
                                  </p:childTnLst>
                                </p:cTn>
                              </p:par>
                              <p:par>
                                <p:cTn id="73" presetID="10" presetClass="exit" presetSubtype="0" fill="hold" grpId="1"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par>
                                <p:cTn id="76" presetID="22" presetClass="entr" presetSubtype="2"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500"/>
                                        <p:tgtEl>
                                          <p:spTgt spid="16"/>
                                        </p:tgtEl>
                                      </p:cBhvr>
                                    </p:animEffect>
                                  </p:childTnLst>
                                </p:cTn>
                              </p:par>
                            </p:childTnLst>
                          </p:cTn>
                        </p:par>
                        <p:par>
                          <p:cTn id="79" fill="hold">
                            <p:stCondLst>
                              <p:cond delay="500"/>
                            </p:stCondLst>
                            <p:childTnLst>
                              <p:par>
                                <p:cTn id="80" presetID="22" presetClass="entr" presetSubtype="2"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
                                            <p:txEl>
                                              <p:pRg st="4" end="4"/>
                                            </p:txEl>
                                          </p:spTgt>
                                        </p:tgtEl>
                                        <p:attrNameLst>
                                          <p:attrName>style.visibility</p:attrName>
                                        </p:attrNameLst>
                                      </p:cBhvr>
                                      <p:to>
                                        <p:strVal val="visible"/>
                                      </p:to>
                                    </p:set>
                                    <p:animEffect transition="in" filter="wipe(left)">
                                      <p:cBhvr>
                                        <p:cTn id="91" dur="500"/>
                                        <p:tgtEl>
                                          <p:spTgt spid="12">
                                            <p:txEl>
                                              <p:pRg st="4" end="4"/>
                                            </p:txEl>
                                          </p:spTgt>
                                        </p:tgtEl>
                                      </p:cBhvr>
                                    </p:animEffect>
                                  </p:childTnLst>
                                </p:cTn>
                              </p:par>
                              <p:par>
                                <p:cTn id="92" presetID="10" presetClass="exit" presetSubtype="0" fill="hold" grpId="1" nodeType="with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right)">
                                      <p:cBhvr>
                                        <p:cTn id="101" dur="500"/>
                                        <p:tgtEl>
                                          <p:spTgt spid="25"/>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left)">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2" grpId="0" animBg="1"/>
      <p:bldP spid="12" grpId="0" uiExpand="1" build="p" animBg="1"/>
      <p:bldP spid="13" grpId="0" animBg="1"/>
      <p:bldP spid="14" grpId="0" animBg="1"/>
      <p:bldP spid="15" grpId="0" animBg="1"/>
      <p:bldP spid="16" grpId="0" animBg="1"/>
      <p:bldP spid="28" grpId="0"/>
      <p:bldP spid="28" grpId="1"/>
      <p:bldP spid="29" grpId="0"/>
      <p:bldP spid="29" grpId="1"/>
      <p:bldP spid="30" grpId="0"/>
      <p:bldP spid="30" grpId="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AE29C0-6871-4383-B8E1-0070B6AC74CF}"/>
              </a:ext>
            </a:extLst>
          </p:cNvPr>
          <p:cNvSpPr/>
          <p:nvPr/>
        </p:nvSpPr>
        <p:spPr>
          <a:xfrm>
            <a:off x="3851274" y="589085"/>
            <a:ext cx="4467225" cy="553998"/>
          </a:xfrm>
          <a:prstGeom prst="rect">
            <a:avLst/>
          </a:prstGeom>
        </p:spPr>
        <p:txBody>
          <a:bodyPr wrap="square" lIns="0" tIns="0" rIns="0" bIns="0">
            <a:spAutoFit/>
          </a:bodyPr>
          <a:lstStyle/>
          <a:p>
            <a:pPr algn="ctr"/>
            <a:r>
              <a:rPr lang="en-GB" dirty="0"/>
              <a:t>Based on ‘Please do not feed the animals’ by Robert Hull.</a:t>
            </a:r>
          </a:p>
        </p:txBody>
      </p:sp>
      <p:sp>
        <p:nvSpPr>
          <p:cNvPr id="4" name="Rectangle 3">
            <a:extLst>
              <a:ext uri="{FF2B5EF4-FFF2-40B4-BE49-F238E27FC236}">
                <a16:creationId xmlns:a16="http://schemas.microsoft.com/office/drawing/2014/main" id="{42EA0C23-90B8-4AF0-B00F-B191F31C40C1}"/>
              </a:ext>
            </a:extLst>
          </p:cNvPr>
          <p:cNvSpPr/>
          <p:nvPr/>
        </p:nvSpPr>
        <p:spPr>
          <a:xfrm>
            <a:off x="380999" y="549275"/>
            <a:ext cx="3228975" cy="64237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52000" rtlCol="0" anchor="ctr"/>
          <a:lstStyle/>
          <a:p>
            <a:r>
              <a:rPr lang="en-GB" sz="3200" b="1" dirty="0">
                <a:solidFill>
                  <a:schemeClr val="bg1"/>
                </a:solidFill>
                <a:latin typeface="+mn-lt"/>
              </a:rPr>
              <a:t>Day 4: Poetry</a:t>
            </a:r>
            <a:endParaRPr lang="en-GB" sz="3200" b="1" dirty="0"/>
          </a:p>
        </p:txBody>
      </p:sp>
      <p:sp>
        <p:nvSpPr>
          <p:cNvPr id="6" name="Rectangle 5">
            <a:hlinkClick r:id="rId2"/>
            <a:extLst>
              <a:ext uri="{FF2B5EF4-FFF2-40B4-BE49-F238E27FC236}">
                <a16:creationId xmlns:a16="http://schemas.microsoft.com/office/drawing/2014/main" id="{C661B1CA-02B1-4410-9905-AE16337FFAEF}"/>
              </a:ext>
            </a:extLst>
          </p:cNvPr>
          <p:cNvSpPr/>
          <p:nvPr/>
        </p:nvSpPr>
        <p:spPr>
          <a:xfrm>
            <a:off x="2995612" y="3036041"/>
            <a:ext cx="3152776" cy="785921"/>
          </a:xfrm>
          <a:prstGeom prst="rect">
            <a:avLst/>
          </a:prstGeom>
          <a:solidFill>
            <a:srgbClr val="25B7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252000" rIns="108000" bIns="252000" rtlCol="0" anchor="ctr">
            <a:spAutoFit/>
          </a:bodyPr>
          <a:lstStyle/>
          <a:p>
            <a:pPr algn="ctr"/>
            <a:r>
              <a:rPr lang="en-GB" b="1" dirty="0"/>
              <a:t>Poem can be found here.</a:t>
            </a:r>
            <a:endParaRPr lang="en-GB" b="1" i="1" dirty="0"/>
          </a:p>
        </p:txBody>
      </p:sp>
      <p:sp>
        <p:nvSpPr>
          <p:cNvPr id="7" name="Questions">
            <a:extLst>
              <a:ext uri="{FF2B5EF4-FFF2-40B4-BE49-F238E27FC236}">
                <a16:creationId xmlns:a16="http://schemas.microsoft.com/office/drawing/2014/main" id="{EB7B5245-7D0F-459C-AED6-5957F02D0CBD}"/>
              </a:ext>
            </a:extLst>
          </p:cNvPr>
          <p:cNvSpPr/>
          <p:nvPr/>
        </p:nvSpPr>
        <p:spPr>
          <a:xfrm>
            <a:off x="3902075" y="4889451"/>
            <a:ext cx="1339850" cy="537034"/>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sz="1600" b="1" dirty="0">
                <a:solidFill>
                  <a:schemeClr val="tx1"/>
                </a:solidFill>
              </a:rPr>
              <a:t>Questions</a:t>
            </a:r>
            <a:endParaRPr lang="en-GB" sz="1600" dirty="0">
              <a:solidFill>
                <a:schemeClr val="tx1"/>
              </a:solidFill>
            </a:endParaRPr>
          </a:p>
        </p:txBody>
      </p:sp>
      <p:sp>
        <p:nvSpPr>
          <p:cNvPr id="8" name="Rectangle 7">
            <a:extLst>
              <a:ext uri="{FF2B5EF4-FFF2-40B4-BE49-F238E27FC236}">
                <a16:creationId xmlns:a16="http://schemas.microsoft.com/office/drawing/2014/main" id="{1655BE43-26A4-4C7B-A855-BAA6C10AEB0A}"/>
              </a:ext>
            </a:extLst>
          </p:cNvPr>
          <p:cNvSpPr/>
          <p:nvPr/>
        </p:nvSpPr>
        <p:spPr>
          <a:xfrm>
            <a:off x="755650" y="1333500"/>
            <a:ext cx="3397250" cy="3228326"/>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LA Questions</a:t>
            </a:r>
          </a:p>
          <a:p>
            <a:pPr algn="ctr"/>
            <a:endParaRPr lang="en-GB" dirty="0">
              <a:solidFill>
                <a:schemeClr val="tx1"/>
              </a:solidFill>
            </a:endParaRPr>
          </a:p>
          <a:p>
            <a:pPr marL="342900" indent="-342900">
              <a:buFont typeface="+mj-lt"/>
              <a:buAutoNum type="arabicPeriod"/>
            </a:pPr>
            <a:r>
              <a:rPr lang="en-GB" dirty="0">
                <a:solidFill>
                  <a:schemeClr val="tx1"/>
                </a:solidFill>
              </a:rPr>
              <a:t>What is the poem about?</a:t>
            </a:r>
          </a:p>
          <a:p>
            <a:pPr marL="342900" indent="-342900">
              <a:buFont typeface="+mj-lt"/>
              <a:buAutoNum type="arabicPeriod"/>
            </a:pPr>
            <a:r>
              <a:rPr lang="en-GB" dirty="0">
                <a:solidFill>
                  <a:schemeClr val="tx1"/>
                </a:solidFill>
              </a:rPr>
              <a:t>What time of the year is it?</a:t>
            </a:r>
          </a:p>
          <a:p>
            <a:pPr marL="342900" indent="-342900">
              <a:buFont typeface="+mj-lt"/>
              <a:buAutoNum type="arabicPeriod"/>
            </a:pPr>
            <a:r>
              <a:rPr lang="en-GB" spc="-30" dirty="0">
                <a:solidFill>
                  <a:schemeClr val="tx1"/>
                </a:solidFill>
              </a:rPr>
              <a:t>Have you ever seen a sign telling you not to do something? What did it say?</a:t>
            </a:r>
          </a:p>
          <a:p>
            <a:pPr marL="342900" indent="-342900">
              <a:buFont typeface="+mj-lt"/>
              <a:buAutoNum type="arabicPeriod"/>
            </a:pPr>
            <a:r>
              <a:rPr lang="en-GB" dirty="0">
                <a:solidFill>
                  <a:schemeClr val="tx1"/>
                </a:solidFill>
              </a:rPr>
              <a:t>Choose your favourite part.</a:t>
            </a:r>
          </a:p>
        </p:txBody>
      </p:sp>
      <p:sp>
        <p:nvSpPr>
          <p:cNvPr id="9" name="Rectangle 8">
            <a:extLst>
              <a:ext uri="{FF2B5EF4-FFF2-40B4-BE49-F238E27FC236}">
                <a16:creationId xmlns:a16="http://schemas.microsoft.com/office/drawing/2014/main" id="{A961E7AC-BD7A-4581-9CF4-301074B456BA}"/>
              </a:ext>
            </a:extLst>
          </p:cNvPr>
          <p:cNvSpPr/>
          <p:nvPr/>
        </p:nvSpPr>
        <p:spPr>
          <a:xfrm>
            <a:off x="4295775" y="1333500"/>
            <a:ext cx="4092575" cy="322897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MA/HA Questions</a:t>
            </a:r>
          </a:p>
          <a:p>
            <a:pPr algn="ctr"/>
            <a:endParaRPr lang="en-GB" dirty="0">
              <a:solidFill>
                <a:schemeClr val="tx1"/>
              </a:solidFill>
            </a:endParaRPr>
          </a:p>
          <a:p>
            <a:pPr marL="342900" indent="-342900">
              <a:buFont typeface="+mj-lt"/>
              <a:buAutoNum type="arabicPeriod"/>
            </a:pPr>
            <a:r>
              <a:rPr lang="en-GB" dirty="0">
                <a:solidFill>
                  <a:schemeClr val="tx1"/>
                </a:solidFill>
              </a:rPr>
              <a:t>Look up ‘disdain’ in the dictionary.</a:t>
            </a:r>
          </a:p>
          <a:p>
            <a:pPr marL="342900" indent="-342900">
              <a:buFont typeface="+mj-lt"/>
              <a:buAutoNum type="arabicPeriod"/>
            </a:pPr>
            <a:r>
              <a:rPr lang="en-GB" dirty="0">
                <a:solidFill>
                  <a:schemeClr val="tx1"/>
                </a:solidFill>
              </a:rPr>
              <a:t>Why are the grapes and meringues not allowed?</a:t>
            </a:r>
          </a:p>
          <a:p>
            <a:pPr marL="342900" indent="-342900">
              <a:buFont typeface="+mj-lt"/>
              <a:buAutoNum type="arabicPeriod"/>
            </a:pPr>
            <a:r>
              <a:rPr lang="en-GB" dirty="0">
                <a:solidFill>
                  <a:schemeClr val="tx1"/>
                </a:solidFill>
              </a:rPr>
              <a:t>What do you think could happen if the rattlesnakes ate fruit cakes?</a:t>
            </a:r>
          </a:p>
          <a:p>
            <a:pPr marL="342900" indent="-342900">
              <a:buFont typeface="+mj-lt"/>
              <a:buAutoNum type="arabicPeriod"/>
            </a:pPr>
            <a:r>
              <a:rPr lang="en-GB" dirty="0">
                <a:solidFill>
                  <a:schemeClr val="tx1"/>
                </a:solidFill>
              </a:rPr>
              <a:t>Does the poet like animals? How do you know?</a:t>
            </a:r>
          </a:p>
          <a:p>
            <a:pPr marL="342900" indent="-342900">
              <a:buFont typeface="+mj-lt"/>
              <a:buAutoNum type="arabicPeriod"/>
            </a:pPr>
            <a:r>
              <a:rPr lang="en-GB" dirty="0">
                <a:solidFill>
                  <a:schemeClr val="tx1"/>
                </a:solidFill>
              </a:rPr>
              <a:t>Which part of the poem impressed you the most? Explain why.</a:t>
            </a:r>
          </a:p>
        </p:txBody>
      </p:sp>
      <p:sp>
        <p:nvSpPr>
          <p:cNvPr id="10" name="Rectangle 9">
            <a:extLst>
              <a:ext uri="{FF2B5EF4-FFF2-40B4-BE49-F238E27FC236}">
                <a16:creationId xmlns:a16="http://schemas.microsoft.com/office/drawing/2014/main" id="{08FDE924-C17D-4266-BB62-CC02C7C47B0B}"/>
              </a:ext>
            </a:extLst>
          </p:cNvPr>
          <p:cNvSpPr/>
          <p:nvPr/>
        </p:nvSpPr>
        <p:spPr>
          <a:xfrm>
            <a:off x="755650" y="4715820"/>
            <a:ext cx="7632700" cy="76740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Extra Challenge:</a:t>
            </a:r>
          </a:p>
          <a:p>
            <a:pPr algn="ctr"/>
            <a:r>
              <a:rPr lang="en-GB" spc="-30" dirty="0">
                <a:solidFill>
                  <a:schemeClr val="tx1"/>
                </a:solidFill>
              </a:rPr>
              <a:t>Can you </a:t>
            </a:r>
            <a:r>
              <a:rPr lang="en-GB" spc="-30" dirty="0">
                <a:solidFill>
                  <a:srgbClr val="007AC2"/>
                </a:solidFill>
                <a:hlinkClick r:id="rId3">
                  <a:extLst>
                    <a:ext uri="{A12FA001-AC4F-418D-AE19-62706E023703}">
                      <ahyp:hlinkClr xmlns:ahyp="http://schemas.microsoft.com/office/drawing/2018/hyperlinkcolor" val="tx"/>
                    </a:ext>
                  </a:extLst>
                </a:hlinkClick>
              </a:rPr>
              <a:t>find out more about Robert Hull</a:t>
            </a:r>
            <a:r>
              <a:rPr lang="en-GB" spc="-30" dirty="0">
                <a:solidFill>
                  <a:schemeClr val="tx1"/>
                </a:solidFill>
              </a:rPr>
              <a:t>?</a:t>
            </a:r>
          </a:p>
        </p:txBody>
      </p:sp>
    </p:spTree>
    <p:extLst>
      <p:ext uri="{BB962C8B-B14F-4D97-AF65-F5344CB8AC3E}">
        <p14:creationId xmlns:p14="http://schemas.microsoft.com/office/powerpoint/2010/main" val="23377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par>
                                <p:cTn id="12" presetID="63" presetClass="path" presetSubtype="0" accel="50000" decel="50000" fill="hold" grpId="0" nodeType="withEffect">
                                  <p:stCondLst>
                                    <p:cond delay="0"/>
                                  </p:stCondLst>
                                  <p:childTnLst>
                                    <p:animMotion origin="layout" path="M -0.41423 2.59259E-6 L -1.38889E-6 2.59259E-6 " pathEditMode="relative" rAng="0" ptsTypes="AA">
                                      <p:cBhvr>
                                        <p:cTn id="13" dur="2000" fill="hold"/>
                                        <p:tgtEl>
                                          <p:spTgt spid="3"/>
                                        </p:tgtEl>
                                        <p:attrNameLst>
                                          <p:attrName>ppt_x</p:attrName>
                                          <p:attrName>ppt_y</p:attrName>
                                        </p:attrNameLst>
                                      </p:cBhvr>
                                      <p:rCtr x="20712" y="0"/>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childTnLst>
              </p:cTn>
              <p:nextCondLst>
                <p:cond evt="onClick" delay="0">
                  <p:tgtEl>
                    <p:spTgt spid="7"/>
                  </p:tgtEl>
                </p:cond>
              </p:nextCondLst>
            </p:seq>
          </p:childTnLst>
        </p:cTn>
      </p:par>
    </p:tnLst>
    <p:bldLst>
      <p:bldP spid="3" grpId="0"/>
      <p:bldP spid="3" grpId="1"/>
      <p:bldP spid="4" grpId="0" animBg="1"/>
      <p:bldP spid="6" grpId="0" animBg="1"/>
      <p:bldP spid="6" grpId="1" animBg="1"/>
      <p:bldP spid="7" grpId="0" animBg="1"/>
      <p:bldP spid="7" grpId="1"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AE29C0-6871-4383-B8E1-0070B6AC74CF}"/>
              </a:ext>
            </a:extLst>
          </p:cNvPr>
          <p:cNvSpPr/>
          <p:nvPr/>
        </p:nvSpPr>
        <p:spPr>
          <a:xfrm>
            <a:off x="3851274" y="589085"/>
            <a:ext cx="4467225" cy="553998"/>
          </a:xfrm>
          <a:prstGeom prst="rect">
            <a:avLst/>
          </a:prstGeom>
        </p:spPr>
        <p:txBody>
          <a:bodyPr wrap="square" lIns="0" tIns="0" rIns="0" bIns="0">
            <a:spAutoFit/>
          </a:bodyPr>
          <a:lstStyle/>
          <a:p>
            <a:pPr algn="ctr"/>
            <a:r>
              <a:rPr lang="en-GB" dirty="0"/>
              <a:t>Based on ‘Dawn meets the Queen’ by Chrissie Gittins.</a:t>
            </a:r>
          </a:p>
        </p:txBody>
      </p:sp>
      <p:sp>
        <p:nvSpPr>
          <p:cNvPr id="4" name="Rectangle 3">
            <a:extLst>
              <a:ext uri="{FF2B5EF4-FFF2-40B4-BE49-F238E27FC236}">
                <a16:creationId xmlns:a16="http://schemas.microsoft.com/office/drawing/2014/main" id="{42EA0C23-90B8-4AF0-B00F-B191F31C40C1}"/>
              </a:ext>
            </a:extLst>
          </p:cNvPr>
          <p:cNvSpPr/>
          <p:nvPr/>
        </p:nvSpPr>
        <p:spPr>
          <a:xfrm>
            <a:off x="381000" y="549275"/>
            <a:ext cx="3152776" cy="64237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52000" rtlCol="0" anchor="ctr"/>
          <a:lstStyle/>
          <a:p>
            <a:r>
              <a:rPr lang="en-GB" sz="3200" b="1" dirty="0">
                <a:solidFill>
                  <a:schemeClr val="bg1"/>
                </a:solidFill>
                <a:latin typeface="+mn-lt"/>
              </a:rPr>
              <a:t>Day 5: Poetry</a:t>
            </a:r>
            <a:endParaRPr lang="en-GB" sz="3200" b="1" dirty="0"/>
          </a:p>
        </p:txBody>
      </p:sp>
      <p:sp>
        <p:nvSpPr>
          <p:cNvPr id="6" name="Rectangle 5">
            <a:hlinkClick r:id="rId2"/>
            <a:extLst>
              <a:ext uri="{FF2B5EF4-FFF2-40B4-BE49-F238E27FC236}">
                <a16:creationId xmlns:a16="http://schemas.microsoft.com/office/drawing/2014/main" id="{C661B1CA-02B1-4410-9905-AE16337FFAEF}"/>
              </a:ext>
            </a:extLst>
          </p:cNvPr>
          <p:cNvSpPr/>
          <p:nvPr/>
        </p:nvSpPr>
        <p:spPr>
          <a:xfrm>
            <a:off x="2995612" y="3036041"/>
            <a:ext cx="3152776" cy="785921"/>
          </a:xfrm>
          <a:prstGeom prst="rect">
            <a:avLst/>
          </a:prstGeom>
          <a:solidFill>
            <a:srgbClr val="25B7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252000" rIns="108000" bIns="252000" rtlCol="0" anchor="ctr">
            <a:spAutoFit/>
          </a:bodyPr>
          <a:lstStyle/>
          <a:p>
            <a:pPr algn="ctr"/>
            <a:r>
              <a:rPr lang="en-GB" b="1" dirty="0"/>
              <a:t>Poem can be found here.</a:t>
            </a:r>
            <a:endParaRPr lang="en-GB" b="1" i="1" dirty="0"/>
          </a:p>
        </p:txBody>
      </p:sp>
      <p:sp>
        <p:nvSpPr>
          <p:cNvPr id="7" name="Questions">
            <a:extLst>
              <a:ext uri="{FF2B5EF4-FFF2-40B4-BE49-F238E27FC236}">
                <a16:creationId xmlns:a16="http://schemas.microsoft.com/office/drawing/2014/main" id="{EB7B5245-7D0F-459C-AED6-5957F02D0CBD}"/>
              </a:ext>
            </a:extLst>
          </p:cNvPr>
          <p:cNvSpPr/>
          <p:nvPr/>
        </p:nvSpPr>
        <p:spPr>
          <a:xfrm>
            <a:off x="3902075" y="4889451"/>
            <a:ext cx="1339850" cy="537034"/>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sz="1600" b="1" dirty="0">
                <a:solidFill>
                  <a:schemeClr val="tx1"/>
                </a:solidFill>
              </a:rPr>
              <a:t>Questions</a:t>
            </a:r>
            <a:endParaRPr lang="en-GB" sz="1600" dirty="0">
              <a:solidFill>
                <a:schemeClr val="tx1"/>
              </a:solidFill>
            </a:endParaRPr>
          </a:p>
        </p:txBody>
      </p:sp>
      <p:sp>
        <p:nvSpPr>
          <p:cNvPr id="8" name="Rectangle 7">
            <a:extLst>
              <a:ext uri="{FF2B5EF4-FFF2-40B4-BE49-F238E27FC236}">
                <a16:creationId xmlns:a16="http://schemas.microsoft.com/office/drawing/2014/main" id="{1655BE43-26A4-4C7B-A855-BAA6C10AEB0A}"/>
              </a:ext>
            </a:extLst>
          </p:cNvPr>
          <p:cNvSpPr/>
          <p:nvPr/>
        </p:nvSpPr>
        <p:spPr>
          <a:xfrm>
            <a:off x="755650" y="1333500"/>
            <a:ext cx="3146425" cy="3809234"/>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LA Questions</a:t>
            </a:r>
          </a:p>
          <a:p>
            <a:pPr algn="ctr"/>
            <a:endParaRPr lang="en-GB" dirty="0">
              <a:solidFill>
                <a:schemeClr val="tx1"/>
              </a:solidFill>
            </a:endParaRPr>
          </a:p>
          <a:p>
            <a:pPr marL="342900" indent="-342900">
              <a:buFont typeface="+mj-lt"/>
              <a:buAutoNum type="arabicPeriod"/>
            </a:pPr>
            <a:r>
              <a:rPr lang="en-GB" dirty="0">
                <a:solidFill>
                  <a:schemeClr val="tx1"/>
                </a:solidFill>
              </a:rPr>
              <a:t>What were the chandeliers like?</a:t>
            </a:r>
          </a:p>
          <a:p>
            <a:pPr marL="342900" indent="-342900">
              <a:buFont typeface="+mj-lt"/>
              <a:buAutoNum type="arabicPeriod"/>
            </a:pPr>
            <a:r>
              <a:rPr lang="en-GB" dirty="0">
                <a:solidFill>
                  <a:schemeClr val="tx1"/>
                </a:solidFill>
              </a:rPr>
              <a:t>Who is the main character?</a:t>
            </a:r>
          </a:p>
          <a:p>
            <a:pPr marL="342900" indent="-342900">
              <a:buFont typeface="+mj-lt"/>
              <a:buAutoNum type="arabicPeriod"/>
            </a:pPr>
            <a:r>
              <a:rPr lang="en-GB" dirty="0">
                <a:solidFill>
                  <a:schemeClr val="tx1"/>
                </a:solidFill>
              </a:rPr>
              <a:t>Who had taken Dawn to the Queen’s palace?</a:t>
            </a:r>
          </a:p>
          <a:p>
            <a:pPr marL="342900" indent="-342900">
              <a:buFont typeface="+mj-lt"/>
              <a:buAutoNum type="arabicPeriod"/>
            </a:pPr>
            <a:r>
              <a:rPr lang="en-GB" dirty="0">
                <a:solidFill>
                  <a:schemeClr val="tx1"/>
                </a:solidFill>
              </a:rPr>
              <a:t>Who is like Dawn’s Nan?</a:t>
            </a:r>
          </a:p>
        </p:txBody>
      </p:sp>
      <p:sp>
        <p:nvSpPr>
          <p:cNvPr id="9" name="Rectangle 8">
            <a:extLst>
              <a:ext uri="{FF2B5EF4-FFF2-40B4-BE49-F238E27FC236}">
                <a16:creationId xmlns:a16="http://schemas.microsoft.com/office/drawing/2014/main" id="{A961E7AC-BD7A-4581-9CF4-301074B456BA}"/>
              </a:ext>
            </a:extLst>
          </p:cNvPr>
          <p:cNvSpPr/>
          <p:nvPr/>
        </p:nvSpPr>
        <p:spPr>
          <a:xfrm>
            <a:off x="4079875" y="1333500"/>
            <a:ext cx="4308475" cy="381000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MA/HA Questions</a:t>
            </a:r>
          </a:p>
          <a:p>
            <a:pPr algn="ctr"/>
            <a:endParaRPr lang="en-GB" dirty="0">
              <a:solidFill>
                <a:schemeClr val="tx1"/>
              </a:solidFill>
            </a:endParaRPr>
          </a:p>
          <a:p>
            <a:pPr marL="342900" indent="-342900">
              <a:buFont typeface="+mj-lt"/>
              <a:buAutoNum type="arabicPeriod"/>
            </a:pPr>
            <a:r>
              <a:rPr lang="en-GB" dirty="0">
                <a:solidFill>
                  <a:schemeClr val="tx1"/>
                </a:solidFill>
              </a:rPr>
              <a:t>The author writes ‘THE QUEEN’ in capital letters. What does this tell you about how Dawn is feeling?</a:t>
            </a:r>
          </a:p>
          <a:p>
            <a:pPr marL="342900" indent="-342900">
              <a:buFont typeface="+mj-lt"/>
              <a:buAutoNum type="arabicPeriod"/>
            </a:pPr>
            <a:r>
              <a:rPr lang="en-GB" dirty="0">
                <a:solidFill>
                  <a:schemeClr val="tx1"/>
                </a:solidFill>
              </a:rPr>
              <a:t>‘My mouth was as wide as Japan.’ What did the author mean by this?</a:t>
            </a:r>
          </a:p>
          <a:p>
            <a:pPr marL="342900" indent="-342900">
              <a:buFont typeface="+mj-lt"/>
              <a:buAutoNum type="arabicPeriod"/>
            </a:pPr>
            <a:r>
              <a:rPr lang="en-GB" dirty="0">
                <a:solidFill>
                  <a:schemeClr val="tx1"/>
                </a:solidFill>
              </a:rPr>
              <a:t>Which words and phrases imply that the Queen’s palace was rich </a:t>
            </a:r>
            <a:br>
              <a:rPr lang="en-GB" dirty="0">
                <a:solidFill>
                  <a:schemeClr val="tx1"/>
                </a:solidFill>
              </a:rPr>
            </a:br>
            <a:r>
              <a:rPr lang="en-GB" dirty="0">
                <a:solidFill>
                  <a:schemeClr val="tx1"/>
                </a:solidFill>
              </a:rPr>
              <a:t>or fancy?</a:t>
            </a:r>
          </a:p>
          <a:p>
            <a:pPr marL="342900" indent="-342900">
              <a:buFont typeface="+mj-lt"/>
              <a:buAutoNum type="arabicPeriod"/>
            </a:pPr>
            <a:r>
              <a:rPr lang="en-GB" dirty="0">
                <a:solidFill>
                  <a:schemeClr val="tx1"/>
                </a:solidFill>
              </a:rPr>
              <a:t>Find the word in the poem that means ‘small’. Think of another word that means the same.</a:t>
            </a:r>
          </a:p>
        </p:txBody>
      </p:sp>
      <p:sp>
        <p:nvSpPr>
          <p:cNvPr id="10" name="Rectangle 9">
            <a:extLst>
              <a:ext uri="{FF2B5EF4-FFF2-40B4-BE49-F238E27FC236}">
                <a16:creationId xmlns:a16="http://schemas.microsoft.com/office/drawing/2014/main" id="{08FDE924-C17D-4266-BB62-CC02C7C47B0B}"/>
              </a:ext>
            </a:extLst>
          </p:cNvPr>
          <p:cNvSpPr/>
          <p:nvPr/>
        </p:nvSpPr>
        <p:spPr>
          <a:xfrm>
            <a:off x="755650" y="5325420"/>
            <a:ext cx="7632700" cy="76740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r>
              <a:rPr lang="en-GB" b="1" dirty="0">
                <a:solidFill>
                  <a:schemeClr val="tx1"/>
                </a:solidFill>
              </a:rPr>
              <a:t>Extra Challenge:</a:t>
            </a:r>
          </a:p>
          <a:p>
            <a:pPr algn="ctr"/>
            <a:r>
              <a:rPr lang="en-GB" spc="-30" dirty="0">
                <a:solidFill>
                  <a:schemeClr val="tx1"/>
                </a:solidFill>
              </a:rPr>
              <a:t>Imagine you were invited to meet the Queen. Choose 3 questions to ask her.</a:t>
            </a:r>
          </a:p>
        </p:txBody>
      </p:sp>
    </p:spTree>
    <p:extLst>
      <p:ext uri="{BB962C8B-B14F-4D97-AF65-F5344CB8AC3E}">
        <p14:creationId xmlns:p14="http://schemas.microsoft.com/office/powerpoint/2010/main" val="358956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par>
                                <p:cTn id="12" presetID="63" presetClass="path" presetSubtype="0" accel="50000" decel="50000" fill="hold" grpId="0" nodeType="withEffect">
                                  <p:stCondLst>
                                    <p:cond delay="0"/>
                                  </p:stCondLst>
                                  <p:childTnLst>
                                    <p:animMotion origin="layout" path="M -0.41423 2.59259E-6 L -1.38889E-6 2.59259E-6 " pathEditMode="relative" rAng="0" ptsTypes="AA">
                                      <p:cBhvr>
                                        <p:cTn id="13" dur="2000" fill="hold"/>
                                        <p:tgtEl>
                                          <p:spTgt spid="3"/>
                                        </p:tgtEl>
                                        <p:attrNameLst>
                                          <p:attrName>ppt_x</p:attrName>
                                          <p:attrName>ppt_y</p:attrName>
                                        </p:attrNameLst>
                                      </p:cBhvr>
                                      <p:rCtr x="20712" y="0"/>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childTnLst>
              </p:cTn>
              <p:nextCondLst>
                <p:cond evt="onClick" delay="0">
                  <p:tgtEl>
                    <p:spTgt spid="7"/>
                  </p:tgtEl>
                </p:cond>
              </p:nextCondLst>
            </p:seq>
          </p:childTnLst>
        </p:cTn>
      </p:par>
    </p:tnLst>
    <p:bldLst>
      <p:bldP spid="3" grpId="0"/>
      <p:bldP spid="3" grpId="1"/>
      <p:bldP spid="4" grpId="0" animBg="1"/>
      <p:bldP spid="6" grpId="0" animBg="1"/>
      <p:bldP spid="6" grpId="1" animBg="1"/>
      <p:bldP spid="7" grpId="0" animBg="1"/>
      <p:bldP spid="7" grpId="1"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95</TotalTime>
  <Words>809</Words>
  <Application>Microsoft Office PowerPoint</Application>
  <PresentationFormat>On-screen Show (4:3)</PresentationFormat>
  <Paragraphs>111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vt: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Marine Redon</dc:creator>
  <cp:lastModifiedBy>Marine Redon</cp:lastModifiedBy>
  <cp:revision>13</cp:revision>
  <dcterms:created xsi:type="dcterms:W3CDTF">2020-09-01T10:42:44Z</dcterms:created>
  <dcterms:modified xsi:type="dcterms:W3CDTF">2020-09-01T12:18:39Z</dcterms:modified>
</cp:coreProperties>
</file>