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63" r:id="rId3"/>
    <p:sldId id="264" r:id="rId4"/>
    <p:sldId id="270" r:id="rId5"/>
    <p:sldId id="271" r:id="rId6"/>
    <p:sldId id="272" r:id="rId7"/>
    <p:sldId id="273" r:id="rId8"/>
    <p:sldId id="274" r:id="rId9"/>
    <p:sldId id="275" r:id="rId10"/>
    <p:sldId id="269" r:id="rId11"/>
    <p:sldId id="267"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Twinkl" pitchFamily="2" charset="0"/>
      <p:regular r:id="rId19"/>
      <p:bold r:id="rId20"/>
    </p:embeddedFont>
    <p:embeddedFont>
      <p:font typeface="Twinkl SemiBold" pitchFamily="2" charset="0"/>
      <p:bold r:id="rId21"/>
    </p:embeddedFont>
    <p:embeddedFont>
      <p:font typeface="Sassoon Infant Rg" panose="02000503030000020003" pitchFamily="50" charset="0"/>
      <p:regular r:id="rId22"/>
      <p:bold r:id="rId23"/>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DDFC"/>
    <a:srgbClr val="DE1E5A"/>
    <a:srgbClr val="18A0DB"/>
    <a:srgbClr val="BC0105"/>
    <a:srgbClr val="4DB1E3"/>
    <a:srgbClr val="80C1EB"/>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1506" y="10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D767FB-244B-4DF8-ABE5-C72C1821CD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9167AEB1-9DA6-48A4-9E86-5CD279747E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326949D-58D0-43FC-93E1-EEB5D0987FAF}" type="datetimeFigureOut">
              <a:rPr lang="en-GB"/>
              <a:pPr>
                <a:defRPr/>
              </a:pPr>
              <a:t>03/07/2019</a:t>
            </a:fld>
            <a:endParaRPr lang="en-GB"/>
          </a:p>
        </p:txBody>
      </p:sp>
      <p:sp>
        <p:nvSpPr>
          <p:cNvPr id="4" name="Footer Placeholder 3">
            <a:extLst>
              <a:ext uri="{FF2B5EF4-FFF2-40B4-BE49-F238E27FC236}">
                <a16:creationId xmlns:a16="http://schemas.microsoft.com/office/drawing/2014/main" id="{122806CC-752A-47DE-B7D4-B63D3A347F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3E0CF9A4-97F0-4E47-B579-8EBB6EA0C6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3DBED60-6BE7-4351-80D4-BE088DBD8005}"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675497-691E-46B9-A7BB-1176CFC9A6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1A1269DF-3F9F-4BD5-8835-79A78CD5FD3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C8CD6A2-132A-40DC-A387-DE371FE7FF1E}" type="datetimeFigureOut">
              <a:rPr lang="en-GB"/>
              <a:pPr>
                <a:defRPr/>
              </a:pPr>
              <a:t>03/07/2019</a:t>
            </a:fld>
            <a:endParaRPr lang="en-GB"/>
          </a:p>
        </p:txBody>
      </p:sp>
      <p:sp>
        <p:nvSpPr>
          <p:cNvPr id="4" name="Slide Image Placeholder 3">
            <a:extLst>
              <a:ext uri="{FF2B5EF4-FFF2-40B4-BE49-F238E27FC236}">
                <a16:creationId xmlns:a16="http://schemas.microsoft.com/office/drawing/2014/main" id="{87F5AC02-0746-4439-B2A6-F1BBEA88FD81}"/>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BBE5CF98-2DD5-4DDB-AD26-B3DDB51FB6A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1FF72CCF-59D8-4DBC-9C1D-5F2186C5E49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F6C5C0E0-4EF0-498B-A7BD-687BF339ADA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09C702A-0843-4012-87AF-42E545DF845C}"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7D371051-B260-4DD9-BF1B-2B13BCA969F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711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7245096D-45E3-4CAB-80FF-808938FFEB77}"/>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a:extLst>
              <a:ext uri="{FF2B5EF4-FFF2-40B4-BE49-F238E27FC236}">
                <a16:creationId xmlns:a16="http://schemas.microsoft.com/office/drawing/2014/main" id="{C86EBDAF-4082-4C6F-BF65-0D96483C5D0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57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8A512973-9E0A-4F5E-98F6-F00418DA3413}"/>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971260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A55FDBF5-87E1-4AEB-9DDF-676BC6CC5509}"/>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4">
            <a:extLst>
              <a:ext uri="{FF2B5EF4-FFF2-40B4-BE49-F238E27FC236}">
                <a16:creationId xmlns:a16="http://schemas.microsoft.com/office/drawing/2014/main" id="{03E314FA-A841-4283-A52D-738C6F0E8B28}"/>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1D4AB33E-D37D-4287-A5C4-4AC0D2209024}"/>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7D0E11C1-F681-47BD-9363-0C35C3489213}"/>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253C6884-FD02-4B98-AC89-1B7EB6F2FC67}"/>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55548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05D77BE8-AB1C-4541-94CA-5C65D15C69A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22160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D0042CB-2CDB-4754-B93D-5B2CE0B060FF}"/>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5A7B6AB-B3CD-4083-A691-48FF89A1C037}"/>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C1FF780F-10BC-41A8-892E-FF245E819F63}"/>
              </a:ext>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a:extLst>
              <a:ext uri="{FF2B5EF4-FFF2-40B4-BE49-F238E27FC236}">
                <a16:creationId xmlns:a16="http://schemas.microsoft.com/office/drawing/2014/main" id="{B9CA0BF1-A4A1-4B87-9BC3-40C8055312CC}"/>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7412" name="Title 1">
            <a:extLst>
              <a:ext uri="{FF2B5EF4-FFF2-40B4-BE49-F238E27FC236}">
                <a16:creationId xmlns:a16="http://schemas.microsoft.com/office/drawing/2014/main" id="{AD57AF43-7766-403B-BF16-76A883B4C846}"/>
              </a:ext>
            </a:extLst>
          </p:cNvPr>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a:solidFill>
                  <a:schemeClr val="tx1"/>
                </a:solidFill>
                <a:latin typeface="Twinkl SemiBold" pitchFamily="2" charset="0"/>
              </a:rPr>
              <a:t>Success Criteria</a:t>
            </a:r>
          </a:p>
        </p:txBody>
      </p:sp>
      <p:sp>
        <p:nvSpPr>
          <p:cNvPr id="17413" name="Title 1">
            <a:extLst>
              <a:ext uri="{FF2B5EF4-FFF2-40B4-BE49-F238E27FC236}">
                <a16:creationId xmlns:a16="http://schemas.microsoft.com/office/drawing/2014/main" id="{0114A155-CCA6-4887-82D4-97ED1B92173B}"/>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a:solidFill>
                  <a:schemeClr val="tx1"/>
                </a:solidFill>
                <a:latin typeface="Twinkl SemiBold" pitchFamily="2" charset="0"/>
              </a:rPr>
              <a:t>Aim</a:t>
            </a:r>
          </a:p>
        </p:txBody>
      </p:sp>
      <p:sp>
        <p:nvSpPr>
          <p:cNvPr id="17414" name="Content Placeholder 15">
            <a:extLst>
              <a:ext uri="{FF2B5EF4-FFF2-40B4-BE49-F238E27FC236}">
                <a16:creationId xmlns:a16="http://schemas.microsoft.com/office/drawing/2014/main" id="{F3F50707-FB4F-4F5A-9BD5-14B7DC6F1BAB}"/>
              </a:ext>
            </a:extLst>
          </p:cNvPr>
          <p:cNvSpPr>
            <a:spLocks noGrp="1"/>
          </p:cNvSpPr>
          <p:nvPr>
            <p:ph idx="1"/>
          </p:nvPr>
        </p:nvSpPr>
        <p:spPr>
          <a:xfrm>
            <a:off x="628650" y="1127125"/>
            <a:ext cx="7886700" cy="1409700"/>
          </a:xfrm>
        </p:spPr>
        <p:txBody>
          <a:bodyPr/>
          <a:lstStyle/>
          <a:p>
            <a:pPr eaLnBrk="1" hangingPunct="1"/>
            <a:r>
              <a:rPr lang="en-GB" altLang="en-US">
                <a:latin typeface="Twinkl" pitchFamily="2" charset="0"/>
              </a:rPr>
              <a:t>To use the present perfect form of verbs in contrast to the simple past tense.</a:t>
            </a:r>
          </a:p>
        </p:txBody>
      </p:sp>
      <p:sp>
        <p:nvSpPr>
          <p:cNvPr id="17415" name="Content Placeholder 15">
            <a:extLst>
              <a:ext uri="{FF2B5EF4-FFF2-40B4-BE49-F238E27FC236}">
                <a16:creationId xmlns:a16="http://schemas.microsoft.com/office/drawing/2014/main" id="{30468ECD-771D-4765-AC22-A608BD2BB80A}"/>
              </a:ext>
            </a:extLst>
          </p:cNvPr>
          <p:cNvSpPr txBox="1">
            <a:spLocks/>
          </p:cNvSpPr>
          <p:nvPr/>
        </p:nvSpPr>
        <p:spPr bwMode="auto">
          <a:xfrm>
            <a:off x="628650" y="3467100"/>
            <a:ext cx="78867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r>
              <a:rPr lang="en-GB" altLang="en-US"/>
              <a:t>I can identify verbs in a sentence.</a:t>
            </a:r>
          </a:p>
          <a:p>
            <a:pPr eaLnBrk="1" hangingPunct="1"/>
            <a:r>
              <a:rPr lang="en-GB" altLang="en-US"/>
              <a:t>I know if a verb tense refers to past or present activity.</a:t>
            </a:r>
          </a:p>
          <a:p>
            <a:pPr eaLnBrk="1" hangingPunct="1"/>
            <a:r>
              <a:rPr lang="en-GB" altLang="en-US"/>
              <a:t>I understand the terms ‘present perfect tense’ and ‘simple past tense’.</a:t>
            </a:r>
          </a:p>
          <a:p>
            <a:pPr eaLnBrk="1" hangingPunct="1"/>
            <a:r>
              <a:rPr lang="en-GB" altLang="en-US"/>
              <a:t>I can choose the appropriate tense for my sentence.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6121ED23-133A-4AD7-83A6-5BCB1F8BB7F5}"/>
              </a:ext>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a:extLst>
              <a:ext uri="{FF2B5EF4-FFF2-40B4-BE49-F238E27FC236}">
                <a16:creationId xmlns:a16="http://schemas.microsoft.com/office/drawing/2014/main" id="{048FBFF3-CDA9-413E-8DE9-9EBFB4366ADA}"/>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9220" name="Title 1">
            <a:extLst>
              <a:ext uri="{FF2B5EF4-FFF2-40B4-BE49-F238E27FC236}">
                <a16:creationId xmlns:a16="http://schemas.microsoft.com/office/drawing/2014/main" id="{9F2D3346-AF89-412B-98DA-06E74EFF8A52}"/>
              </a:ext>
            </a:extLst>
          </p:cNvPr>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a:solidFill>
                  <a:schemeClr val="tx1"/>
                </a:solidFill>
                <a:latin typeface="Twinkl SemiBold" pitchFamily="2" charset="0"/>
              </a:rPr>
              <a:t>Success Criteria</a:t>
            </a:r>
          </a:p>
        </p:txBody>
      </p:sp>
      <p:sp>
        <p:nvSpPr>
          <p:cNvPr id="9221" name="Title 1">
            <a:extLst>
              <a:ext uri="{FF2B5EF4-FFF2-40B4-BE49-F238E27FC236}">
                <a16:creationId xmlns:a16="http://schemas.microsoft.com/office/drawing/2014/main" id="{AEB681B2-40C7-49A1-B3C1-21EF0559427D}"/>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a:solidFill>
                  <a:schemeClr val="tx1"/>
                </a:solidFill>
                <a:latin typeface="Twinkl SemiBold" pitchFamily="2" charset="0"/>
              </a:rPr>
              <a:t>Aim</a:t>
            </a:r>
          </a:p>
        </p:txBody>
      </p:sp>
      <p:sp>
        <p:nvSpPr>
          <p:cNvPr id="9222" name="Content Placeholder 15">
            <a:extLst>
              <a:ext uri="{FF2B5EF4-FFF2-40B4-BE49-F238E27FC236}">
                <a16:creationId xmlns:a16="http://schemas.microsoft.com/office/drawing/2014/main" id="{CF4B3704-9D45-481A-ABCD-3A51D510F0E3}"/>
              </a:ext>
            </a:extLst>
          </p:cNvPr>
          <p:cNvSpPr>
            <a:spLocks noGrp="1"/>
          </p:cNvSpPr>
          <p:nvPr>
            <p:ph idx="1"/>
          </p:nvPr>
        </p:nvSpPr>
        <p:spPr>
          <a:xfrm>
            <a:off x="628650" y="1127125"/>
            <a:ext cx="7886700" cy="1409700"/>
          </a:xfrm>
        </p:spPr>
        <p:txBody>
          <a:bodyPr/>
          <a:lstStyle/>
          <a:p>
            <a:pPr eaLnBrk="1" hangingPunct="1"/>
            <a:r>
              <a:rPr lang="en-GB" altLang="en-US">
                <a:latin typeface="Twinkl" pitchFamily="2" charset="0"/>
              </a:rPr>
              <a:t>To use the present perfect form of verbs in contrast to the simple past tense.</a:t>
            </a:r>
          </a:p>
        </p:txBody>
      </p:sp>
      <p:sp>
        <p:nvSpPr>
          <p:cNvPr id="9223" name="Content Placeholder 15">
            <a:extLst>
              <a:ext uri="{FF2B5EF4-FFF2-40B4-BE49-F238E27FC236}">
                <a16:creationId xmlns:a16="http://schemas.microsoft.com/office/drawing/2014/main" id="{12509300-3A36-4D69-8F9C-F233E1262F6D}"/>
              </a:ext>
            </a:extLst>
          </p:cNvPr>
          <p:cNvSpPr txBox="1">
            <a:spLocks/>
          </p:cNvSpPr>
          <p:nvPr/>
        </p:nvSpPr>
        <p:spPr bwMode="auto">
          <a:xfrm>
            <a:off x="628650" y="3467100"/>
            <a:ext cx="78867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r>
              <a:rPr lang="en-GB" altLang="en-US"/>
              <a:t>I can identify verbs in a sentence.</a:t>
            </a:r>
          </a:p>
          <a:p>
            <a:pPr eaLnBrk="1" hangingPunct="1"/>
            <a:r>
              <a:rPr lang="en-GB" altLang="en-US"/>
              <a:t>I know if a verb tense refers to past or present activity.</a:t>
            </a:r>
          </a:p>
          <a:p>
            <a:pPr eaLnBrk="1" hangingPunct="1"/>
            <a:r>
              <a:rPr lang="en-GB" altLang="en-US"/>
              <a:t>I understand the terms ‘present perfect tense’ and ‘simple past tense’.</a:t>
            </a:r>
          </a:p>
          <a:p>
            <a:pPr eaLnBrk="1" hangingPunct="1"/>
            <a:r>
              <a:rPr lang="en-GB" altLang="en-US"/>
              <a:t>I can choose the appropriate tense for my sentence.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6E5EE7-1EE2-4B34-8824-F84C8DD4F7F8}"/>
              </a:ext>
            </a:extLst>
          </p:cNvPr>
          <p:cNvSpPr/>
          <p:nvPr/>
        </p:nvSpPr>
        <p:spPr>
          <a:xfrm>
            <a:off x="755650" y="1473200"/>
            <a:ext cx="7632700" cy="3155950"/>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243" name="Picture 1">
            <a:extLst>
              <a:ext uri="{FF2B5EF4-FFF2-40B4-BE49-F238E27FC236}">
                <a16:creationId xmlns:a16="http://schemas.microsoft.com/office/drawing/2014/main" id="{5FB43F98-E1AD-4021-95C7-B55F60AF5A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517650"/>
            <a:ext cx="763270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D746A45-AE67-457E-AAB8-2E752ED5985E}"/>
              </a:ext>
            </a:extLst>
          </p:cNvPr>
          <p:cNvSpPr/>
          <p:nvPr/>
        </p:nvSpPr>
        <p:spPr>
          <a:xfrm>
            <a:off x="755650" y="1217613"/>
            <a:ext cx="7632700" cy="1581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solidFill>
                  <a:schemeClr val="tx1"/>
                </a:solidFill>
              </a:rPr>
              <a:t>My friend </a:t>
            </a:r>
            <a:r>
              <a:rPr lang="en-GB" sz="1600" dirty="0" err="1">
                <a:solidFill>
                  <a:schemeClr val="tx1"/>
                </a:solidFill>
              </a:rPr>
              <a:t>Kashaan</a:t>
            </a:r>
            <a:r>
              <a:rPr lang="en-GB" sz="1600" dirty="0">
                <a:solidFill>
                  <a:schemeClr val="tx1"/>
                </a:solidFill>
              </a:rPr>
              <a:t> has lived in this town for five years and we have been best friends all that time. Before he came to our town, he was in Birmingham but his mum got a new job so the family moved here. When I met </a:t>
            </a:r>
            <a:r>
              <a:rPr lang="en-GB" sz="1600" dirty="0" err="1">
                <a:solidFill>
                  <a:schemeClr val="tx1"/>
                </a:solidFill>
              </a:rPr>
              <a:t>Kashaan</a:t>
            </a:r>
            <a:r>
              <a:rPr lang="en-GB" sz="1600" dirty="0">
                <a:solidFill>
                  <a:schemeClr val="tx1"/>
                </a:solidFill>
              </a:rPr>
              <a:t>, he spoke with a ‘</a:t>
            </a:r>
            <a:r>
              <a:rPr lang="en-GB" sz="1600" dirty="0" err="1">
                <a:solidFill>
                  <a:schemeClr val="tx1"/>
                </a:solidFill>
              </a:rPr>
              <a:t>brummie</a:t>
            </a:r>
            <a:r>
              <a:rPr lang="en-GB" sz="1600" dirty="0">
                <a:solidFill>
                  <a:schemeClr val="tx1"/>
                </a:solidFill>
              </a:rPr>
              <a:t>’ accent, but his dad says he has taken on the way I speak, so now he sounds as if he has been here all his life!</a:t>
            </a:r>
          </a:p>
        </p:txBody>
      </p:sp>
      <p:sp>
        <p:nvSpPr>
          <p:cNvPr id="10245" name="Title 20">
            <a:extLst>
              <a:ext uri="{FF2B5EF4-FFF2-40B4-BE49-F238E27FC236}">
                <a16:creationId xmlns:a16="http://schemas.microsoft.com/office/drawing/2014/main" id="{C95F8D74-1585-4D3E-B8C6-88C167561C17}"/>
              </a:ext>
            </a:extLst>
          </p:cNvPr>
          <p:cNvSpPr>
            <a:spLocks noGrp="1"/>
          </p:cNvSpPr>
          <p:nvPr>
            <p:ph type="title"/>
          </p:nvPr>
        </p:nvSpPr>
        <p:spPr>
          <a:xfrm>
            <a:off x="457200" y="479425"/>
            <a:ext cx="8220075" cy="993775"/>
          </a:xfrm>
        </p:spPr>
        <p:txBody>
          <a:bodyPr/>
          <a:lstStyle/>
          <a:p>
            <a:pPr eaLnBrk="1" hangingPunct="1"/>
            <a:r>
              <a:rPr lang="en-GB" altLang="en-US" sz="3600"/>
              <a:t>Starter Activity</a:t>
            </a:r>
          </a:p>
        </p:txBody>
      </p:sp>
      <p:pic>
        <p:nvPicPr>
          <p:cNvPr id="10246" name="Picture 8">
            <a:extLst>
              <a:ext uri="{FF2B5EF4-FFF2-40B4-BE49-F238E27FC236}">
                <a16:creationId xmlns:a16="http://schemas.microsoft.com/office/drawing/2014/main" id="{5F562EF4-00A5-4E66-9DA3-338159FD50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1925" y="3560763"/>
            <a:ext cx="1952625" cy="330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ular Callout 9">
            <a:extLst>
              <a:ext uri="{FF2B5EF4-FFF2-40B4-BE49-F238E27FC236}">
                <a16:creationId xmlns:a16="http://schemas.microsoft.com/office/drawing/2014/main" id="{0FC61EFB-6423-415A-A7E0-C39680AAD519}"/>
              </a:ext>
            </a:extLst>
          </p:cNvPr>
          <p:cNvSpPr/>
          <p:nvPr/>
        </p:nvSpPr>
        <p:spPr>
          <a:xfrm>
            <a:off x="2941638" y="3576638"/>
            <a:ext cx="3895725" cy="1639887"/>
          </a:xfrm>
          <a:prstGeom prst="wedgeRectCallout">
            <a:avLst>
              <a:gd name="adj1" fmla="val 57603"/>
              <a:gd name="adj2" fmla="val 9012"/>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600" b="1" dirty="0">
                <a:solidFill>
                  <a:schemeClr val="tx1"/>
                </a:solidFill>
              </a:rPr>
              <a:t>Spot the Verb!</a:t>
            </a:r>
          </a:p>
          <a:p>
            <a:pPr marL="324000" indent="-252000" eaLnBrk="1" fontAlgn="auto" hangingPunct="1">
              <a:spcBef>
                <a:spcPts val="0"/>
              </a:spcBef>
              <a:spcAft>
                <a:spcPts val="0"/>
              </a:spcAft>
              <a:buFont typeface="+mj-lt"/>
              <a:buAutoNum type="arabicPeriod"/>
              <a:defRPr/>
            </a:pPr>
            <a:r>
              <a:rPr lang="en-GB" sz="1600" dirty="0">
                <a:solidFill>
                  <a:schemeClr val="tx1"/>
                </a:solidFill>
              </a:rPr>
              <a:t>Can you find the verbs in this paragraph?</a:t>
            </a:r>
          </a:p>
          <a:p>
            <a:pPr marL="324000" indent="-252000" eaLnBrk="1" fontAlgn="auto" hangingPunct="1">
              <a:spcBef>
                <a:spcPts val="0"/>
              </a:spcBef>
              <a:spcAft>
                <a:spcPts val="0"/>
              </a:spcAft>
              <a:buFont typeface="+mj-lt"/>
              <a:buAutoNum type="arabicPeriod"/>
              <a:defRPr/>
            </a:pPr>
            <a:r>
              <a:rPr lang="en-GB" sz="1600" dirty="0">
                <a:solidFill>
                  <a:schemeClr val="tx1"/>
                </a:solidFill>
              </a:rPr>
              <a:t>Separate the verbs into ‘past ideas’ and ‘present ideas’.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a:extLst>
              <a:ext uri="{FF2B5EF4-FFF2-40B4-BE49-F238E27FC236}">
                <a16:creationId xmlns:a16="http://schemas.microsoft.com/office/drawing/2014/main" id="{295338BF-410E-412C-B51D-B36538D874CF}"/>
              </a:ext>
            </a:extLst>
          </p:cNvPr>
          <p:cNvSpPr>
            <a:spLocks noGrp="1"/>
          </p:cNvSpPr>
          <p:nvPr>
            <p:ph type="title"/>
          </p:nvPr>
        </p:nvSpPr>
        <p:spPr>
          <a:xfrm>
            <a:off x="457200" y="479425"/>
            <a:ext cx="8220075" cy="993775"/>
          </a:xfrm>
        </p:spPr>
        <p:txBody>
          <a:bodyPr/>
          <a:lstStyle/>
          <a:p>
            <a:pPr eaLnBrk="1" hangingPunct="1"/>
            <a:r>
              <a:rPr lang="en-GB" altLang="en-US" sz="3600"/>
              <a:t>What’s the Difference?</a:t>
            </a:r>
          </a:p>
        </p:txBody>
      </p:sp>
      <p:sp>
        <p:nvSpPr>
          <p:cNvPr id="8" name="Rectangle 7">
            <a:extLst>
              <a:ext uri="{FF2B5EF4-FFF2-40B4-BE49-F238E27FC236}">
                <a16:creationId xmlns:a16="http://schemas.microsoft.com/office/drawing/2014/main" id="{5C4CDD0F-2BAB-4E47-88AA-37A07B8B5990}"/>
              </a:ext>
            </a:extLst>
          </p:cNvPr>
          <p:cNvSpPr/>
          <p:nvPr/>
        </p:nvSpPr>
        <p:spPr>
          <a:xfrm>
            <a:off x="1052513" y="1473200"/>
            <a:ext cx="3379787" cy="1905000"/>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solidFill>
                  <a:schemeClr val="tx1"/>
                </a:solidFill>
              </a:rPr>
              <a:t>Before he </a:t>
            </a:r>
            <a:r>
              <a:rPr lang="en-GB" sz="1600" b="1" dirty="0">
                <a:solidFill>
                  <a:schemeClr val="accent2"/>
                </a:solidFill>
              </a:rPr>
              <a:t>came</a:t>
            </a:r>
            <a:r>
              <a:rPr lang="en-GB" sz="1600" dirty="0">
                <a:solidFill>
                  <a:schemeClr val="tx1"/>
                </a:solidFill>
              </a:rPr>
              <a:t> to our town, </a:t>
            </a:r>
            <a:r>
              <a:rPr lang="en-GB" sz="1600" dirty="0" err="1">
                <a:solidFill>
                  <a:schemeClr val="tx1"/>
                </a:solidFill>
              </a:rPr>
              <a:t>Kashaan</a:t>
            </a:r>
            <a:r>
              <a:rPr lang="en-GB" sz="1600" dirty="0">
                <a:solidFill>
                  <a:schemeClr val="tx1"/>
                </a:solidFill>
              </a:rPr>
              <a:t> </a:t>
            </a:r>
            <a:r>
              <a:rPr lang="en-GB" sz="1600" b="1" dirty="0">
                <a:solidFill>
                  <a:schemeClr val="accent2"/>
                </a:solidFill>
              </a:rPr>
              <a:t>was</a:t>
            </a:r>
            <a:r>
              <a:rPr lang="en-GB" sz="1600" dirty="0">
                <a:solidFill>
                  <a:schemeClr val="tx1"/>
                </a:solidFill>
              </a:rPr>
              <a:t> in Birmingham.</a:t>
            </a:r>
          </a:p>
          <a:p>
            <a:pPr algn="ctr" eaLnBrk="1" fontAlgn="auto" hangingPunct="1">
              <a:spcBef>
                <a:spcPts val="0"/>
              </a:spcBef>
              <a:spcAft>
                <a:spcPts val="0"/>
              </a:spcAft>
              <a:defRPr/>
            </a:pPr>
            <a:r>
              <a:rPr lang="en-GB" sz="1600" dirty="0">
                <a:solidFill>
                  <a:schemeClr val="tx1"/>
                </a:solidFill>
              </a:rPr>
              <a:t>His mum </a:t>
            </a:r>
            <a:r>
              <a:rPr lang="en-GB" sz="1600" b="1" dirty="0">
                <a:solidFill>
                  <a:schemeClr val="accent2"/>
                </a:solidFill>
              </a:rPr>
              <a:t>got</a:t>
            </a:r>
            <a:r>
              <a:rPr lang="en-GB" sz="1600" dirty="0">
                <a:solidFill>
                  <a:schemeClr val="tx1"/>
                </a:solidFill>
              </a:rPr>
              <a:t> a new job so the family </a:t>
            </a:r>
            <a:r>
              <a:rPr lang="en-GB" sz="1600" b="1" dirty="0">
                <a:solidFill>
                  <a:schemeClr val="accent2"/>
                </a:solidFill>
              </a:rPr>
              <a:t>moved</a:t>
            </a:r>
            <a:r>
              <a:rPr lang="en-GB" sz="1600" dirty="0">
                <a:solidFill>
                  <a:schemeClr val="tx1"/>
                </a:solidFill>
              </a:rPr>
              <a:t> here.  </a:t>
            </a:r>
          </a:p>
          <a:p>
            <a:pPr algn="ctr" eaLnBrk="1" fontAlgn="auto" hangingPunct="1">
              <a:spcBef>
                <a:spcPts val="0"/>
              </a:spcBef>
              <a:spcAft>
                <a:spcPts val="0"/>
              </a:spcAft>
              <a:defRPr/>
            </a:pPr>
            <a:r>
              <a:rPr lang="en-GB" sz="1600" dirty="0">
                <a:solidFill>
                  <a:schemeClr val="tx1"/>
                </a:solidFill>
              </a:rPr>
              <a:t>When I </a:t>
            </a:r>
            <a:r>
              <a:rPr lang="en-GB" sz="1600" b="1" dirty="0">
                <a:solidFill>
                  <a:schemeClr val="accent2"/>
                </a:solidFill>
              </a:rPr>
              <a:t>met</a:t>
            </a:r>
            <a:r>
              <a:rPr lang="en-GB" sz="1600" dirty="0">
                <a:solidFill>
                  <a:schemeClr val="tx1"/>
                </a:solidFill>
              </a:rPr>
              <a:t> </a:t>
            </a:r>
            <a:r>
              <a:rPr lang="en-GB" sz="1600" dirty="0" err="1">
                <a:solidFill>
                  <a:schemeClr val="tx1"/>
                </a:solidFill>
              </a:rPr>
              <a:t>Kashaan</a:t>
            </a:r>
            <a:r>
              <a:rPr lang="en-GB" sz="1600" dirty="0">
                <a:solidFill>
                  <a:schemeClr val="tx1"/>
                </a:solidFill>
              </a:rPr>
              <a:t>, he </a:t>
            </a:r>
            <a:r>
              <a:rPr lang="en-GB" sz="1600" b="1" dirty="0">
                <a:solidFill>
                  <a:schemeClr val="accent2"/>
                </a:solidFill>
              </a:rPr>
              <a:t>spoke</a:t>
            </a:r>
            <a:r>
              <a:rPr lang="en-GB" sz="1600" dirty="0">
                <a:solidFill>
                  <a:schemeClr val="tx1"/>
                </a:solidFill>
              </a:rPr>
              <a:t> with a ‘</a:t>
            </a:r>
            <a:r>
              <a:rPr lang="en-GB" sz="1600" dirty="0" err="1">
                <a:solidFill>
                  <a:schemeClr val="tx1"/>
                </a:solidFill>
              </a:rPr>
              <a:t>Brummie</a:t>
            </a:r>
            <a:r>
              <a:rPr lang="en-GB" sz="1600" dirty="0">
                <a:solidFill>
                  <a:schemeClr val="tx1"/>
                </a:solidFill>
              </a:rPr>
              <a:t>’ accent.</a:t>
            </a:r>
          </a:p>
        </p:txBody>
      </p:sp>
      <p:sp>
        <p:nvSpPr>
          <p:cNvPr id="11" name="Rectangle 10">
            <a:extLst>
              <a:ext uri="{FF2B5EF4-FFF2-40B4-BE49-F238E27FC236}">
                <a16:creationId xmlns:a16="http://schemas.microsoft.com/office/drawing/2014/main" id="{FB2612FA-951A-4095-94F7-77DD994BAA57}"/>
              </a:ext>
            </a:extLst>
          </p:cNvPr>
          <p:cNvSpPr/>
          <p:nvPr/>
        </p:nvSpPr>
        <p:spPr>
          <a:xfrm>
            <a:off x="4737100" y="1473200"/>
            <a:ext cx="3379788" cy="1905000"/>
          </a:xfrm>
          <a:prstGeom prst="rect">
            <a:avLst/>
          </a:prstGeom>
          <a:solidFill>
            <a:schemeClr val="bg1"/>
          </a:solid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solidFill>
                  <a:schemeClr val="tx1"/>
                </a:solidFill>
              </a:rPr>
              <a:t>My friend </a:t>
            </a:r>
            <a:r>
              <a:rPr lang="en-GB" sz="1600" dirty="0" err="1">
                <a:solidFill>
                  <a:schemeClr val="tx1"/>
                </a:solidFill>
              </a:rPr>
              <a:t>Kashaan</a:t>
            </a:r>
            <a:r>
              <a:rPr lang="en-GB" sz="1600" dirty="0">
                <a:solidFill>
                  <a:schemeClr val="tx1"/>
                </a:solidFill>
              </a:rPr>
              <a:t> </a:t>
            </a:r>
            <a:r>
              <a:rPr lang="en-GB" sz="1600" b="1" dirty="0">
                <a:solidFill>
                  <a:schemeClr val="accent4"/>
                </a:solidFill>
              </a:rPr>
              <a:t>has lived </a:t>
            </a:r>
            <a:r>
              <a:rPr lang="en-GB" sz="1600" dirty="0">
                <a:solidFill>
                  <a:schemeClr val="tx1"/>
                </a:solidFill>
              </a:rPr>
              <a:t>in this town for five years.</a:t>
            </a:r>
          </a:p>
          <a:p>
            <a:pPr algn="ctr" eaLnBrk="1" fontAlgn="auto" hangingPunct="1">
              <a:spcBef>
                <a:spcPts val="0"/>
              </a:spcBef>
              <a:spcAft>
                <a:spcPts val="0"/>
              </a:spcAft>
              <a:defRPr/>
            </a:pPr>
            <a:r>
              <a:rPr lang="en-GB" sz="1600" dirty="0">
                <a:solidFill>
                  <a:schemeClr val="tx1"/>
                </a:solidFill>
              </a:rPr>
              <a:t>We </a:t>
            </a:r>
            <a:r>
              <a:rPr lang="en-GB" sz="1600" b="1" dirty="0">
                <a:solidFill>
                  <a:schemeClr val="accent4"/>
                </a:solidFill>
              </a:rPr>
              <a:t>have been </a:t>
            </a:r>
            <a:r>
              <a:rPr lang="en-GB" sz="1600" dirty="0">
                <a:solidFill>
                  <a:schemeClr val="tx1"/>
                </a:solidFill>
              </a:rPr>
              <a:t>best friends all that time. </a:t>
            </a:r>
          </a:p>
          <a:p>
            <a:pPr algn="ctr" eaLnBrk="1" fontAlgn="auto" hangingPunct="1">
              <a:spcBef>
                <a:spcPts val="0"/>
              </a:spcBef>
              <a:spcAft>
                <a:spcPts val="0"/>
              </a:spcAft>
              <a:defRPr/>
            </a:pPr>
            <a:r>
              <a:rPr lang="en-GB" sz="1600" dirty="0">
                <a:solidFill>
                  <a:schemeClr val="tx1"/>
                </a:solidFill>
              </a:rPr>
              <a:t>His dad says he </a:t>
            </a:r>
            <a:r>
              <a:rPr lang="en-GB" sz="1600" b="1" dirty="0">
                <a:solidFill>
                  <a:schemeClr val="accent4"/>
                </a:solidFill>
              </a:rPr>
              <a:t>has taken </a:t>
            </a:r>
            <a:r>
              <a:rPr lang="en-GB" sz="1600" dirty="0">
                <a:solidFill>
                  <a:schemeClr val="tx1"/>
                </a:solidFill>
              </a:rPr>
              <a:t>on the way I speak.</a:t>
            </a:r>
          </a:p>
        </p:txBody>
      </p:sp>
      <p:grpSp>
        <p:nvGrpSpPr>
          <p:cNvPr id="12" name="Group 18">
            <a:extLst>
              <a:ext uri="{FF2B5EF4-FFF2-40B4-BE49-F238E27FC236}">
                <a16:creationId xmlns:a16="http://schemas.microsoft.com/office/drawing/2014/main" id="{7518227B-C2CE-4C16-A5EC-FBAD9E7B140B}"/>
              </a:ext>
            </a:extLst>
          </p:cNvPr>
          <p:cNvGrpSpPr>
            <a:grpSpLocks/>
          </p:cNvGrpSpPr>
          <p:nvPr/>
        </p:nvGrpSpPr>
        <p:grpSpPr bwMode="auto">
          <a:xfrm>
            <a:off x="1017588" y="3503613"/>
            <a:ext cx="7212012" cy="869950"/>
            <a:chOff x="795152" y="3556464"/>
            <a:chExt cx="7703491" cy="952656"/>
          </a:xfrm>
        </p:grpSpPr>
        <p:cxnSp>
          <p:nvCxnSpPr>
            <p:cNvPr id="13" name="Straight Arrow Connector 12">
              <a:extLst>
                <a:ext uri="{FF2B5EF4-FFF2-40B4-BE49-F238E27FC236}">
                  <a16:creationId xmlns:a16="http://schemas.microsoft.com/office/drawing/2014/main" id="{587A8FD2-32B2-4D71-AFE8-75BE924F90DB}"/>
                </a:ext>
              </a:extLst>
            </p:cNvPr>
            <p:cNvCxnSpPr/>
            <p:nvPr/>
          </p:nvCxnSpPr>
          <p:spPr>
            <a:xfrm>
              <a:off x="1047808" y="4241403"/>
              <a:ext cx="6911607"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B29B3C-1EDC-4DD0-A267-FC6D939E8F24}"/>
                </a:ext>
              </a:extLst>
            </p:cNvPr>
            <p:cNvCxnSpPr/>
            <p:nvPr/>
          </p:nvCxnSpPr>
          <p:spPr>
            <a:xfrm>
              <a:off x="6875874" y="3931963"/>
              <a:ext cx="0" cy="577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9">
              <a:extLst>
                <a:ext uri="{FF2B5EF4-FFF2-40B4-BE49-F238E27FC236}">
                  <a16:creationId xmlns:a16="http://schemas.microsoft.com/office/drawing/2014/main" id="{C31BCA81-A9AF-4D50-84D8-315E3116A025}"/>
                </a:ext>
              </a:extLst>
            </p:cNvPr>
            <p:cNvSpPr txBox="1">
              <a:spLocks noChangeArrowheads="1"/>
            </p:cNvSpPr>
            <p:nvPr/>
          </p:nvSpPr>
          <p:spPr bwMode="auto">
            <a:xfrm>
              <a:off x="795152" y="3563418"/>
              <a:ext cx="752884" cy="40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800" dirty="0">
                  <a:latin typeface="+mn-lt"/>
                </a:rPr>
                <a:t>past</a:t>
              </a:r>
            </a:p>
          </p:txBody>
        </p:sp>
        <p:sp>
          <p:nvSpPr>
            <p:cNvPr id="16" name="TextBox 13">
              <a:extLst>
                <a:ext uri="{FF2B5EF4-FFF2-40B4-BE49-F238E27FC236}">
                  <a16:creationId xmlns:a16="http://schemas.microsoft.com/office/drawing/2014/main" id="{67526F52-4700-4C97-9930-5F45402F60D6}"/>
                </a:ext>
              </a:extLst>
            </p:cNvPr>
            <p:cNvSpPr txBox="1">
              <a:spLocks noChangeArrowheads="1"/>
            </p:cNvSpPr>
            <p:nvPr/>
          </p:nvSpPr>
          <p:spPr bwMode="auto">
            <a:xfrm>
              <a:off x="7579582" y="3563418"/>
              <a:ext cx="919061" cy="40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800" dirty="0">
                  <a:latin typeface="+mn-lt"/>
                </a:rPr>
                <a:t>future</a:t>
              </a:r>
            </a:p>
          </p:txBody>
        </p:sp>
        <p:sp>
          <p:nvSpPr>
            <p:cNvPr id="17" name="TextBox 14">
              <a:extLst>
                <a:ext uri="{FF2B5EF4-FFF2-40B4-BE49-F238E27FC236}">
                  <a16:creationId xmlns:a16="http://schemas.microsoft.com/office/drawing/2014/main" id="{D15E6059-128F-46DA-9F22-8E32CA608FFF}"/>
                </a:ext>
              </a:extLst>
            </p:cNvPr>
            <p:cNvSpPr txBox="1">
              <a:spLocks noChangeArrowheads="1"/>
            </p:cNvSpPr>
            <p:nvPr/>
          </p:nvSpPr>
          <p:spPr bwMode="auto">
            <a:xfrm>
              <a:off x="6596086" y="3556464"/>
              <a:ext cx="663013" cy="40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800">
                  <a:latin typeface="+mn-lt"/>
                </a:rPr>
                <a:t>now</a:t>
              </a:r>
            </a:p>
          </p:txBody>
        </p:sp>
        <p:cxnSp>
          <p:nvCxnSpPr>
            <p:cNvPr id="18" name="Straight Arrow Connector 17">
              <a:extLst>
                <a:ext uri="{FF2B5EF4-FFF2-40B4-BE49-F238E27FC236}">
                  <a16:creationId xmlns:a16="http://schemas.microsoft.com/office/drawing/2014/main" id="{A617578E-0237-4BEF-B1D4-B0B8E41F28B0}"/>
                </a:ext>
              </a:extLst>
            </p:cNvPr>
            <p:cNvCxnSpPr/>
            <p:nvPr/>
          </p:nvCxnSpPr>
          <p:spPr>
            <a:xfrm>
              <a:off x="3084325" y="4364830"/>
              <a:ext cx="3744070" cy="0"/>
            </a:xfrm>
            <a:prstGeom prst="straightConnector1">
              <a:avLst/>
            </a:prstGeom>
            <a:ln w="38100">
              <a:solidFill>
                <a:schemeClr val="accent4"/>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0D3A565-9608-409F-B8F9-69865F3E509F}"/>
                </a:ext>
              </a:extLst>
            </p:cNvPr>
            <p:cNvCxnSpPr/>
            <p:nvPr/>
          </p:nvCxnSpPr>
          <p:spPr>
            <a:xfrm>
              <a:off x="3084325" y="3749428"/>
              <a:ext cx="0" cy="472851"/>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
        <p:nvSpPr>
          <p:cNvPr id="20" name="Title 20">
            <a:extLst>
              <a:ext uri="{FF2B5EF4-FFF2-40B4-BE49-F238E27FC236}">
                <a16:creationId xmlns:a16="http://schemas.microsoft.com/office/drawing/2014/main" id="{AD61A7ED-8BDC-4511-BC01-392C8FFC0278}"/>
              </a:ext>
            </a:extLst>
          </p:cNvPr>
          <p:cNvSpPr>
            <a:spLocks/>
          </p:cNvSpPr>
          <p:nvPr/>
        </p:nvSpPr>
        <p:spPr bwMode="auto">
          <a:xfrm>
            <a:off x="457200" y="4221163"/>
            <a:ext cx="8220075" cy="995362"/>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GB" altLang="en-US" sz="2800" b="1">
                <a:latin typeface="Twinkl SemiBold" pitchFamily="2" charset="0"/>
              </a:rPr>
              <a:t>It’s all about the timing…</a:t>
            </a:r>
          </a:p>
        </p:txBody>
      </p:sp>
      <p:sp>
        <p:nvSpPr>
          <p:cNvPr id="22" name="Rectangle 21">
            <a:extLst>
              <a:ext uri="{FF2B5EF4-FFF2-40B4-BE49-F238E27FC236}">
                <a16:creationId xmlns:a16="http://schemas.microsoft.com/office/drawing/2014/main" id="{4C3CFA3A-46F8-41FA-8C5D-8378B3FB679D}"/>
              </a:ext>
            </a:extLst>
          </p:cNvPr>
          <p:cNvSpPr>
            <a:spLocks noChangeArrowheads="1"/>
          </p:cNvSpPr>
          <p:nvPr/>
        </p:nvSpPr>
        <p:spPr bwMode="auto">
          <a:xfrm>
            <a:off x="709613" y="5267325"/>
            <a:ext cx="3862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600" b="1" dirty="0">
                <a:solidFill>
                  <a:schemeClr val="accent2"/>
                </a:solidFill>
                <a:latin typeface="+mn-lt"/>
                <a:cs typeface="Arial" panose="020B0604020202020204" pitchFamily="34" charset="0"/>
              </a:rPr>
              <a:t>Past</a:t>
            </a:r>
            <a:r>
              <a:rPr lang="en-GB" altLang="en-US" sz="1600" b="1" dirty="0">
                <a:solidFill>
                  <a:srgbClr val="7030A0"/>
                </a:solidFill>
                <a:latin typeface="+mn-lt"/>
                <a:cs typeface="Arial" panose="020B0604020202020204" pitchFamily="34" charset="0"/>
              </a:rPr>
              <a:t> </a:t>
            </a:r>
            <a:r>
              <a:rPr lang="en-GB" altLang="en-US" sz="1600" dirty="0">
                <a:latin typeface="+mn-lt"/>
                <a:cs typeface="Arial" panose="020B0604020202020204" pitchFamily="34" charset="0"/>
              </a:rPr>
              <a:t>tense is used for activities or events that started and finished in the past.</a:t>
            </a:r>
          </a:p>
        </p:txBody>
      </p:sp>
      <p:sp>
        <p:nvSpPr>
          <p:cNvPr id="23" name="Rectangle 22">
            <a:extLst>
              <a:ext uri="{FF2B5EF4-FFF2-40B4-BE49-F238E27FC236}">
                <a16:creationId xmlns:a16="http://schemas.microsoft.com/office/drawing/2014/main" id="{3B18E279-1B68-4EFF-BF35-54918BB7708A}"/>
              </a:ext>
            </a:extLst>
          </p:cNvPr>
          <p:cNvSpPr>
            <a:spLocks noChangeArrowheads="1"/>
          </p:cNvSpPr>
          <p:nvPr/>
        </p:nvSpPr>
        <p:spPr bwMode="auto">
          <a:xfrm>
            <a:off x="4668838" y="4994275"/>
            <a:ext cx="37195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600" b="1" dirty="0">
                <a:solidFill>
                  <a:schemeClr val="accent4"/>
                </a:solidFill>
                <a:latin typeface="+mn-lt"/>
                <a:cs typeface="Arial" panose="020B0604020202020204" pitchFamily="34" charset="0"/>
              </a:rPr>
              <a:t>Present perfect </a:t>
            </a:r>
            <a:r>
              <a:rPr lang="en-GB" altLang="en-US" sz="1600" dirty="0">
                <a:latin typeface="+mn-lt"/>
                <a:cs typeface="Arial" panose="020B0604020202020204" pitchFamily="34" charset="0"/>
              </a:rPr>
              <a:t>tense is used for activities that started in the past but are still true now, or have an effect on what is happening now.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a:extLst>
              <a:ext uri="{FF2B5EF4-FFF2-40B4-BE49-F238E27FC236}">
                <a16:creationId xmlns:a16="http://schemas.microsoft.com/office/drawing/2014/main" id="{83FA173D-1358-45B9-9B18-3849C7E189F0}"/>
              </a:ext>
            </a:extLst>
          </p:cNvPr>
          <p:cNvSpPr>
            <a:spLocks noGrp="1"/>
          </p:cNvSpPr>
          <p:nvPr>
            <p:ph type="title"/>
          </p:nvPr>
        </p:nvSpPr>
        <p:spPr>
          <a:xfrm>
            <a:off x="457200" y="479425"/>
            <a:ext cx="8220075" cy="993775"/>
          </a:xfrm>
        </p:spPr>
        <p:txBody>
          <a:bodyPr/>
          <a:lstStyle/>
          <a:p>
            <a:pPr eaLnBrk="1" hangingPunct="1"/>
            <a:r>
              <a:rPr lang="en-GB" altLang="en-US" sz="3600"/>
              <a:t>Your Turn!</a:t>
            </a:r>
          </a:p>
        </p:txBody>
      </p:sp>
      <p:sp>
        <p:nvSpPr>
          <p:cNvPr id="24" name="TextBox 5">
            <a:extLst>
              <a:ext uri="{FF2B5EF4-FFF2-40B4-BE49-F238E27FC236}">
                <a16:creationId xmlns:a16="http://schemas.microsoft.com/office/drawing/2014/main" id="{842D1C6D-B2BF-468C-B7B9-03DA149AC593}"/>
              </a:ext>
            </a:extLst>
          </p:cNvPr>
          <p:cNvSpPr txBox="1">
            <a:spLocks noChangeArrowheads="1"/>
          </p:cNvSpPr>
          <p:nvPr/>
        </p:nvSpPr>
        <p:spPr bwMode="auto">
          <a:xfrm>
            <a:off x="863600" y="1273175"/>
            <a:ext cx="741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0"/>
              </a:spcBef>
              <a:spcAft>
                <a:spcPts val="0"/>
              </a:spcAft>
              <a:buFontTx/>
              <a:buNone/>
              <a:defRPr/>
            </a:pPr>
            <a:r>
              <a:rPr lang="en-GB" altLang="en-US" sz="1800" b="1" dirty="0">
                <a:latin typeface="+mn-lt"/>
                <a:cs typeface="Arial" panose="020B0604020202020204" pitchFamily="34" charset="0"/>
              </a:rPr>
              <a:t>Can you decide which verb form is correct?</a:t>
            </a:r>
            <a:endParaRPr lang="en-GB" altLang="en-US" sz="1400" dirty="0">
              <a:latin typeface="+mn-lt"/>
              <a:cs typeface="Arial" panose="020B0604020202020204" pitchFamily="34" charset="0"/>
            </a:endParaRPr>
          </a:p>
        </p:txBody>
      </p:sp>
      <p:grpSp>
        <p:nvGrpSpPr>
          <p:cNvPr id="38" name="Group 18">
            <a:extLst>
              <a:ext uri="{FF2B5EF4-FFF2-40B4-BE49-F238E27FC236}">
                <a16:creationId xmlns:a16="http://schemas.microsoft.com/office/drawing/2014/main" id="{7F05A86B-CFB1-43C3-945B-84EEBEA83579}"/>
              </a:ext>
            </a:extLst>
          </p:cNvPr>
          <p:cNvGrpSpPr>
            <a:grpSpLocks/>
          </p:cNvGrpSpPr>
          <p:nvPr/>
        </p:nvGrpSpPr>
        <p:grpSpPr bwMode="auto">
          <a:xfrm>
            <a:off x="1390650" y="5324475"/>
            <a:ext cx="6362700" cy="768350"/>
            <a:chOff x="795152" y="3556464"/>
            <a:chExt cx="7703491" cy="952656"/>
          </a:xfrm>
        </p:grpSpPr>
        <p:cxnSp>
          <p:nvCxnSpPr>
            <p:cNvPr id="39" name="Straight Arrow Connector 38">
              <a:extLst>
                <a:ext uri="{FF2B5EF4-FFF2-40B4-BE49-F238E27FC236}">
                  <a16:creationId xmlns:a16="http://schemas.microsoft.com/office/drawing/2014/main" id="{D0E13F8F-FC86-4237-8BAA-F9C8CDC8194F}"/>
                </a:ext>
              </a:extLst>
            </p:cNvPr>
            <p:cNvCxnSpPr/>
            <p:nvPr/>
          </p:nvCxnSpPr>
          <p:spPr>
            <a:xfrm>
              <a:off x="1046938" y="4241432"/>
              <a:ext cx="6911615"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32C0B54-706B-4E0C-974B-3D42BDFC432A}"/>
                </a:ext>
              </a:extLst>
            </p:cNvPr>
            <p:cNvCxnSpPr/>
            <p:nvPr/>
          </p:nvCxnSpPr>
          <p:spPr>
            <a:xfrm>
              <a:off x="6876451" y="3932409"/>
              <a:ext cx="0" cy="5767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9">
              <a:extLst>
                <a:ext uri="{FF2B5EF4-FFF2-40B4-BE49-F238E27FC236}">
                  <a16:creationId xmlns:a16="http://schemas.microsoft.com/office/drawing/2014/main" id="{B4EB2B72-3FA4-4171-BC10-F2C848083E6F}"/>
                </a:ext>
              </a:extLst>
            </p:cNvPr>
            <p:cNvSpPr txBox="1">
              <a:spLocks noChangeArrowheads="1"/>
            </p:cNvSpPr>
            <p:nvPr/>
          </p:nvSpPr>
          <p:spPr bwMode="auto">
            <a:xfrm>
              <a:off x="795152" y="3564337"/>
              <a:ext cx="753435" cy="3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400" dirty="0">
                  <a:latin typeface="+mn-lt"/>
                </a:rPr>
                <a:t>past</a:t>
              </a:r>
            </a:p>
          </p:txBody>
        </p:sp>
        <p:sp>
          <p:nvSpPr>
            <p:cNvPr id="42" name="TextBox 13">
              <a:extLst>
                <a:ext uri="{FF2B5EF4-FFF2-40B4-BE49-F238E27FC236}">
                  <a16:creationId xmlns:a16="http://schemas.microsoft.com/office/drawing/2014/main" id="{CF09967A-2E7E-49CF-BE8C-A61AF41B276D}"/>
                </a:ext>
              </a:extLst>
            </p:cNvPr>
            <p:cNvSpPr txBox="1">
              <a:spLocks noChangeArrowheads="1"/>
            </p:cNvSpPr>
            <p:nvPr/>
          </p:nvSpPr>
          <p:spPr bwMode="auto">
            <a:xfrm>
              <a:off x="7579913" y="3564337"/>
              <a:ext cx="918730" cy="3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400" dirty="0">
                  <a:latin typeface="+mn-lt"/>
                </a:rPr>
                <a:t>future</a:t>
              </a:r>
            </a:p>
          </p:txBody>
        </p:sp>
        <p:sp>
          <p:nvSpPr>
            <p:cNvPr id="43" name="TextBox 14">
              <a:extLst>
                <a:ext uri="{FF2B5EF4-FFF2-40B4-BE49-F238E27FC236}">
                  <a16:creationId xmlns:a16="http://schemas.microsoft.com/office/drawing/2014/main" id="{6E8C63BF-1C3C-46A7-945E-203B109F4B78}"/>
                </a:ext>
              </a:extLst>
            </p:cNvPr>
            <p:cNvSpPr txBox="1">
              <a:spLocks noChangeArrowheads="1"/>
            </p:cNvSpPr>
            <p:nvPr/>
          </p:nvSpPr>
          <p:spPr bwMode="auto">
            <a:xfrm>
              <a:off x="6595835" y="3556464"/>
              <a:ext cx="663101" cy="3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400">
                  <a:latin typeface="+mn-lt"/>
                </a:rPr>
                <a:t>now</a:t>
              </a:r>
            </a:p>
          </p:txBody>
        </p:sp>
        <p:cxnSp>
          <p:nvCxnSpPr>
            <p:cNvPr id="44" name="Straight Arrow Connector 43">
              <a:extLst>
                <a:ext uri="{FF2B5EF4-FFF2-40B4-BE49-F238E27FC236}">
                  <a16:creationId xmlns:a16="http://schemas.microsoft.com/office/drawing/2014/main" id="{311AAFD7-B00C-4008-9249-0FD528708289}"/>
                </a:ext>
              </a:extLst>
            </p:cNvPr>
            <p:cNvCxnSpPr/>
            <p:nvPr/>
          </p:nvCxnSpPr>
          <p:spPr>
            <a:xfrm>
              <a:off x="3084289" y="4365435"/>
              <a:ext cx="3744112" cy="0"/>
            </a:xfrm>
            <a:prstGeom prst="straightConnector1">
              <a:avLst/>
            </a:prstGeom>
            <a:ln w="38100">
              <a:solidFill>
                <a:schemeClr val="accent4"/>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D91323D4-78ED-4E46-9C55-DA956EAF2053}"/>
                </a:ext>
              </a:extLst>
            </p:cNvPr>
            <p:cNvCxnSpPr/>
            <p:nvPr/>
          </p:nvCxnSpPr>
          <p:spPr>
            <a:xfrm>
              <a:off x="3084289" y="3749357"/>
              <a:ext cx="0" cy="472391"/>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
        <p:nvSpPr>
          <p:cNvPr id="46" name="TextBox 5">
            <a:extLst>
              <a:ext uri="{FF2B5EF4-FFF2-40B4-BE49-F238E27FC236}">
                <a16:creationId xmlns:a16="http://schemas.microsoft.com/office/drawing/2014/main" id="{23ED56FB-CC4B-44FB-8490-9870953CAF3F}"/>
              </a:ext>
            </a:extLst>
          </p:cNvPr>
          <p:cNvSpPr txBox="1">
            <a:spLocks noChangeArrowheads="1"/>
          </p:cNvSpPr>
          <p:nvPr/>
        </p:nvSpPr>
        <p:spPr bwMode="auto">
          <a:xfrm>
            <a:off x="971550" y="1747838"/>
            <a:ext cx="3443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600" dirty="0">
                <a:latin typeface="+mn-lt"/>
                <a:cs typeface="Arial" panose="020B0604020202020204" pitchFamily="34" charset="0"/>
              </a:rPr>
              <a:t>I went to the zoo yesterday.</a:t>
            </a:r>
          </a:p>
          <a:p>
            <a:pPr eaLnBrk="1" fontAlgn="auto" hangingPunct="1">
              <a:spcBef>
                <a:spcPct val="0"/>
              </a:spcBef>
              <a:spcAft>
                <a:spcPts val="0"/>
              </a:spcAft>
              <a:buFontTx/>
              <a:buNone/>
              <a:defRPr/>
            </a:pPr>
            <a:r>
              <a:rPr lang="en-GB" altLang="en-US" sz="1600" dirty="0">
                <a:latin typeface="+mn-lt"/>
                <a:cs typeface="Arial" panose="020B0604020202020204" pitchFamily="34" charset="0"/>
              </a:rPr>
              <a:t>I have been to the zoo yesterday.</a:t>
            </a:r>
            <a:endParaRPr lang="en-GB" altLang="en-US" sz="1200" dirty="0">
              <a:latin typeface="+mn-lt"/>
              <a:cs typeface="Arial" panose="020B0604020202020204" pitchFamily="34" charset="0"/>
            </a:endParaRPr>
          </a:p>
        </p:txBody>
      </p:sp>
      <p:sp>
        <p:nvSpPr>
          <p:cNvPr id="47" name="TextBox 5">
            <a:extLst>
              <a:ext uri="{FF2B5EF4-FFF2-40B4-BE49-F238E27FC236}">
                <a16:creationId xmlns:a16="http://schemas.microsoft.com/office/drawing/2014/main" id="{FE44A295-63B1-4944-90A8-60A8066A3590}"/>
              </a:ext>
            </a:extLst>
          </p:cNvPr>
          <p:cNvSpPr txBox="1">
            <a:spLocks noChangeArrowheads="1"/>
          </p:cNvSpPr>
          <p:nvPr/>
        </p:nvSpPr>
        <p:spPr bwMode="auto">
          <a:xfrm>
            <a:off x="642938" y="1747838"/>
            <a:ext cx="441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600" b="1" dirty="0">
                <a:latin typeface="+mn-lt"/>
                <a:cs typeface="Arial" panose="020B0604020202020204" pitchFamily="34" charset="0"/>
              </a:rPr>
              <a:t>1.</a:t>
            </a:r>
            <a:endParaRPr lang="en-GB" altLang="en-US" sz="1200" b="1" dirty="0">
              <a:latin typeface="+mn-lt"/>
              <a:cs typeface="Arial" panose="020B0604020202020204" pitchFamily="34" charset="0"/>
            </a:endParaRPr>
          </a:p>
        </p:txBody>
      </p:sp>
      <p:sp>
        <p:nvSpPr>
          <p:cNvPr id="48" name="TextBox 5">
            <a:extLst>
              <a:ext uri="{FF2B5EF4-FFF2-40B4-BE49-F238E27FC236}">
                <a16:creationId xmlns:a16="http://schemas.microsoft.com/office/drawing/2014/main" id="{D74B6172-E0C1-4825-BFC4-3A47A13AA1B0}"/>
              </a:ext>
            </a:extLst>
          </p:cNvPr>
          <p:cNvSpPr txBox="1">
            <a:spLocks noChangeArrowheads="1"/>
          </p:cNvSpPr>
          <p:nvPr/>
        </p:nvSpPr>
        <p:spPr bwMode="auto">
          <a:xfrm>
            <a:off x="971550" y="2243138"/>
            <a:ext cx="3443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400" dirty="0">
                <a:solidFill>
                  <a:schemeClr val="accent4"/>
                </a:solidFill>
                <a:latin typeface="+mn-lt"/>
                <a:cs typeface="Arial" panose="020B0604020202020204" pitchFamily="34" charset="0"/>
              </a:rPr>
              <a:t>Use simple past tense here!</a:t>
            </a:r>
            <a:endParaRPr lang="en-GB" altLang="en-US" sz="1100" dirty="0">
              <a:solidFill>
                <a:schemeClr val="accent4"/>
              </a:solidFill>
              <a:latin typeface="+mn-lt"/>
              <a:cs typeface="Arial" panose="020B0604020202020204" pitchFamily="34" charset="0"/>
            </a:endParaRPr>
          </a:p>
        </p:txBody>
      </p:sp>
      <p:pic>
        <p:nvPicPr>
          <p:cNvPr id="3" name="Picture 2">
            <a:extLst>
              <a:ext uri="{FF2B5EF4-FFF2-40B4-BE49-F238E27FC236}">
                <a16:creationId xmlns:a16="http://schemas.microsoft.com/office/drawing/2014/main" id="{A9D8E2AF-37EA-45DA-8737-82C6AAEC5E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19500" y="1722438"/>
            <a:ext cx="25717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5">
            <a:extLst>
              <a:ext uri="{FF2B5EF4-FFF2-40B4-BE49-F238E27FC236}">
                <a16:creationId xmlns:a16="http://schemas.microsoft.com/office/drawing/2014/main" id="{9019F46F-D1C7-459E-9402-10467E90C980}"/>
              </a:ext>
            </a:extLst>
          </p:cNvPr>
          <p:cNvSpPr txBox="1">
            <a:spLocks noChangeArrowheads="1"/>
          </p:cNvSpPr>
          <p:nvPr/>
        </p:nvSpPr>
        <p:spPr bwMode="auto">
          <a:xfrm>
            <a:off x="971550" y="2651125"/>
            <a:ext cx="6196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600" dirty="0">
                <a:latin typeface="+mn-lt"/>
                <a:cs typeface="Arial" panose="020B0604020202020204" pitchFamily="34" charset="0"/>
              </a:rPr>
              <a:t>When you have eaten your dinner, you can go and play.</a:t>
            </a:r>
          </a:p>
          <a:p>
            <a:pPr eaLnBrk="1" fontAlgn="auto" hangingPunct="1">
              <a:spcBef>
                <a:spcPct val="0"/>
              </a:spcBef>
              <a:spcAft>
                <a:spcPts val="0"/>
              </a:spcAft>
              <a:buFontTx/>
              <a:buNone/>
              <a:defRPr/>
            </a:pPr>
            <a:r>
              <a:rPr lang="en-GB" altLang="en-US" sz="1600" dirty="0">
                <a:latin typeface="+mn-lt"/>
                <a:cs typeface="Arial" panose="020B0604020202020204" pitchFamily="34" charset="0"/>
              </a:rPr>
              <a:t>When you ate your tea, you can go and play.</a:t>
            </a:r>
            <a:endParaRPr lang="en-GB" altLang="en-US" sz="1200" dirty="0">
              <a:latin typeface="+mn-lt"/>
              <a:cs typeface="Arial" panose="020B0604020202020204" pitchFamily="34" charset="0"/>
            </a:endParaRPr>
          </a:p>
        </p:txBody>
      </p:sp>
      <p:sp>
        <p:nvSpPr>
          <p:cNvPr id="50" name="TextBox 5">
            <a:extLst>
              <a:ext uri="{FF2B5EF4-FFF2-40B4-BE49-F238E27FC236}">
                <a16:creationId xmlns:a16="http://schemas.microsoft.com/office/drawing/2014/main" id="{B1484361-EC08-4714-8B25-8C1B8CC84CF8}"/>
              </a:ext>
            </a:extLst>
          </p:cNvPr>
          <p:cNvSpPr txBox="1">
            <a:spLocks noChangeArrowheads="1"/>
          </p:cNvSpPr>
          <p:nvPr/>
        </p:nvSpPr>
        <p:spPr bwMode="auto">
          <a:xfrm>
            <a:off x="642938" y="2651125"/>
            <a:ext cx="441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600" b="1" dirty="0">
                <a:latin typeface="+mn-lt"/>
                <a:cs typeface="Arial" panose="020B0604020202020204" pitchFamily="34" charset="0"/>
              </a:rPr>
              <a:t>2.</a:t>
            </a:r>
            <a:endParaRPr lang="en-GB" altLang="en-US" sz="1200" b="1" dirty="0">
              <a:latin typeface="+mn-lt"/>
              <a:cs typeface="Arial" panose="020B0604020202020204" pitchFamily="34" charset="0"/>
            </a:endParaRPr>
          </a:p>
        </p:txBody>
      </p:sp>
      <p:sp>
        <p:nvSpPr>
          <p:cNvPr id="51" name="TextBox 5">
            <a:extLst>
              <a:ext uri="{FF2B5EF4-FFF2-40B4-BE49-F238E27FC236}">
                <a16:creationId xmlns:a16="http://schemas.microsoft.com/office/drawing/2014/main" id="{4B36BDC7-87E2-4730-AE4F-BE921017E7C2}"/>
              </a:ext>
            </a:extLst>
          </p:cNvPr>
          <p:cNvSpPr txBox="1">
            <a:spLocks noChangeArrowheads="1"/>
          </p:cNvSpPr>
          <p:nvPr/>
        </p:nvSpPr>
        <p:spPr bwMode="auto">
          <a:xfrm>
            <a:off x="971550" y="3146425"/>
            <a:ext cx="3443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400" dirty="0">
                <a:solidFill>
                  <a:schemeClr val="accent4"/>
                </a:solidFill>
                <a:latin typeface="+mn-lt"/>
                <a:cs typeface="Arial" panose="020B0604020202020204" pitchFamily="34" charset="0"/>
              </a:rPr>
              <a:t>Use present perfect tense here!</a:t>
            </a:r>
            <a:endParaRPr lang="en-GB" altLang="en-US" sz="1100" dirty="0">
              <a:solidFill>
                <a:schemeClr val="accent4"/>
              </a:solidFill>
              <a:latin typeface="+mn-lt"/>
              <a:cs typeface="Arial" panose="020B0604020202020204" pitchFamily="34" charset="0"/>
            </a:endParaRPr>
          </a:p>
        </p:txBody>
      </p:sp>
      <p:sp>
        <p:nvSpPr>
          <p:cNvPr id="52" name="TextBox 5">
            <a:extLst>
              <a:ext uri="{FF2B5EF4-FFF2-40B4-BE49-F238E27FC236}">
                <a16:creationId xmlns:a16="http://schemas.microsoft.com/office/drawing/2014/main" id="{B7CCDA01-9D9F-4F30-A0F2-6F0291CF4520}"/>
              </a:ext>
            </a:extLst>
          </p:cNvPr>
          <p:cNvSpPr txBox="1">
            <a:spLocks noChangeArrowheads="1"/>
          </p:cNvSpPr>
          <p:nvPr/>
        </p:nvSpPr>
        <p:spPr bwMode="auto">
          <a:xfrm>
            <a:off x="971550" y="3594100"/>
            <a:ext cx="51323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600" dirty="0">
                <a:latin typeface="+mn-lt"/>
                <a:cs typeface="Arial" panose="020B0604020202020204" pitchFamily="34" charset="0"/>
              </a:rPr>
              <a:t>I have lost my pencil during the last lesson.</a:t>
            </a:r>
          </a:p>
          <a:p>
            <a:pPr eaLnBrk="1" fontAlgn="auto" hangingPunct="1">
              <a:spcBef>
                <a:spcPct val="0"/>
              </a:spcBef>
              <a:spcAft>
                <a:spcPts val="0"/>
              </a:spcAft>
              <a:buFontTx/>
              <a:buNone/>
              <a:defRPr/>
            </a:pPr>
            <a:r>
              <a:rPr lang="en-GB" altLang="en-US" sz="1600" dirty="0">
                <a:latin typeface="+mn-lt"/>
                <a:cs typeface="Arial" panose="020B0604020202020204" pitchFamily="34" charset="0"/>
              </a:rPr>
              <a:t>I lost my pencil during the last lesson.</a:t>
            </a:r>
            <a:endParaRPr lang="en-GB" altLang="en-US" sz="1200" dirty="0">
              <a:latin typeface="+mn-lt"/>
              <a:cs typeface="Arial" panose="020B0604020202020204" pitchFamily="34" charset="0"/>
            </a:endParaRPr>
          </a:p>
        </p:txBody>
      </p:sp>
      <p:sp>
        <p:nvSpPr>
          <p:cNvPr id="53" name="TextBox 5">
            <a:extLst>
              <a:ext uri="{FF2B5EF4-FFF2-40B4-BE49-F238E27FC236}">
                <a16:creationId xmlns:a16="http://schemas.microsoft.com/office/drawing/2014/main" id="{EE05926B-E6E3-4719-BA64-99A7DBF0E044}"/>
              </a:ext>
            </a:extLst>
          </p:cNvPr>
          <p:cNvSpPr txBox="1">
            <a:spLocks noChangeArrowheads="1"/>
          </p:cNvSpPr>
          <p:nvPr/>
        </p:nvSpPr>
        <p:spPr bwMode="auto">
          <a:xfrm>
            <a:off x="642938" y="3594100"/>
            <a:ext cx="441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600" b="1" dirty="0">
                <a:latin typeface="+mn-lt"/>
                <a:cs typeface="Arial" panose="020B0604020202020204" pitchFamily="34" charset="0"/>
              </a:rPr>
              <a:t>3.</a:t>
            </a:r>
            <a:endParaRPr lang="en-GB" altLang="en-US" sz="1200" b="1" dirty="0">
              <a:latin typeface="+mn-lt"/>
              <a:cs typeface="Arial" panose="020B0604020202020204" pitchFamily="34" charset="0"/>
            </a:endParaRPr>
          </a:p>
        </p:txBody>
      </p:sp>
      <p:sp>
        <p:nvSpPr>
          <p:cNvPr id="54" name="TextBox 5">
            <a:extLst>
              <a:ext uri="{FF2B5EF4-FFF2-40B4-BE49-F238E27FC236}">
                <a16:creationId xmlns:a16="http://schemas.microsoft.com/office/drawing/2014/main" id="{4DC0AD13-D005-4F1B-985F-1B44094A8CE3}"/>
              </a:ext>
            </a:extLst>
          </p:cNvPr>
          <p:cNvSpPr txBox="1">
            <a:spLocks noChangeArrowheads="1"/>
          </p:cNvSpPr>
          <p:nvPr/>
        </p:nvSpPr>
        <p:spPr bwMode="auto">
          <a:xfrm>
            <a:off x="971550" y="4089400"/>
            <a:ext cx="3443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400" dirty="0">
                <a:solidFill>
                  <a:schemeClr val="accent4"/>
                </a:solidFill>
                <a:latin typeface="+mn-lt"/>
                <a:cs typeface="Arial" panose="020B0604020202020204" pitchFamily="34" charset="0"/>
              </a:rPr>
              <a:t>Use simple past tense here!</a:t>
            </a:r>
            <a:endParaRPr lang="en-GB" altLang="en-US" sz="1100" dirty="0">
              <a:solidFill>
                <a:schemeClr val="accent4"/>
              </a:solidFill>
              <a:latin typeface="+mn-lt"/>
              <a:cs typeface="Arial" panose="020B0604020202020204" pitchFamily="34" charset="0"/>
            </a:endParaRPr>
          </a:p>
        </p:txBody>
      </p:sp>
      <p:sp>
        <p:nvSpPr>
          <p:cNvPr id="55" name="TextBox 5">
            <a:extLst>
              <a:ext uri="{FF2B5EF4-FFF2-40B4-BE49-F238E27FC236}">
                <a16:creationId xmlns:a16="http://schemas.microsoft.com/office/drawing/2014/main" id="{9D887077-564F-4F42-82C3-B60004FCA1C4}"/>
              </a:ext>
            </a:extLst>
          </p:cNvPr>
          <p:cNvSpPr txBox="1">
            <a:spLocks noChangeArrowheads="1"/>
          </p:cNvSpPr>
          <p:nvPr/>
        </p:nvSpPr>
        <p:spPr bwMode="auto">
          <a:xfrm>
            <a:off x="971550" y="4438650"/>
            <a:ext cx="5289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600" dirty="0">
                <a:latin typeface="+mn-lt"/>
                <a:cs typeface="Arial" panose="020B0604020202020204" pitchFamily="34" charset="0"/>
              </a:rPr>
              <a:t>Wait for me! I haven’t put my coat on yet.</a:t>
            </a:r>
          </a:p>
          <a:p>
            <a:pPr eaLnBrk="1" fontAlgn="auto" hangingPunct="1">
              <a:spcBef>
                <a:spcPct val="0"/>
              </a:spcBef>
              <a:spcAft>
                <a:spcPts val="0"/>
              </a:spcAft>
              <a:buFontTx/>
              <a:buNone/>
              <a:defRPr/>
            </a:pPr>
            <a:r>
              <a:rPr lang="en-GB" altLang="en-US" sz="1600" dirty="0">
                <a:latin typeface="+mn-lt"/>
                <a:cs typeface="Arial" panose="020B0604020202020204" pitchFamily="34" charset="0"/>
              </a:rPr>
              <a:t>Wait for me! I didn’t put my coat on yet.</a:t>
            </a:r>
            <a:endParaRPr lang="en-GB" altLang="en-US" sz="1200" dirty="0">
              <a:latin typeface="+mn-lt"/>
              <a:cs typeface="Arial" panose="020B0604020202020204" pitchFamily="34" charset="0"/>
            </a:endParaRPr>
          </a:p>
        </p:txBody>
      </p:sp>
      <p:sp>
        <p:nvSpPr>
          <p:cNvPr id="56" name="TextBox 5">
            <a:extLst>
              <a:ext uri="{FF2B5EF4-FFF2-40B4-BE49-F238E27FC236}">
                <a16:creationId xmlns:a16="http://schemas.microsoft.com/office/drawing/2014/main" id="{A0701196-8A12-43AB-9437-36300B04FA6D}"/>
              </a:ext>
            </a:extLst>
          </p:cNvPr>
          <p:cNvSpPr txBox="1">
            <a:spLocks noChangeArrowheads="1"/>
          </p:cNvSpPr>
          <p:nvPr/>
        </p:nvSpPr>
        <p:spPr bwMode="auto">
          <a:xfrm>
            <a:off x="642938" y="4438650"/>
            <a:ext cx="441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600" b="1" dirty="0">
                <a:latin typeface="+mn-lt"/>
                <a:cs typeface="Arial" panose="020B0604020202020204" pitchFamily="34" charset="0"/>
              </a:rPr>
              <a:t>4.</a:t>
            </a:r>
            <a:endParaRPr lang="en-GB" altLang="en-US" sz="1200" b="1" dirty="0">
              <a:latin typeface="+mn-lt"/>
              <a:cs typeface="Arial" panose="020B0604020202020204" pitchFamily="34" charset="0"/>
            </a:endParaRPr>
          </a:p>
        </p:txBody>
      </p:sp>
      <p:sp>
        <p:nvSpPr>
          <p:cNvPr id="57" name="TextBox 5">
            <a:extLst>
              <a:ext uri="{FF2B5EF4-FFF2-40B4-BE49-F238E27FC236}">
                <a16:creationId xmlns:a16="http://schemas.microsoft.com/office/drawing/2014/main" id="{B285808B-6C26-4AD8-B1A2-61B0C5601214}"/>
              </a:ext>
            </a:extLst>
          </p:cNvPr>
          <p:cNvSpPr txBox="1">
            <a:spLocks noChangeArrowheads="1"/>
          </p:cNvSpPr>
          <p:nvPr/>
        </p:nvSpPr>
        <p:spPr bwMode="auto">
          <a:xfrm>
            <a:off x="971550" y="4933950"/>
            <a:ext cx="34432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400" dirty="0">
                <a:solidFill>
                  <a:schemeClr val="accent4"/>
                </a:solidFill>
                <a:latin typeface="+mn-lt"/>
                <a:cs typeface="Arial" panose="020B0604020202020204" pitchFamily="34" charset="0"/>
              </a:rPr>
              <a:t>Use present perfect tense here!</a:t>
            </a:r>
            <a:endParaRPr lang="en-GB" altLang="en-US" sz="1100" dirty="0">
              <a:solidFill>
                <a:schemeClr val="accent4"/>
              </a:solidFill>
              <a:latin typeface="+mn-lt"/>
              <a:cs typeface="Arial" panose="020B0604020202020204" pitchFamily="34" charset="0"/>
            </a:endParaRPr>
          </a:p>
        </p:txBody>
      </p:sp>
      <p:pic>
        <p:nvPicPr>
          <p:cNvPr id="58" name="Picture 57">
            <a:extLst>
              <a:ext uri="{FF2B5EF4-FFF2-40B4-BE49-F238E27FC236}">
                <a16:creationId xmlns:a16="http://schemas.microsoft.com/office/drawing/2014/main" id="{757B1814-02D2-4819-98F9-904C177E35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86488" y="2640013"/>
            <a:ext cx="2571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8">
            <a:extLst>
              <a:ext uri="{FF2B5EF4-FFF2-40B4-BE49-F238E27FC236}">
                <a16:creationId xmlns:a16="http://schemas.microsoft.com/office/drawing/2014/main" id="{B469E09F-78EF-4812-B553-466B662DB0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846513"/>
            <a:ext cx="25717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FB3AC19E-7302-47E7-AE32-E8A1B9E6A8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41888" y="4397375"/>
            <a:ext cx="2571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3">
            <a:extLst>
              <a:ext uri="{FF2B5EF4-FFF2-40B4-BE49-F238E27FC236}">
                <a16:creationId xmlns:a16="http://schemas.microsoft.com/office/drawing/2014/main" id="{ECE429D5-8016-4A3F-AB63-580626C2C6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4763" y="2466975"/>
            <a:ext cx="2246312"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0"/>
                                        <p:tgtEl>
                                          <p:spTgt spid="6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1" grpId="0"/>
      <p:bldP spid="54"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a:extLst>
              <a:ext uri="{FF2B5EF4-FFF2-40B4-BE49-F238E27FC236}">
                <a16:creationId xmlns:a16="http://schemas.microsoft.com/office/drawing/2014/main" id="{6AA0E715-8F59-4851-B767-C088A69D531D}"/>
              </a:ext>
            </a:extLst>
          </p:cNvPr>
          <p:cNvSpPr>
            <a:spLocks noGrp="1"/>
          </p:cNvSpPr>
          <p:nvPr>
            <p:ph type="title"/>
          </p:nvPr>
        </p:nvSpPr>
        <p:spPr>
          <a:xfrm>
            <a:off x="457200" y="479425"/>
            <a:ext cx="8220075" cy="993775"/>
          </a:xfrm>
        </p:spPr>
        <p:txBody>
          <a:bodyPr/>
          <a:lstStyle/>
          <a:p>
            <a:pPr eaLnBrk="1" hangingPunct="1"/>
            <a:r>
              <a:rPr lang="en-GB" altLang="en-US" sz="3600"/>
              <a:t>Your Turn!</a:t>
            </a:r>
          </a:p>
        </p:txBody>
      </p:sp>
      <p:sp>
        <p:nvSpPr>
          <p:cNvPr id="24" name="TextBox 5">
            <a:extLst>
              <a:ext uri="{FF2B5EF4-FFF2-40B4-BE49-F238E27FC236}">
                <a16:creationId xmlns:a16="http://schemas.microsoft.com/office/drawing/2014/main" id="{87E006B7-B92B-44F1-878D-FA21C251CFF0}"/>
              </a:ext>
            </a:extLst>
          </p:cNvPr>
          <p:cNvSpPr txBox="1">
            <a:spLocks noChangeArrowheads="1"/>
          </p:cNvSpPr>
          <p:nvPr/>
        </p:nvSpPr>
        <p:spPr bwMode="auto">
          <a:xfrm>
            <a:off x="863600" y="1273175"/>
            <a:ext cx="741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0"/>
              </a:spcBef>
              <a:spcAft>
                <a:spcPts val="0"/>
              </a:spcAft>
              <a:buFontTx/>
              <a:buNone/>
              <a:defRPr/>
            </a:pPr>
            <a:r>
              <a:rPr lang="en-GB" altLang="en-US" sz="1800" b="1" dirty="0">
                <a:latin typeface="+mn-lt"/>
                <a:cs typeface="Arial" panose="020B0604020202020204" pitchFamily="34" charset="0"/>
              </a:rPr>
              <a:t>Can you decide which verb form is correct?</a:t>
            </a:r>
            <a:endParaRPr lang="en-GB" altLang="en-US" sz="1400" dirty="0">
              <a:latin typeface="+mn-lt"/>
              <a:cs typeface="Arial" panose="020B0604020202020204" pitchFamily="34" charset="0"/>
            </a:endParaRPr>
          </a:p>
        </p:txBody>
      </p:sp>
      <p:grpSp>
        <p:nvGrpSpPr>
          <p:cNvPr id="38" name="Group 18">
            <a:extLst>
              <a:ext uri="{FF2B5EF4-FFF2-40B4-BE49-F238E27FC236}">
                <a16:creationId xmlns:a16="http://schemas.microsoft.com/office/drawing/2014/main" id="{018B2318-BF6A-4FE0-87C6-CCB3DC7B2E09}"/>
              </a:ext>
            </a:extLst>
          </p:cNvPr>
          <p:cNvGrpSpPr>
            <a:grpSpLocks/>
          </p:cNvGrpSpPr>
          <p:nvPr/>
        </p:nvGrpSpPr>
        <p:grpSpPr bwMode="auto">
          <a:xfrm>
            <a:off x="1390650" y="5324475"/>
            <a:ext cx="6362700" cy="768350"/>
            <a:chOff x="795152" y="3556464"/>
            <a:chExt cx="7703491" cy="952656"/>
          </a:xfrm>
        </p:grpSpPr>
        <p:cxnSp>
          <p:nvCxnSpPr>
            <p:cNvPr id="39" name="Straight Arrow Connector 38">
              <a:extLst>
                <a:ext uri="{FF2B5EF4-FFF2-40B4-BE49-F238E27FC236}">
                  <a16:creationId xmlns:a16="http://schemas.microsoft.com/office/drawing/2014/main" id="{6121EE6F-5489-49CE-ACBA-586A5BB4C841}"/>
                </a:ext>
              </a:extLst>
            </p:cNvPr>
            <p:cNvCxnSpPr/>
            <p:nvPr/>
          </p:nvCxnSpPr>
          <p:spPr>
            <a:xfrm>
              <a:off x="1046938" y="4241432"/>
              <a:ext cx="6911615"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01D1E34-EDAE-4E58-922F-E5B678515DE0}"/>
                </a:ext>
              </a:extLst>
            </p:cNvPr>
            <p:cNvCxnSpPr/>
            <p:nvPr/>
          </p:nvCxnSpPr>
          <p:spPr>
            <a:xfrm>
              <a:off x="6876451" y="3932409"/>
              <a:ext cx="0" cy="5767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9">
              <a:extLst>
                <a:ext uri="{FF2B5EF4-FFF2-40B4-BE49-F238E27FC236}">
                  <a16:creationId xmlns:a16="http://schemas.microsoft.com/office/drawing/2014/main" id="{B453F310-46DC-4652-99A9-4D892249DBA1}"/>
                </a:ext>
              </a:extLst>
            </p:cNvPr>
            <p:cNvSpPr txBox="1">
              <a:spLocks noChangeArrowheads="1"/>
            </p:cNvSpPr>
            <p:nvPr/>
          </p:nvSpPr>
          <p:spPr bwMode="auto">
            <a:xfrm>
              <a:off x="795152" y="3564337"/>
              <a:ext cx="753435" cy="3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400" dirty="0">
                  <a:latin typeface="+mn-lt"/>
                </a:rPr>
                <a:t>past</a:t>
              </a:r>
            </a:p>
          </p:txBody>
        </p:sp>
        <p:sp>
          <p:nvSpPr>
            <p:cNvPr id="42" name="TextBox 13">
              <a:extLst>
                <a:ext uri="{FF2B5EF4-FFF2-40B4-BE49-F238E27FC236}">
                  <a16:creationId xmlns:a16="http://schemas.microsoft.com/office/drawing/2014/main" id="{DB7EF965-3054-4459-AD72-B9118A3298A6}"/>
                </a:ext>
              </a:extLst>
            </p:cNvPr>
            <p:cNvSpPr txBox="1">
              <a:spLocks noChangeArrowheads="1"/>
            </p:cNvSpPr>
            <p:nvPr/>
          </p:nvSpPr>
          <p:spPr bwMode="auto">
            <a:xfrm>
              <a:off x="7579913" y="3564337"/>
              <a:ext cx="918730" cy="3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400" dirty="0">
                  <a:latin typeface="+mn-lt"/>
                </a:rPr>
                <a:t>future</a:t>
              </a:r>
            </a:p>
          </p:txBody>
        </p:sp>
        <p:sp>
          <p:nvSpPr>
            <p:cNvPr id="43" name="TextBox 14">
              <a:extLst>
                <a:ext uri="{FF2B5EF4-FFF2-40B4-BE49-F238E27FC236}">
                  <a16:creationId xmlns:a16="http://schemas.microsoft.com/office/drawing/2014/main" id="{10F6C0B0-CB81-4818-98EB-9A509574FE6A}"/>
                </a:ext>
              </a:extLst>
            </p:cNvPr>
            <p:cNvSpPr txBox="1">
              <a:spLocks noChangeArrowheads="1"/>
            </p:cNvSpPr>
            <p:nvPr/>
          </p:nvSpPr>
          <p:spPr bwMode="auto">
            <a:xfrm>
              <a:off x="6595835" y="3556464"/>
              <a:ext cx="663101" cy="38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400">
                  <a:latin typeface="+mn-lt"/>
                </a:rPr>
                <a:t>now</a:t>
              </a:r>
            </a:p>
          </p:txBody>
        </p:sp>
        <p:cxnSp>
          <p:nvCxnSpPr>
            <p:cNvPr id="44" name="Straight Arrow Connector 43">
              <a:extLst>
                <a:ext uri="{FF2B5EF4-FFF2-40B4-BE49-F238E27FC236}">
                  <a16:creationId xmlns:a16="http://schemas.microsoft.com/office/drawing/2014/main" id="{702D5356-BC5A-4C5D-BB5D-7E484855262F}"/>
                </a:ext>
              </a:extLst>
            </p:cNvPr>
            <p:cNvCxnSpPr/>
            <p:nvPr/>
          </p:nvCxnSpPr>
          <p:spPr>
            <a:xfrm>
              <a:off x="3084289" y="4365435"/>
              <a:ext cx="3744112" cy="0"/>
            </a:xfrm>
            <a:prstGeom prst="straightConnector1">
              <a:avLst/>
            </a:prstGeom>
            <a:ln w="38100">
              <a:solidFill>
                <a:schemeClr val="accent4"/>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0807DDE-0CE6-4DBA-BE72-D149AA1AA5D2}"/>
                </a:ext>
              </a:extLst>
            </p:cNvPr>
            <p:cNvCxnSpPr/>
            <p:nvPr/>
          </p:nvCxnSpPr>
          <p:spPr>
            <a:xfrm>
              <a:off x="3084289" y="3749357"/>
              <a:ext cx="0" cy="472391"/>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
        <p:nvSpPr>
          <p:cNvPr id="46" name="TextBox 5">
            <a:extLst>
              <a:ext uri="{FF2B5EF4-FFF2-40B4-BE49-F238E27FC236}">
                <a16:creationId xmlns:a16="http://schemas.microsoft.com/office/drawing/2014/main" id="{94D5201E-F8AF-4E3A-8A20-9B3B98A82969}"/>
              </a:ext>
            </a:extLst>
          </p:cNvPr>
          <p:cNvSpPr txBox="1">
            <a:spLocks noChangeArrowheads="1"/>
          </p:cNvSpPr>
          <p:nvPr/>
        </p:nvSpPr>
        <p:spPr bwMode="auto">
          <a:xfrm>
            <a:off x="971550" y="1747838"/>
            <a:ext cx="6337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600" dirty="0">
                <a:latin typeface="+mn-lt"/>
                <a:cs typeface="Arial" panose="020B0604020202020204" pitchFamily="34" charset="0"/>
              </a:rPr>
              <a:t>My mum </a:t>
            </a:r>
            <a:r>
              <a:rPr lang="en-GB" altLang="en-US" sz="1600" b="1" dirty="0">
                <a:solidFill>
                  <a:schemeClr val="accent4"/>
                </a:solidFill>
                <a:latin typeface="+mn-lt"/>
                <a:cs typeface="Arial" panose="020B0604020202020204" pitchFamily="34" charset="0"/>
              </a:rPr>
              <a:t>has grown </a:t>
            </a:r>
            <a:r>
              <a:rPr lang="en-GB" altLang="en-US" sz="1600" dirty="0">
                <a:latin typeface="+mn-lt"/>
                <a:cs typeface="Arial" panose="020B0604020202020204" pitchFamily="34" charset="0"/>
              </a:rPr>
              <a:t>her hair very long, it’s now down to her waist!</a:t>
            </a:r>
          </a:p>
          <a:p>
            <a:pPr eaLnBrk="1" fontAlgn="auto" hangingPunct="1">
              <a:spcBef>
                <a:spcPct val="0"/>
              </a:spcBef>
              <a:spcAft>
                <a:spcPts val="0"/>
              </a:spcAft>
              <a:buFontTx/>
              <a:buNone/>
              <a:defRPr/>
            </a:pPr>
            <a:r>
              <a:rPr lang="en-GB" altLang="en-US" sz="1600" dirty="0">
                <a:latin typeface="+mn-lt"/>
                <a:cs typeface="Arial" panose="020B0604020202020204" pitchFamily="34" charset="0"/>
              </a:rPr>
              <a:t>My mum </a:t>
            </a:r>
            <a:r>
              <a:rPr lang="en-GB" altLang="en-US" sz="1600" b="1" dirty="0">
                <a:solidFill>
                  <a:schemeClr val="accent2"/>
                </a:solidFill>
                <a:latin typeface="+mn-lt"/>
                <a:cs typeface="Arial" panose="020B0604020202020204" pitchFamily="34" charset="0"/>
              </a:rPr>
              <a:t>grew</a:t>
            </a:r>
            <a:r>
              <a:rPr lang="en-GB" altLang="en-US" sz="1600" dirty="0">
                <a:latin typeface="+mn-lt"/>
                <a:cs typeface="Arial" panose="020B0604020202020204" pitchFamily="34" charset="0"/>
              </a:rPr>
              <a:t> her hair very long; it’s now down to her waist!</a:t>
            </a:r>
            <a:endParaRPr lang="en-GB" altLang="en-US" sz="1200" dirty="0">
              <a:latin typeface="+mn-lt"/>
              <a:cs typeface="Arial" panose="020B0604020202020204" pitchFamily="34" charset="0"/>
            </a:endParaRPr>
          </a:p>
        </p:txBody>
      </p:sp>
      <p:sp>
        <p:nvSpPr>
          <p:cNvPr id="47" name="TextBox 5">
            <a:extLst>
              <a:ext uri="{FF2B5EF4-FFF2-40B4-BE49-F238E27FC236}">
                <a16:creationId xmlns:a16="http://schemas.microsoft.com/office/drawing/2014/main" id="{5FB666CD-A26E-4C10-BE1A-362DFEC7A86F}"/>
              </a:ext>
            </a:extLst>
          </p:cNvPr>
          <p:cNvSpPr txBox="1">
            <a:spLocks noChangeArrowheads="1"/>
          </p:cNvSpPr>
          <p:nvPr/>
        </p:nvSpPr>
        <p:spPr bwMode="auto">
          <a:xfrm>
            <a:off x="642938" y="1747838"/>
            <a:ext cx="441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600" b="1" dirty="0">
                <a:latin typeface="+mn-lt"/>
                <a:cs typeface="Arial" panose="020B0604020202020204" pitchFamily="34" charset="0"/>
              </a:rPr>
              <a:t>1.</a:t>
            </a:r>
            <a:endParaRPr lang="en-GB" altLang="en-US" sz="1200" b="1" dirty="0">
              <a:latin typeface="+mn-lt"/>
              <a:cs typeface="Arial" panose="020B0604020202020204" pitchFamily="34" charset="0"/>
            </a:endParaRPr>
          </a:p>
        </p:txBody>
      </p:sp>
      <p:sp>
        <p:nvSpPr>
          <p:cNvPr id="48" name="TextBox 5">
            <a:extLst>
              <a:ext uri="{FF2B5EF4-FFF2-40B4-BE49-F238E27FC236}">
                <a16:creationId xmlns:a16="http://schemas.microsoft.com/office/drawing/2014/main" id="{7D2BF40D-F2E2-4798-A563-144DC3354391}"/>
              </a:ext>
            </a:extLst>
          </p:cNvPr>
          <p:cNvSpPr txBox="1">
            <a:spLocks noChangeArrowheads="1"/>
          </p:cNvSpPr>
          <p:nvPr/>
        </p:nvSpPr>
        <p:spPr bwMode="auto">
          <a:xfrm>
            <a:off x="971550" y="2243138"/>
            <a:ext cx="3443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400" dirty="0">
                <a:solidFill>
                  <a:schemeClr val="accent4"/>
                </a:solidFill>
                <a:latin typeface="+mn-lt"/>
                <a:cs typeface="Arial" panose="020B0604020202020204" pitchFamily="34" charset="0"/>
              </a:rPr>
              <a:t>Use present perfect tense here!</a:t>
            </a:r>
            <a:endParaRPr lang="en-GB" altLang="en-US" sz="1100" dirty="0">
              <a:solidFill>
                <a:schemeClr val="accent4"/>
              </a:solidFill>
              <a:latin typeface="+mn-lt"/>
              <a:cs typeface="Arial" panose="020B0604020202020204" pitchFamily="34" charset="0"/>
            </a:endParaRPr>
          </a:p>
        </p:txBody>
      </p:sp>
      <p:pic>
        <p:nvPicPr>
          <p:cNvPr id="3" name="Picture 2">
            <a:extLst>
              <a:ext uri="{FF2B5EF4-FFF2-40B4-BE49-F238E27FC236}">
                <a16:creationId xmlns:a16="http://schemas.microsoft.com/office/drawing/2014/main" id="{9753DA4A-6247-4AE1-8279-84D76ABC27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45350" y="1711325"/>
            <a:ext cx="25717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5">
            <a:extLst>
              <a:ext uri="{FF2B5EF4-FFF2-40B4-BE49-F238E27FC236}">
                <a16:creationId xmlns:a16="http://schemas.microsoft.com/office/drawing/2014/main" id="{CEEDFAEE-043A-40BB-BE02-8655DD849793}"/>
              </a:ext>
            </a:extLst>
          </p:cNvPr>
          <p:cNvSpPr txBox="1">
            <a:spLocks noChangeArrowheads="1"/>
          </p:cNvSpPr>
          <p:nvPr/>
        </p:nvSpPr>
        <p:spPr bwMode="auto">
          <a:xfrm>
            <a:off x="971550" y="2651125"/>
            <a:ext cx="6196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600" dirty="0">
                <a:latin typeface="+mn-lt"/>
                <a:cs typeface="Arial" panose="020B0604020202020204" pitchFamily="34" charset="0"/>
              </a:rPr>
              <a:t>The plane </a:t>
            </a:r>
            <a:r>
              <a:rPr lang="en-GB" altLang="en-US" sz="1600" b="1" dirty="0">
                <a:solidFill>
                  <a:schemeClr val="accent4"/>
                </a:solidFill>
                <a:latin typeface="+mn-lt"/>
                <a:cs typeface="Arial" panose="020B0604020202020204" pitchFamily="34" charset="0"/>
              </a:rPr>
              <a:t>has arrived </a:t>
            </a:r>
            <a:r>
              <a:rPr lang="en-GB" altLang="en-US" sz="1600" dirty="0">
                <a:latin typeface="+mn-lt"/>
                <a:cs typeface="Arial" panose="020B0604020202020204" pitchFamily="34" charset="0"/>
              </a:rPr>
              <a:t>but they have not opened the doors yet.</a:t>
            </a:r>
          </a:p>
          <a:p>
            <a:pPr eaLnBrk="1" fontAlgn="auto" hangingPunct="1">
              <a:spcBef>
                <a:spcPct val="0"/>
              </a:spcBef>
              <a:spcAft>
                <a:spcPts val="0"/>
              </a:spcAft>
              <a:buFontTx/>
              <a:buNone/>
              <a:defRPr/>
            </a:pPr>
            <a:r>
              <a:rPr lang="en-GB" altLang="en-US" sz="1600" dirty="0">
                <a:latin typeface="+mn-lt"/>
                <a:cs typeface="Arial" panose="020B0604020202020204" pitchFamily="34" charset="0"/>
              </a:rPr>
              <a:t>The plane </a:t>
            </a:r>
            <a:r>
              <a:rPr lang="en-GB" altLang="en-US" sz="1600" b="1" dirty="0">
                <a:solidFill>
                  <a:schemeClr val="accent2"/>
                </a:solidFill>
                <a:latin typeface="+mn-lt"/>
                <a:cs typeface="Arial" panose="020B0604020202020204" pitchFamily="34" charset="0"/>
              </a:rPr>
              <a:t>arrived</a:t>
            </a:r>
            <a:r>
              <a:rPr lang="en-GB" altLang="en-US" sz="1600" dirty="0">
                <a:latin typeface="+mn-lt"/>
                <a:cs typeface="Arial" panose="020B0604020202020204" pitchFamily="34" charset="0"/>
              </a:rPr>
              <a:t> but they have not opened the doors yet.</a:t>
            </a:r>
            <a:endParaRPr lang="en-GB" altLang="en-US" sz="1200" dirty="0">
              <a:latin typeface="+mn-lt"/>
              <a:cs typeface="Arial" panose="020B0604020202020204" pitchFamily="34" charset="0"/>
            </a:endParaRPr>
          </a:p>
        </p:txBody>
      </p:sp>
      <p:sp>
        <p:nvSpPr>
          <p:cNvPr id="50" name="TextBox 5">
            <a:extLst>
              <a:ext uri="{FF2B5EF4-FFF2-40B4-BE49-F238E27FC236}">
                <a16:creationId xmlns:a16="http://schemas.microsoft.com/office/drawing/2014/main" id="{CEB2E4D8-CA40-42D4-9FF9-1C265642A46D}"/>
              </a:ext>
            </a:extLst>
          </p:cNvPr>
          <p:cNvSpPr txBox="1">
            <a:spLocks noChangeArrowheads="1"/>
          </p:cNvSpPr>
          <p:nvPr/>
        </p:nvSpPr>
        <p:spPr bwMode="auto">
          <a:xfrm>
            <a:off x="642938" y="2651125"/>
            <a:ext cx="441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600" b="1" dirty="0">
                <a:latin typeface="+mn-lt"/>
                <a:cs typeface="Arial" panose="020B0604020202020204" pitchFamily="34" charset="0"/>
              </a:rPr>
              <a:t>2.</a:t>
            </a:r>
            <a:endParaRPr lang="en-GB" altLang="en-US" sz="1200" b="1" dirty="0">
              <a:latin typeface="+mn-lt"/>
              <a:cs typeface="Arial" panose="020B0604020202020204" pitchFamily="34" charset="0"/>
            </a:endParaRPr>
          </a:p>
        </p:txBody>
      </p:sp>
      <p:sp>
        <p:nvSpPr>
          <p:cNvPr id="51" name="TextBox 5">
            <a:extLst>
              <a:ext uri="{FF2B5EF4-FFF2-40B4-BE49-F238E27FC236}">
                <a16:creationId xmlns:a16="http://schemas.microsoft.com/office/drawing/2014/main" id="{93470D44-D769-44F5-BD78-5E47029B9853}"/>
              </a:ext>
            </a:extLst>
          </p:cNvPr>
          <p:cNvSpPr txBox="1">
            <a:spLocks noChangeArrowheads="1"/>
          </p:cNvSpPr>
          <p:nvPr/>
        </p:nvSpPr>
        <p:spPr bwMode="auto">
          <a:xfrm>
            <a:off x="971550" y="3146425"/>
            <a:ext cx="3443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400" dirty="0">
                <a:solidFill>
                  <a:schemeClr val="accent4"/>
                </a:solidFill>
                <a:latin typeface="+mn-lt"/>
                <a:cs typeface="Arial" panose="020B0604020202020204" pitchFamily="34" charset="0"/>
              </a:rPr>
              <a:t>Use present perfect tense here!</a:t>
            </a:r>
            <a:endParaRPr lang="en-GB" altLang="en-US" sz="1100" dirty="0">
              <a:solidFill>
                <a:schemeClr val="accent4"/>
              </a:solidFill>
              <a:latin typeface="+mn-lt"/>
              <a:cs typeface="Arial" panose="020B0604020202020204" pitchFamily="34" charset="0"/>
            </a:endParaRPr>
          </a:p>
        </p:txBody>
      </p:sp>
      <p:sp>
        <p:nvSpPr>
          <p:cNvPr id="52" name="TextBox 5">
            <a:extLst>
              <a:ext uri="{FF2B5EF4-FFF2-40B4-BE49-F238E27FC236}">
                <a16:creationId xmlns:a16="http://schemas.microsoft.com/office/drawing/2014/main" id="{0D1ACDF6-A47A-4657-9137-AD0E856B6ACB}"/>
              </a:ext>
            </a:extLst>
          </p:cNvPr>
          <p:cNvSpPr txBox="1">
            <a:spLocks noChangeArrowheads="1"/>
          </p:cNvSpPr>
          <p:nvPr/>
        </p:nvSpPr>
        <p:spPr bwMode="auto">
          <a:xfrm>
            <a:off x="971550" y="3594100"/>
            <a:ext cx="67818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600" dirty="0">
                <a:latin typeface="+mn-lt"/>
                <a:cs typeface="Arial" panose="020B0604020202020204" pitchFamily="34" charset="0"/>
              </a:rPr>
              <a:t>On my birthday, I </a:t>
            </a:r>
            <a:r>
              <a:rPr lang="en-GB" altLang="en-US" sz="1600" b="1" dirty="0">
                <a:solidFill>
                  <a:schemeClr val="accent2"/>
                </a:solidFill>
                <a:latin typeface="+mn-lt"/>
                <a:cs typeface="Arial" panose="020B0604020202020204" pitchFamily="34" charset="0"/>
              </a:rPr>
              <a:t>had</a:t>
            </a:r>
            <a:r>
              <a:rPr lang="en-GB" altLang="en-US" sz="1600" dirty="0">
                <a:latin typeface="+mn-lt"/>
                <a:cs typeface="Arial" panose="020B0604020202020204" pitchFamily="34" charset="0"/>
              </a:rPr>
              <a:t> a party and all my friends </a:t>
            </a:r>
            <a:r>
              <a:rPr lang="en-GB" altLang="en-US" sz="1600" b="1" dirty="0">
                <a:solidFill>
                  <a:schemeClr val="accent2"/>
                </a:solidFill>
                <a:latin typeface="+mn-lt"/>
                <a:cs typeface="Arial" panose="020B0604020202020204" pitchFamily="34" charset="0"/>
              </a:rPr>
              <a:t>slept</a:t>
            </a:r>
            <a:r>
              <a:rPr lang="en-GB" altLang="en-US" sz="1600" dirty="0">
                <a:latin typeface="+mn-lt"/>
                <a:cs typeface="Arial" panose="020B0604020202020204" pitchFamily="34" charset="0"/>
              </a:rPr>
              <a:t> over.</a:t>
            </a:r>
          </a:p>
          <a:p>
            <a:pPr eaLnBrk="1" fontAlgn="auto" hangingPunct="1">
              <a:spcBef>
                <a:spcPct val="0"/>
              </a:spcBef>
              <a:spcAft>
                <a:spcPts val="0"/>
              </a:spcAft>
              <a:buFontTx/>
              <a:buNone/>
              <a:defRPr/>
            </a:pPr>
            <a:r>
              <a:rPr lang="en-GB" altLang="en-US" sz="1600" dirty="0">
                <a:latin typeface="+mn-lt"/>
                <a:cs typeface="Arial" panose="020B0604020202020204" pitchFamily="34" charset="0"/>
              </a:rPr>
              <a:t>On my birthday, I </a:t>
            </a:r>
            <a:r>
              <a:rPr lang="en-GB" altLang="en-US" sz="1600" b="1" dirty="0">
                <a:solidFill>
                  <a:schemeClr val="accent4"/>
                </a:solidFill>
                <a:latin typeface="+mn-lt"/>
                <a:cs typeface="Arial" panose="020B0604020202020204" pitchFamily="34" charset="0"/>
              </a:rPr>
              <a:t>have had </a:t>
            </a:r>
            <a:r>
              <a:rPr lang="en-GB" altLang="en-US" sz="1600" dirty="0">
                <a:latin typeface="+mn-lt"/>
                <a:cs typeface="Arial" panose="020B0604020202020204" pitchFamily="34" charset="0"/>
              </a:rPr>
              <a:t>a party and all my friends </a:t>
            </a:r>
            <a:r>
              <a:rPr lang="en-GB" altLang="en-US" sz="1600" b="1" dirty="0">
                <a:solidFill>
                  <a:schemeClr val="accent4"/>
                </a:solidFill>
                <a:latin typeface="+mn-lt"/>
                <a:cs typeface="Arial" panose="020B0604020202020204" pitchFamily="34" charset="0"/>
              </a:rPr>
              <a:t>have slept </a:t>
            </a:r>
            <a:r>
              <a:rPr lang="en-GB" altLang="en-US" sz="1600" dirty="0">
                <a:latin typeface="+mn-lt"/>
                <a:cs typeface="Arial" panose="020B0604020202020204" pitchFamily="34" charset="0"/>
              </a:rPr>
              <a:t>over.</a:t>
            </a:r>
            <a:endParaRPr lang="en-GB" altLang="en-US" sz="1200" dirty="0">
              <a:latin typeface="+mn-lt"/>
              <a:cs typeface="Arial" panose="020B0604020202020204" pitchFamily="34" charset="0"/>
            </a:endParaRPr>
          </a:p>
        </p:txBody>
      </p:sp>
      <p:sp>
        <p:nvSpPr>
          <p:cNvPr id="53" name="TextBox 5">
            <a:extLst>
              <a:ext uri="{FF2B5EF4-FFF2-40B4-BE49-F238E27FC236}">
                <a16:creationId xmlns:a16="http://schemas.microsoft.com/office/drawing/2014/main" id="{3B474E5B-3F6C-474D-BECF-667C3589F1AC}"/>
              </a:ext>
            </a:extLst>
          </p:cNvPr>
          <p:cNvSpPr txBox="1">
            <a:spLocks noChangeArrowheads="1"/>
          </p:cNvSpPr>
          <p:nvPr/>
        </p:nvSpPr>
        <p:spPr bwMode="auto">
          <a:xfrm>
            <a:off x="642938" y="3594100"/>
            <a:ext cx="441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600" b="1" dirty="0">
                <a:latin typeface="+mn-lt"/>
                <a:cs typeface="Arial" panose="020B0604020202020204" pitchFamily="34" charset="0"/>
              </a:rPr>
              <a:t>3.</a:t>
            </a:r>
            <a:endParaRPr lang="en-GB" altLang="en-US" sz="1200" b="1" dirty="0">
              <a:latin typeface="+mn-lt"/>
              <a:cs typeface="Arial" panose="020B0604020202020204" pitchFamily="34" charset="0"/>
            </a:endParaRPr>
          </a:p>
        </p:txBody>
      </p:sp>
      <p:sp>
        <p:nvSpPr>
          <p:cNvPr id="54" name="TextBox 5">
            <a:extLst>
              <a:ext uri="{FF2B5EF4-FFF2-40B4-BE49-F238E27FC236}">
                <a16:creationId xmlns:a16="http://schemas.microsoft.com/office/drawing/2014/main" id="{88058DFF-3DCF-4E1F-9FA5-9F5D14D7365B}"/>
              </a:ext>
            </a:extLst>
          </p:cNvPr>
          <p:cNvSpPr txBox="1">
            <a:spLocks noChangeArrowheads="1"/>
          </p:cNvSpPr>
          <p:nvPr/>
        </p:nvSpPr>
        <p:spPr bwMode="auto">
          <a:xfrm>
            <a:off x="971550" y="4089400"/>
            <a:ext cx="3443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400" dirty="0">
                <a:solidFill>
                  <a:schemeClr val="accent4"/>
                </a:solidFill>
                <a:latin typeface="+mn-lt"/>
                <a:cs typeface="Arial" panose="020B0604020202020204" pitchFamily="34" charset="0"/>
              </a:rPr>
              <a:t>Use simple past tense here!</a:t>
            </a:r>
            <a:endParaRPr lang="en-GB" altLang="en-US" sz="1100" dirty="0">
              <a:solidFill>
                <a:schemeClr val="accent4"/>
              </a:solidFill>
              <a:latin typeface="+mn-lt"/>
              <a:cs typeface="Arial" panose="020B0604020202020204" pitchFamily="34" charset="0"/>
            </a:endParaRPr>
          </a:p>
        </p:txBody>
      </p:sp>
      <p:pic>
        <p:nvPicPr>
          <p:cNvPr id="58" name="Picture 57">
            <a:extLst>
              <a:ext uri="{FF2B5EF4-FFF2-40B4-BE49-F238E27FC236}">
                <a16:creationId xmlns:a16="http://schemas.microsoft.com/office/drawing/2014/main" id="{3659B10E-2F67-4CBF-B2A7-A8D827A9F2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7350" y="2649538"/>
            <a:ext cx="25717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8">
            <a:extLst>
              <a:ext uri="{FF2B5EF4-FFF2-40B4-BE49-F238E27FC236}">
                <a16:creationId xmlns:a16="http://schemas.microsoft.com/office/drawing/2014/main" id="{38C83D09-6E60-45CB-881C-90D8A05C7A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02413" y="3554413"/>
            <a:ext cx="2571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1"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a:extLst>
              <a:ext uri="{FF2B5EF4-FFF2-40B4-BE49-F238E27FC236}">
                <a16:creationId xmlns:a16="http://schemas.microsoft.com/office/drawing/2014/main" id="{7258D830-C197-490B-AD11-C5E547335A2A}"/>
              </a:ext>
            </a:extLst>
          </p:cNvPr>
          <p:cNvSpPr>
            <a:spLocks noGrp="1"/>
          </p:cNvSpPr>
          <p:nvPr>
            <p:ph type="title"/>
          </p:nvPr>
        </p:nvSpPr>
        <p:spPr>
          <a:xfrm>
            <a:off x="457200" y="479425"/>
            <a:ext cx="8220075" cy="993775"/>
          </a:xfrm>
        </p:spPr>
        <p:txBody>
          <a:bodyPr/>
          <a:lstStyle/>
          <a:p>
            <a:pPr eaLnBrk="1" hangingPunct="1"/>
            <a:r>
              <a:rPr lang="en-GB" altLang="en-US" sz="3600"/>
              <a:t>Making the Present Perfect Tense</a:t>
            </a:r>
          </a:p>
        </p:txBody>
      </p:sp>
      <p:sp>
        <p:nvSpPr>
          <p:cNvPr id="25" name="TextBox 5">
            <a:extLst>
              <a:ext uri="{FF2B5EF4-FFF2-40B4-BE49-F238E27FC236}">
                <a16:creationId xmlns:a16="http://schemas.microsoft.com/office/drawing/2014/main" id="{CB26CDD5-1CF5-45D4-B854-FCE3C1DE8050}"/>
              </a:ext>
            </a:extLst>
          </p:cNvPr>
          <p:cNvSpPr txBox="1">
            <a:spLocks noChangeArrowheads="1"/>
          </p:cNvSpPr>
          <p:nvPr/>
        </p:nvSpPr>
        <p:spPr bwMode="auto">
          <a:xfrm>
            <a:off x="1008063" y="3262313"/>
            <a:ext cx="712787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342900" indent="-342900" eaLnBrk="1" fontAlgn="auto" hangingPunct="1">
              <a:spcBef>
                <a:spcPts val="0"/>
              </a:spcBef>
              <a:spcAft>
                <a:spcPts val="600"/>
              </a:spcAft>
              <a:buFont typeface="+mj-lt"/>
              <a:buAutoNum type="arabicPeriod"/>
              <a:defRPr/>
            </a:pPr>
            <a:r>
              <a:rPr lang="en-GB" altLang="en-US" sz="1600" dirty="0">
                <a:latin typeface="+mn-lt"/>
                <a:cs typeface="Arial" charset="0"/>
              </a:rPr>
              <a:t>My friend Kashaan </a:t>
            </a:r>
            <a:r>
              <a:rPr lang="en-GB" altLang="en-US" sz="1600" b="1" dirty="0">
                <a:solidFill>
                  <a:schemeClr val="accent4"/>
                </a:solidFill>
                <a:latin typeface="+mn-lt"/>
                <a:cs typeface="Arial" charset="0"/>
              </a:rPr>
              <a:t>_____</a:t>
            </a:r>
            <a:r>
              <a:rPr lang="en-GB" altLang="en-US" sz="1600" b="1" dirty="0">
                <a:solidFill>
                  <a:schemeClr val="accent4"/>
                </a:solidFill>
                <a:effectLst>
                  <a:outerShdw blurRad="38100" dist="38100" dir="2700000" algn="tl">
                    <a:srgbClr val="000000">
                      <a:alpha val="43137"/>
                    </a:srgbClr>
                  </a:outerShdw>
                </a:effectLst>
                <a:latin typeface="+mn-lt"/>
                <a:cs typeface="Arial" charset="0"/>
              </a:rPr>
              <a:t> </a:t>
            </a:r>
            <a:r>
              <a:rPr lang="en-GB" altLang="en-US" sz="1600" b="1" dirty="0">
                <a:solidFill>
                  <a:schemeClr val="accent4"/>
                </a:solidFill>
                <a:latin typeface="+mn-lt"/>
                <a:cs typeface="Arial" charset="0"/>
              </a:rPr>
              <a:t>lived</a:t>
            </a:r>
            <a:r>
              <a:rPr lang="en-GB" altLang="en-US" sz="1600" b="1" dirty="0">
                <a:solidFill>
                  <a:schemeClr val="accent4"/>
                </a:solidFill>
                <a:effectLst>
                  <a:outerShdw blurRad="38100" dist="38100" dir="2700000" algn="tl">
                    <a:srgbClr val="000000">
                      <a:alpha val="43137"/>
                    </a:srgbClr>
                  </a:outerShdw>
                </a:effectLst>
                <a:latin typeface="+mn-lt"/>
                <a:cs typeface="Arial" charset="0"/>
              </a:rPr>
              <a:t> </a:t>
            </a:r>
            <a:r>
              <a:rPr lang="en-GB" altLang="en-US" sz="1600" dirty="0">
                <a:latin typeface="+mn-lt"/>
                <a:cs typeface="Arial" charset="0"/>
              </a:rPr>
              <a:t>in this town for five years.</a:t>
            </a:r>
          </a:p>
          <a:p>
            <a:pPr marL="342900" indent="-342900" eaLnBrk="1" fontAlgn="auto" hangingPunct="1">
              <a:spcBef>
                <a:spcPts val="0"/>
              </a:spcBef>
              <a:spcAft>
                <a:spcPts val="600"/>
              </a:spcAft>
              <a:buFont typeface="+mj-lt"/>
              <a:buAutoNum type="arabicPeriod"/>
              <a:defRPr/>
            </a:pPr>
            <a:r>
              <a:rPr lang="en-GB" altLang="en-US" sz="1600" dirty="0">
                <a:latin typeface="+mn-lt"/>
                <a:cs typeface="Arial" charset="0"/>
              </a:rPr>
              <a:t>We </a:t>
            </a:r>
            <a:r>
              <a:rPr lang="en-GB" altLang="en-US" sz="1600" b="1" dirty="0">
                <a:solidFill>
                  <a:schemeClr val="accent4"/>
                </a:solidFill>
                <a:latin typeface="+mn-lt"/>
                <a:cs typeface="Arial" charset="0"/>
              </a:rPr>
              <a:t>_____</a:t>
            </a:r>
            <a:r>
              <a:rPr lang="en-GB" altLang="en-US" sz="1600" b="1" dirty="0">
                <a:solidFill>
                  <a:schemeClr val="accent4"/>
                </a:solidFill>
                <a:effectLst>
                  <a:outerShdw blurRad="38100" dist="38100" dir="2700000" algn="tl">
                    <a:srgbClr val="000000">
                      <a:alpha val="43137"/>
                    </a:srgbClr>
                  </a:outerShdw>
                </a:effectLst>
                <a:latin typeface="+mn-lt"/>
                <a:cs typeface="Arial" charset="0"/>
              </a:rPr>
              <a:t> </a:t>
            </a:r>
            <a:r>
              <a:rPr lang="en-GB" altLang="en-US" sz="1600" b="1" dirty="0">
                <a:solidFill>
                  <a:schemeClr val="accent4"/>
                </a:solidFill>
                <a:latin typeface="+mn-lt"/>
                <a:cs typeface="Arial" charset="0"/>
              </a:rPr>
              <a:t>been</a:t>
            </a:r>
            <a:r>
              <a:rPr lang="en-GB" altLang="en-US" sz="1600" b="1" dirty="0">
                <a:solidFill>
                  <a:schemeClr val="accent4"/>
                </a:solidFill>
                <a:effectLst>
                  <a:outerShdw blurRad="38100" dist="38100" dir="2700000" algn="tl">
                    <a:srgbClr val="000000">
                      <a:alpha val="43137"/>
                    </a:srgbClr>
                  </a:outerShdw>
                </a:effectLst>
                <a:latin typeface="+mn-lt"/>
                <a:cs typeface="Arial" charset="0"/>
              </a:rPr>
              <a:t> </a:t>
            </a:r>
            <a:r>
              <a:rPr lang="en-GB" altLang="en-US" sz="1600" dirty="0">
                <a:latin typeface="+mn-lt"/>
                <a:cs typeface="Arial" charset="0"/>
              </a:rPr>
              <a:t>best friends all that time. </a:t>
            </a:r>
          </a:p>
          <a:p>
            <a:pPr marL="342900" indent="-342900" eaLnBrk="1" fontAlgn="auto" hangingPunct="1">
              <a:spcBef>
                <a:spcPts val="0"/>
              </a:spcBef>
              <a:spcAft>
                <a:spcPts val="600"/>
              </a:spcAft>
              <a:buFont typeface="+mj-lt"/>
              <a:buAutoNum type="arabicPeriod"/>
              <a:defRPr/>
            </a:pPr>
            <a:r>
              <a:rPr lang="en-GB" altLang="en-US" sz="1600" dirty="0">
                <a:latin typeface="+mn-lt"/>
                <a:cs typeface="Arial" charset="0"/>
              </a:rPr>
              <a:t>His dad says he </a:t>
            </a:r>
            <a:r>
              <a:rPr lang="en-GB" altLang="en-US" sz="1600" dirty="0">
                <a:solidFill>
                  <a:schemeClr val="accent4"/>
                </a:solidFill>
                <a:latin typeface="+mn-lt"/>
                <a:cs typeface="Arial" charset="0"/>
              </a:rPr>
              <a:t>_</a:t>
            </a:r>
            <a:r>
              <a:rPr lang="en-GB" altLang="en-US" sz="1600" b="1" dirty="0">
                <a:solidFill>
                  <a:schemeClr val="accent4"/>
                </a:solidFill>
                <a:latin typeface="+mn-lt"/>
                <a:cs typeface="Arial" charset="0"/>
              </a:rPr>
              <a:t>____</a:t>
            </a:r>
            <a:r>
              <a:rPr lang="en-GB" altLang="en-US" sz="1600" b="1" dirty="0">
                <a:solidFill>
                  <a:schemeClr val="accent4"/>
                </a:solidFill>
                <a:effectLst>
                  <a:outerShdw blurRad="38100" dist="38100" dir="2700000" algn="tl">
                    <a:srgbClr val="000000">
                      <a:alpha val="43137"/>
                    </a:srgbClr>
                  </a:outerShdw>
                </a:effectLst>
                <a:latin typeface="+mn-lt"/>
                <a:cs typeface="Arial" charset="0"/>
              </a:rPr>
              <a:t> </a:t>
            </a:r>
            <a:r>
              <a:rPr lang="en-GB" altLang="en-US" sz="1600" b="1" dirty="0">
                <a:solidFill>
                  <a:schemeClr val="accent4"/>
                </a:solidFill>
                <a:latin typeface="+mn-lt"/>
                <a:cs typeface="Arial" charset="0"/>
              </a:rPr>
              <a:t>taken</a:t>
            </a:r>
            <a:r>
              <a:rPr lang="en-GB" altLang="en-US" sz="1600" b="1" dirty="0">
                <a:solidFill>
                  <a:schemeClr val="accent4"/>
                </a:solidFill>
                <a:effectLst>
                  <a:outerShdw blurRad="38100" dist="38100" dir="2700000" algn="tl">
                    <a:srgbClr val="000000">
                      <a:alpha val="43137"/>
                    </a:srgbClr>
                  </a:outerShdw>
                </a:effectLst>
                <a:latin typeface="+mn-lt"/>
                <a:cs typeface="Arial" charset="0"/>
              </a:rPr>
              <a:t> </a:t>
            </a:r>
            <a:r>
              <a:rPr lang="en-GB" altLang="en-US" sz="1600" dirty="0">
                <a:latin typeface="+mn-lt"/>
                <a:cs typeface="Arial" charset="0"/>
              </a:rPr>
              <a:t>on the way I speak.</a:t>
            </a:r>
          </a:p>
          <a:p>
            <a:pPr marL="342900" indent="-342900" eaLnBrk="1" fontAlgn="auto" hangingPunct="1">
              <a:spcBef>
                <a:spcPts val="0"/>
              </a:spcBef>
              <a:spcAft>
                <a:spcPts val="600"/>
              </a:spcAft>
              <a:buFont typeface="+mj-lt"/>
              <a:buAutoNum type="arabicPeriod"/>
              <a:defRPr/>
            </a:pPr>
            <a:r>
              <a:rPr lang="en-GB" altLang="en-US" sz="1600" dirty="0">
                <a:latin typeface="+mn-lt"/>
                <a:cs typeface="Arial" charset="0"/>
              </a:rPr>
              <a:t>Unfortunately, the cat </a:t>
            </a:r>
            <a:r>
              <a:rPr lang="en-GB" altLang="en-US" sz="1600" b="1" dirty="0">
                <a:solidFill>
                  <a:schemeClr val="accent4"/>
                </a:solidFill>
                <a:latin typeface="+mn-lt"/>
                <a:cs typeface="Arial" charset="0"/>
              </a:rPr>
              <a:t>_____ been </a:t>
            </a:r>
            <a:r>
              <a:rPr lang="en-GB" altLang="en-US" sz="1600" dirty="0">
                <a:latin typeface="+mn-lt"/>
                <a:cs typeface="Arial" charset="0"/>
              </a:rPr>
              <a:t>sick on the carpet – yuk!</a:t>
            </a:r>
          </a:p>
          <a:p>
            <a:pPr marL="342900" indent="-342900" eaLnBrk="1" fontAlgn="auto" hangingPunct="1">
              <a:spcBef>
                <a:spcPts val="0"/>
              </a:spcBef>
              <a:spcAft>
                <a:spcPts val="600"/>
              </a:spcAft>
              <a:buFont typeface="+mj-lt"/>
              <a:buAutoNum type="arabicPeriod"/>
              <a:defRPr/>
            </a:pPr>
            <a:r>
              <a:rPr lang="en-GB" altLang="en-US" sz="1600" dirty="0">
                <a:latin typeface="+mn-lt"/>
                <a:cs typeface="Arial" charset="0"/>
              </a:rPr>
              <a:t>Mum asked, “Where </a:t>
            </a:r>
            <a:r>
              <a:rPr lang="en-GB" altLang="en-US" sz="1600" b="1" dirty="0">
                <a:solidFill>
                  <a:schemeClr val="accent4"/>
                </a:solidFill>
                <a:latin typeface="+mn-lt"/>
                <a:cs typeface="Arial" charset="0"/>
              </a:rPr>
              <a:t>_____</a:t>
            </a:r>
            <a:r>
              <a:rPr lang="en-GB" altLang="en-US" sz="1600" dirty="0">
                <a:solidFill>
                  <a:schemeClr val="accent4"/>
                </a:solidFill>
                <a:latin typeface="+mn-lt"/>
                <a:cs typeface="Arial" charset="0"/>
              </a:rPr>
              <a:t> you </a:t>
            </a:r>
            <a:r>
              <a:rPr lang="en-GB" altLang="en-US" sz="1600" b="1" dirty="0">
                <a:solidFill>
                  <a:schemeClr val="accent4"/>
                </a:solidFill>
                <a:latin typeface="+mn-lt"/>
                <a:cs typeface="Arial" charset="0"/>
              </a:rPr>
              <a:t>been</a:t>
            </a:r>
            <a:r>
              <a:rPr lang="en-GB" altLang="en-US" sz="1600" dirty="0">
                <a:solidFill>
                  <a:schemeClr val="accent4"/>
                </a:solidFill>
                <a:latin typeface="+mn-lt"/>
                <a:cs typeface="Arial" charset="0"/>
              </a:rPr>
              <a:t> </a:t>
            </a:r>
            <a:r>
              <a:rPr lang="en-GB" altLang="en-US" sz="1600" dirty="0">
                <a:latin typeface="+mn-lt"/>
                <a:cs typeface="Arial" charset="0"/>
              </a:rPr>
              <a:t>all this time?”</a:t>
            </a:r>
          </a:p>
          <a:p>
            <a:pPr marL="342900" indent="-342900" eaLnBrk="1" fontAlgn="auto" hangingPunct="1">
              <a:spcBef>
                <a:spcPts val="0"/>
              </a:spcBef>
              <a:spcAft>
                <a:spcPts val="600"/>
              </a:spcAft>
              <a:buFont typeface="+mj-lt"/>
              <a:buAutoNum type="arabicPeriod"/>
              <a:defRPr/>
            </a:pPr>
            <a:r>
              <a:rPr lang="en-GB" altLang="en-US" sz="1600" dirty="0">
                <a:latin typeface="+mn-lt"/>
                <a:cs typeface="Arial" charset="0"/>
              </a:rPr>
              <a:t>What a shame; Sports Day </a:t>
            </a:r>
            <a:r>
              <a:rPr lang="en-GB" altLang="en-US" sz="1600" b="1" dirty="0">
                <a:solidFill>
                  <a:schemeClr val="accent4"/>
                </a:solidFill>
                <a:latin typeface="+mn-lt"/>
                <a:cs typeface="Arial" charset="0"/>
              </a:rPr>
              <a:t>_____ been </a:t>
            </a:r>
            <a:r>
              <a:rPr lang="en-GB" altLang="en-US" sz="1600" dirty="0">
                <a:latin typeface="+mn-lt"/>
                <a:cs typeface="Arial" charset="0"/>
              </a:rPr>
              <a:t>postponed because of the rain.</a:t>
            </a:r>
          </a:p>
          <a:p>
            <a:pPr marL="342900" indent="-342900" eaLnBrk="1" fontAlgn="auto" hangingPunct="1">
              <a:spcBef>
                <a:spcPts val="0"/>
              </a:spcBef>
              <a:spcAft>
                <a:spcPts val="600"/>
              </a:spcAft>
              <a:buFont typeface="+mj-lt"/>
              <a:buAutoNum type="arabicPeriod"/>
              <a:defRPr/>
            </a:pPr>
            <a:r>
              <a:rPr lang="en-GB" altLang="en-US" sz="1600" dirty="0">
                <a:solidFill>
                  <a:schemeClr val="accent4"/>
                </a:solidFill>
                <a:latin typeface="+mn-lt"/>
                <a:cs typeface="Arial" charset="0"/>
              </a:rPr>
              <a:t> </a:t>
            </a:r>
            <a:r>
              <a:rPr lang="en-GB" altLang="en-US" sz="1600" b="1" dirty="0">
                <a:solidFill>
                  <a:schemeClr val="accent4"/>
                </a:solidFill>
                <a:latin typeface="+mn-lt"/>
                <a:cs typeface="Arial" charset="0"/>
              </a:rPr>
              <a:t>_____</a:t>
            </a:r>
            <a:r>
              <a:rPr lang="en-GB" altLang="en-US" sz="1600" dirty="0">
                <a:solidFill>
                  <a:schemeClr val="accent4"/>
                </a:solidFill>
                <a:latin typeface="+mn-lt"/>
                <a:cs typeface="Arial" charset="0"/>
              </a:rPr>
              <a:t> </a:t>
            </a:r>
            <a:r>
              <a:rPr lang="en-GB" altLang="en-US" sz="1600" dirty="0">
                <a:latin typeface="+mn-lt"/>
                <a:cs typeface="Arial" charset="0"/>
              </a:rPr>
              <a:t>every</a:t>
            </a:r>
            <a:r>
              <a:rPr lang="en-GB" altLang="en-US" sz="1600" dirty="0">
                <a:solidFill>
                  <a:schemeClr val="accent4"/>
                </a:solidFill>
                <a:latin typeface="+mn-lt"/>
                <a:cs typeface="Arial" charset="0"/>
              </a:rPr>
              <a:t> </a:t>
            </a:r>
            <a:r>
              <a:rPr lang="en-GB" altLang="en-US" sz="1600" dirty="0">
                <a:latin typeface="+mn-lt"/>
                <a:cs typeface="Arial" charset="0"/>
              </a:rPr>
              <a:t>person </a:t>
            </a:r>
            <a:r>
              <a:rPr lang="en-GB" altLang="en-US" sz="1600" b="1" dirty="0">
                <a:solidFill>
                  <a:schemeClr val="accent4"/>
                </a:solidFill>
                <a:latin typeface="+mn-lt"/>
                <a:cs typeface="Arial" charset="0"/>
              </a:rPr>
              <a:t>chosen</a:t>
            </a:r>
            <a:r>
              <a:rPr lang="en-GB" altLang="en-US" sz="1600" dirty="0">
                <a:latin typeface="+mn-lt"/>
                <a:cs typeface="Arial" charset="0"/>
              </a:rPr>
              <a:t> a partner now?</a:t>
            </a:r>
          </a:p>
          <a:p>
            <a:pPr marL="342900" indent="-342900" eaLnBrk="1" fontAlgn="auto" hangingPunct="1">
              <a:spcBef>
                <a:spcPts val="0"/>
              </a:spcBef>
              <a:spcAft>
                <a:spcPts val="600"/>
              </a:spcAft>
              <a:buFont typeface="+mj-lt"/>
              <a:buAutoNum type="arabicPeriod"/>
              <a:defRPr/>
            </a:pPr>
            <a:r>
              <a:rPr lang="en-GB" altLang="en-US" sz="1600" dirty="0">
                <a:latin typeface="+mn-lt"/>
                <a:cs typeface="Arial" charset="0"/>
              </a:rPr>
              <a:t>“What </a:t>
            </a:r>
            <a:r>
              <a:rPr lang="en-GB" altLang="en-US" sz="1600" b="1" dirty="0">
                <a:solidFill>
                  <a:schemeClr val="accent4"/>
                </a:solidFill>
                <a:latin typeface="+mn-lt"/>
                <a:cs typeface="Arial" charset="0"/>
              </a:rPr>
              <a:t>____ happened </a:t>
            </a:r>
            <a:r>
              <a:rPr lang="en-GB" altLang="en-US" sz="1600" dirty="0">
                <a:latin typeface="+mn-lt"/>
                <a:cs typeface="Arial" charset="0"/>
              </a:rPr>
              <a:t>to all my pencils?” asked the teacher.</a:t>
            </a:r>
          </a:p>
        </p:txBody>
      </p:sp>
      <p:pic>
        <p:nvPicPr>
          <p:cNvPr id="14340" name="Picture 14">
            <a:extLst>
              <a:ext uri="{FF2B5EF4-FFF2-40B4-BE49-F238E27FC236}">
                <a16:creationId xmlns:a16="http://schemas.microsoft.com/office/drawing/2014/main" id="{34319EF1-B315-4865-853D-B7BB1125FA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7563" y="6643688"/>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26">
            <a:extLst>
              <a:ext uri="{FF2B5EF4-FFF2-40B4-BE49-F238E27FC236}">
                <a16:creationId xmlns:a16="http://schemas.microsoft.com/office/drawing/2014/main" id="{7DB3DF73-195D-4532-A4CC-6CFCFE425C82}"/>
              </a:ext>
            </a:extLst>
          </p:cNvPr>
          <p:cNvGrpSpPr>
            <a:grpSpLocks/>
          </p:cNvGrpSpPr>
          <p:nvPr/>
        </p:nvGrpSpPr>
        <p:grpSpPr bwMode="auto">
          <a:xfrm>
            <a:off x="1550988" y="3213100"/>
            <a:ext cx="3165475" cy="2616200"/>
            <a:chOff x="1549797" y="3212976"/>
            <a:chExt cx="3166218" cy="2615490"/>
          </a:xfrm>
        </p:grpSpPr>
        <p:sp>
          <p:nvSpPr>
            <p:cNvPr id="28" name="TextBox 5">
              <a:extLst>
                <a:ext uri="{FF2B5EF4-FFF2-40B4-BE49-F238E27FC236}">
                  <a16:creationId xmlns:a16="http://schemas.microsoft.com/office/drawing/2014/main" id="{58BF927B-B30A-4B7D-AAA8-FDC5AE7127BF}"/>
                </a:ext>
              </a:extLst>
            </p:cNvPr>
            <p:cNvSpPr txBox="1">
              <a:spLocks noChangeArrowheads="1"/>
            </p:cNvSpPr>
            <p:nvPr/>
          </p:nvSpPr>
          <p:spPr bwMode="auto">
            <a:xfrm>
              <a:off x="3275814" y="3212976"/>
              <a:ext cx="647852" cy="33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600"/>
                </a:spcAft>
                <a:buFontTx/>
                <a:buNone/>
                <a:defRPr/>
              </a:pPr>
              <a:r>
                <a:rPr lang="en-GB" altLang="en-US" sz="1600" b="1" dirty="0">
                  <a:solidFill>
                    <a:srgbClr val="00B0F0"/>
                  </a:solidFill>
                  <a:latin typeface="+mn-lt"/>
                  <a:cs typeface="Arial" panose="020B0604020202020204" pitchFamily="34" charset="0"/>
                </a:rPr>
                <a:t>has</a:t>
              </a:r>
            </a:p>
          </p:txBody>
        </p:sp>
        <p:sp>
          <p:nvSpPr>
            <p:cNvPr id="29" name="TextBox 5">
              <a:extLst>
                <a:ext uri="{FF2B5EF4-FFF2-40B4-BE49-F238E27FC236}">
                  <a16:creationId xmlns:a16="http://schemas.microsoft.com/office/drawing/2014/main" id="{BF9A4302-4D11-4BE5-A216-544E95124564}"/>
                </a:ext>
              </a:extLst>
            </p:cNvPr>
            <p:cNvSpPr txBox="1">
              <a:spLocks noChangeArrowheads="1"/>
            </p:cNvSpPr>
            <p:nvPr/>
          </p:nvSpPr>
          <p:spPr bwMode="auto">
            <a:xfrm>
              <a:off x="1781626" y="3582764"/>
              <a:ext cx="720894" cy="33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600"/>
                </a:spcAft>
                <a:buFontTx/>
                <a:buNone/>
                <a:defRPr/>
              </a:pPr>
              <a:r>
                <a:rPr lang="en-GB" altLang="en-US" sz="1600" b="1">
                  <a:solidFill>
                    <a:srgbClr val="00B0F0"/>
                  </a:solidFill>
                  <a:latin typeface="+mn-lt"/>
                  <a:cs typeface="Arial" panose="020B0604020202020204" pitchFamily="34" charset="0"/>
                </a:rPr>
                <a:t>have</a:t>
              </a:r>
            </a:p>
          </p:txBody>
        </p:sp>
        <p:sp>
          <p:nvSpPr>
            <p:cNvPr id="30" name="TextBox 5">
              <a:extLst>
                <a:ext uri="{FF2B5EF4-FFF2-40B4-BE49-F238E27FC236}">
                  <a16:creationId xmlns:a16="http://schemas.microsoft.com/office/drawing/2014/main" id="{DBF8E473-E1E6-4966-985F-DC021998F211}"/>
                </a:ext>
              </a:extLst>
            </p:cNvPr>
            <p:cNvSpPr txBox="1">
              <a:spLocks noChangeArrowheads="1"/>
            </p:cNvSpPr>
            <p:nvPr/>
          </p:nvSpPr>
          <p:spPr bwMode="auto">
            <a:xfrm>
              <a:off x="2958240" y="3904938"/>
              <a:ext cx="719307" cy="33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600"/>
                </a:spcAft>
                <a:buFontTx/>
                <a:buNone/>
                <a:defRPr/>
              </a:pPr>
              <a:r>
                <a:rPr lang="en-GB" altLang="en-US" sz="1600" b="1" dirty="0">
                  <a:solidFill>
                    <a:srgbClr val="00B0F0"/>
                  </a:solidFill>
                  <a:latin typeface="+mn-lt"/>
                  <a:cs typeface="Arial" panose="020B0604020202020204" pitchFamily="34" charset="0"/>
                </a:rPr>
                <a:t>has</a:t>
              </a:r>
            </a:p>
          </p:txBody>
        </p:sp>
        <p:sp>
          <p:nvSpPr>
            <p:cNvPr id="31" name="TextBox 5">
              <a:extLst>
                <a:ext uri="{FF2B5EF4-FFF2-40B4-BE49-F238E27FC236}">
                  <a16:creationId xmlns:a16="http://schemas.microsoft.com/office/drawing/2014/main" id="{0E098662-2556-4817-9797-50938153F098}"/>
                </a:ext>
              </a:extLst>
            </p:cNvPr>
            <p:cNvSpPr txBox="1">
              <a:spLocks noChangeArrowheads="1"/>
            </p:cNvSpPr>
            <p:nvPr/>
          </p:nvSpPr>
          <p:spPr bwMode="auto">
            <a:xfrm>
              <a:off x="3563219" y="4217591"/>
              <a:ext cx="720894" cy="33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600"/>
                </a:spcAft>
                <a:buFontTx/>
                <a:buNone/>
                <a:defRPr/>
              </a:pPr>
              <a:r>
                <a:rPr lang="en-GB" altLang="en-US" sz="1600" b="1" dirty="0">
                  <a:solidFill>
                    <a:srgbClr val="00B0F0"/>
                  </a:solidFill>
                  <a:latin typeface="+mn-lt"/>
                  <a:cs typeface="Arial" panose="020B0604020202020204" pitchFamily="34" charset="0"/>
                </a:rPr>
                <a:t>has</a:t>
              </a:r>
            </a:p>
          </p:txBody>
        </p:sp>
        <p:sp>
          <p:nvSpPr>
            <p:cNvPr id="32" name="TextBox 5">
              <a:extLst>
                <a:ext uri="{FF2B5EF4-FFF2-40B4-BE49-F238E27FC236}">
                  <a16:creationId xmlns:a16="http://schemas.microsoft.com/office/drawing/2014/main" id="{D1F2A7A8-35FA-4377-867F-D0D97FDE8EE4}"/>
                </a:ext>
              </a:extLst>
            </p:cNvPr>
            <p:cNvSpPr txBox="1">
              <a:spLocks noChangeArrowheads="1"/>
            </p:cNvSpPr>
            <p:nvPr/>
          </p:nvSpPr>
          <p:spPr bwMode="auto">
            <a:xfrm>
              <a:off x="3275814" y="4546114"/>
              <a:ext cx="720894" cy="33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600"/>
                </a:spcAft>
                <a:buFontTx/>
                <a:buNone/>
                <a:defRPr/>
              </a:pPr>
              <a:r>
                <a:rPr lang="en-GB" altLang="en-US" sz="1600" b="1" dirty="0">
                  <a:solidFill>
                    <a:srgbClr val="00B0F0"/>
                  </a:solidFill>
                  <a:latin typeface="+mn-lt"/>
                  <a:cs typeface="Arial" panose="020B0604020202020204" pitchFamily="34" charset="0"/>
                </a:rPr>
                <a:t>have</a:t>
              </a:r>
            </a:p>
          </p:txBody>
        </p:sp>
        <p:sp>
          <p:nvSpPr>
            <p:cNvPr id="33" name="TextBox 5">
              <a:extLst>
                <a:ext uri="{FF2B5EF4-FFF2-40B4-BE49-F238E27FC236}">
                  <a16:creationId xmlns:a16="http://schemas.microsoft.com/office/drawing/2014/main" id="{6D485D6F-68AD-451F-8D16-2C61E8768E29}"/>
                </a:ext>
              </a:extLst>
            </p:cNvPr>
            <p:cNvSpPr txBox="1">
              <a:spLocks noChangeArrowheads="1"/>
            </p:cNvSpPr>
            <p:nvPr/>
          </p:nvSpPr>
          <p:spPr bwMode="auto">
            <a:xfrm>
              <a:off x="3996708" y="4865116"/>
              <a:ext cx="719307" cy="33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600"/>
                </a:spcAft>
                <a:buFontTx/>
                <a:buNone/>
                <a:defRPr/>
              </a:pPr>
              <a:r>
                <a:rPr lang="en-GB" altLang="en-US" sz="1600" b="1" dirty="0">
                  <a:solidFill>
                    <a:srgbClr val="00B0F0"/>
                  </a:solidFill>
                  <a:latin typeface="+mn-lt"/>
                  <a:cs typeface="Arial" panose="020B0604020202020204" pitchFamily="34" charset="0"/>
                </a:rPr>
                <a:t>has</a:t>
              </a:r>
            </a:p>
          </p:txBody>
        </p:sp>
        <p:sp>
          <p:nvSpPr>
            <p:cNvPr id="34" name="TextBox 5">
              <a:extLst>
                <a:ext uri="{FF2B5EF4-FFF2-40B4-BE49-F238E27FC236}">
                  <a16:creationId xmlns:a16="http://schemas.microsoft.com/office/drawing/2014/main" id="{3C5C8A81-5A55-4B2E-8089-A4BB40E8D4D2}"/>
                </a:ext>
              </a:extLst>
            </p:cNvPr>
            <p:cNvSpPr txBox="1">
              <a:spLocks noChangeArrowheads="1"/>
            </p:cNvSpPr>
            <p:nvPr/>
          </p:nvSpPr>
          <p:spPr bwMode="auto">
            <a:xfrm>
              <a:off x="1549797" y="5169833"/>
              <a:ext cx="719306" cy="33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600"/>
                </a:spcAft>
                <a:buFontTx/>
                <a:buNone/>
                <a:defRPr/>
              </a:pPr>
              <a:r>
                <a:rPr lang="en-GB" altLang="en-US" sz="1600" b="1" dirty="0">
                  <a:solidFill>
                    <a:srgbClr val="00B0F0"/>
                  </a:solidFill>
                  <a:latin typeface="+mn-lt"/>
                  <a:cs typeface="Arial" panose="020B0604020202020204" pitchFamily="34" charset="0"/>
                </a:rPr>
                <a:t>Has</a:t>
              </a:r>
            </a:p>
          </p:txBody>
        </p:sp>
        <p:sp>
          <p:nvSpPr>
            <p:cNvPr id="35" name="TextBox 5">
              <a:extLst>
                <a:ext uri="{FF2B5EF4-FFF2-40B4-BE49-F238E27FC236}">
                  <a16:creationId xmlns:a16="http://schemas.microsoft.com/office/drawing/2014/main" id="{660A70C8-3822-441A-B33E-3388819C9DAD}"/>
                </a:ext>
              </a:extLst>
            </p:cNvPr>
            <p:cNvSpPr txBox="1">
              <a:spLocks noChangeArrowheads="1"/>
            </p:cNvSpPr>
            <p:nvPr/>
          </p:nvSpPr>
          <p:spPr bwMode="auto">
            <a:xfrm>
              <a:off x="2053152" y="5490421"/>
              <a:ext cx="719307" cy="33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600"/>
                </a:spcAft>
                <a:buFontTx/>
                <a:buNone/>
                <a:defRPr/>
              </a:pPr>
              <a:r>
                <a:rPr lang="en-GB" altLang="en-US" sz="1600" b="1" dirty="0">
                  <a:solidFill>
                    <a:srgbClr val="00B0F0"/>
                  </a:solidFill>
                  <a:latin typeface="+mn-lt"/>
                  <a:cs typeface="Arial" panose="020B0604020202020204" pitchFamily="34" charset="0"/>
                </a:rPr>
                <a:t>has</a:t>
              </a:r>
            </a:p>
          </p:txBody>
        </p:sp>
      </p:grpSp>
      <p:sp>
        <p:nvSpPr>
          <p:cNvPr id="36" name="TextBox 35">
            <a:extLst>
              <a:ext uri="{FF2B5EF4-FFF2-40B4-BE49-F238E27FC236}">
                <a16:creationId xmlns:a16="http://schemas.microsoft.com/office/drawing/2014/main" id="{5D699928-1650-4651-BF41-17E1B21269AD}"/>
              </a:ext>
            </a:extLst>
          </p:cNvPr>
          <p:cNvSpPr txBox="1"/>
          <p:nvPr/>
        </p:nvSpPr>
        <p:spPr bwMode="auto">
          <a:xfrm>
            <a:off x="1368425" y="1477963"/>
            <a:ext cx="6407150" cy="1570037"/>
          </a:xfrm>
          <a:prstGeom prst="rect">
            <a:avLst/>
          </a:prstGeom>
          <a:noFill/>
        </p:spPr>
        <p:txBody>
          <a:bodyPr>
            <a:spAutoFit/>
          </a:bodyPr>
          <a:lstStyle/>
          <a:p>
            <a:pPr algn="ctr" eaLnBrk="1" fontAlgn="auto" hangingPunct="1">
              <a:spcBef>
                <a:spcPts val="0"/>
              </a:spcBef>
              <a:spcAft>
                <a:spcPts val="0"/>
              </a:spcAft>
              <a:defRPr/>
            </a:pPr>
            <a:r>
              <a:rPr lang="en-GB" sz="2400" b="1" dirty="0">
                <a:solidFill>
                  <a:srgbClr val="FF9933"/>
                </a:solidFill>
                <a:latin typeface="+mn-lt"/>
                <a:cs typeface="Arial" panose="020B0604020202020204" pitchFamily="34" charset="0"/>
              </a:rPr>
              <a:t>A little extra word…</a:t>
            </a:r>
            <a:endParaRPr lang="en-GB" sz="2000" b="1" dirty="0">
              <a:solidFill>
                <a:srgbClr val="FF9933"/>
              </a:solidFill>
              <a:latin typeface="+mn-lt"/>
              <a:cs typeface="Arial" panose="020B0604020202020204" pitchFamily="34" charset="0"/>
            </a:endParaRPr>
          </a:p>
          <a:p>
            <a:pPr marL="342900" indent="-342900" eaLnBrk="1" fontAlgn="auto" hangingPunct="1">
              <a:spcBef>
                <a:spcPts val="0"/>
              </a:spcBef>
              <a:spcAft>
                <a:spcPts val="0"/>
              </a:spcAft>
              <a:buFont typeface="Arial" panose="020B0604020202020204" pitchFamily="34" charset="0"/>
              <a:buChar char="•"/>
              <a:defRPr/>
            </a:pPr>
            <a:r>
              <a:rPr lang="en-GB" b="1" dirty="0">
                <a:solidFill>
                  <a:schemeClr val="accent4"/>
                </a:solidFill>
                <a:latin typeface="+mn-lt"/>
                <a:cs typeface="Arial" panose="020B0604020202020204" pitchFamily="34" charset="0"/>
              </a:rPr>
              <a:t>Present perfect </a:t>
            </a:r>
            <a:r>
              <a:rPr lang="en-GB" dirty="0">
                <a:latin typeface="+mn-lt"/>
                <a:cs typeface="Arial" panose="020B0604020202020204" pitchFamily="34" charset="0"/>
              </a:rPr>
              <a:t>tense uses the </a:t>
            </a:r>
            <a:r>
              <a:rPr lang="en-GB" b="1" dirty="0">
                <a:latin typeface="+mn-lt"/>
                <a:cs typeface="Arial" panose="020B0604020202020204" pitchFamily="34" charset="0"/>
              </a:rPr>
              <a:t>auxiliary </a:t>
            </a:r>
            <a:r>
              <a:rPr lang="en-GB" dirty="0">
                <a:latin typeface="+mn-lt"/>
                <a:cs typeface="Arial" panose="020B0604020202020204" pitchFamily="34" charset="0"/>
              </a:rPr>
              <a:t>verb</a:t>
            </a:r>
            <a:r>
              <a:rPr lang="en-GB" b="1" dirty="0">
                <a:latin typeface="+mn-lt"/>
                <a:cs typeface="Arial" panose="020B0604020202020204" pitchFamily="34" charset="0"/>
              </a:rPr>
              <a:t> HAVE</a:t>
            </a:r>
            <a:r>
              <a:rPr lang="en-GB" dirty="0">
                <a:latin typeface="+mn-lt"/>
                <a:cs typeface="Arial" panose="020B0604020202020204" pitchFamily="34" charset="0"/>
              </a:rPr>
              <a:t>  before the main verb.</a:t>
            </a:r>
          </a:p>
          <a:p>
            <a:pPr marL="342900" indent="-342900" eaLnBrk="1" fontAlgn="auto" hangingPunct="1">
              <a:spcBef>
                <a:spcPts val="0"/>
              </a:spcBef>
              <a:spcAft>
                <a:spcPts val="0"/>
              </a:spcAft>
              <a:buFont typeface="Arial" panose="020B0604020202020204" pitchFamily="34" charset="0"/>
              <a:buChar char="•"/>
              <a:defRPr/>
            </a:pPr>
            <a:r>
              <a:rPr lang="en-GB" dirty="0">
                <a:latin typeface="+mn-lt"/>
                <a:cs typeface="Arial" panose="020B0604020202020204" pitchFamily="34" charset="0"/>
              </a:rPr>
              <a:t>Use ‘</a:t>
            </a:r>
            <a:r>
              <a:rPr lang="en-GB" b="1" dirty="0">
                <a:latin typeface="+mn-lt"/>
                <a:cs typeface="Arial" panose="020B0604020202020204" pitchFamily="34" charset="0"/>
              </a:rPr>
              <a:t>have</a:t>
            </a:r>
            <a:r>
              <a:rPr lang="en-GB" dirty="0">
                <a:latin typeface="+mn-lt"/>
                <a:cs typeface="Arial" panose="020B0604020202020204" pitchFamily="34" charset="0"/>
              </a:rPr>
              <a:t>’ for I / you / we / they.</a:t>
            </a:r>
          </a:p>
          <a:p>
            <a:pPr marL="342900" indent="-342900" eaLnBrk="1" fontAlgn="auto" hangingPunct="1">
              <a:spcBef>
                <a:spcPts val="0"/>
              </a:spcBef>
              <a:spcAft>
                <a:spcPts val="0"/>
              </a:spcAft>
              <a:buFont typeface="Arial" panose="020B0604020202020204" pitchFamily="34" charset="0"/>
              <a:buChar char="•"/>
              <a:defRPr/>
            </a:pPr>
            <a:r>
              <a:rPr lang="en-GB" dirty="0">
                <a:latin typeface="+mn-lt"/>
                <a:cs typeface="Arial" panose="020B0604020202020204" pitchFamily="34" charset="0"/>
              </a:rPr>
              <a:t>Use ‘</a:t>
            </a:r>
            <a:r>
              <a:rPr lang="en-GB" b="1" dirty="0">
                <a:latin typeface="+mn-lt"/>
                <a:cs typeface="Arial" panose="020B0604020202020204" pitchFamily="34" charset="0"/>
              </a:rPr>
              <a:t>has</a:t>
            </a:r>
            <a:r>
              <a:rPr lang="en-GB" dirty="0">
                <a:latin typeface="+mn-lt"/>
                <a:cs typeface="Arial" panose="020B0604020202020204" pitchFamily="34" charset="0"/>
              </a:rPr>
              <a:t>’ for he / she /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0">
            <a:extLst>
              <a:ext uri="{FF2B5EF4-FFF2-40B4-BE49-F238E27FC236}">
                <a16:creationId xmlns:a16="http://schemas.microsoft.com/office/drawing/2014/main" id="{A3F28D03-A1AC-4F2E-BBF3-09FB9B311FE7}"/>
              </a:ext>
            </a:extLst>
          </p:cNvPr>
          <p:cNvSpPr>
            <a:spLocks noGrp="1"/>
          </p:cNvSpPr>
          <p:nvPr>
            <p:ph type="title"/>
          </p:nvPr>
        </p:nvSpPr>
        <p:spPr>
          <a:xfrm>
            <a:off x="457200" y="479425"/>
            <a:ext cx="8220075" cy="993775"/>
          </a:xfrm>
        </p:spPr>
        <p:txBody>
          <a:bodyPr/>
          <a:lstStyle/>
          <a:p>
            <a:pPr eaLnBrk="1" hangingPunct="1"/>
            <a:r>
              <a:rPr lang="en-GB" altLang="en-US" sz="3600"/>
              <a:t>Making the Present Perfect Tense</a:t>
            </a:r>
          </a:p>
        </p:txBody>
      </p:sp>
      <p:pic>
        <p:nvPicPr>
          <p:cNvPr id="15363" name="Picture 14">
            <a:extLst>
              <a:ext uri="{FF2B5EF4-FFF2-40B4-BE49-F238E27FC236}">
                <a16:creationId xmlns:a16="http://schemas.microsoft.com/office/drawing/2014/main" id="{040B22ED-7B7B-40C4-9D38-355B5CA41E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7563" y="6643688"/>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a:extLst>
              <a:ext uri="{FF2B5EF4-FFF2-40B4-BE49-F238E27FC236}">
                <a16:creationId xmlns:a16="http://schemas.microsoft.com/office/drawing/2014/main" id="{3B60DC61-4D21-492B-8D78-057C62AA3AEE}"/>
              </a:ext>
            </a:extLst>
          </p:cNvPr>
          <p:cNvSpPr txBox="1"/>
          <p:nvPr/>
        </p:nvSpPr>
        <p:spPr bwMode="auto">
          <a:xfrm>
            <a:off x="1368425" y="1477963"/>
            <a:ext cx="6407150" cy="1293812"/>
          </a:xfrm>
          <a:prstGeom prst="rect">
            <a:avLst/>
          </a:prstGeom>
          <a:noFill/>
        </p:spPr>
        <p:txBody>
          <a:bodyPr>
            <a:spAutoFit/>
          </a:bodyPr>
          <a:lstStyle/>
          <a:p>
            <a:pPr algn="ctr" eaLnBrk="1" fontAlgn="auto" hangingPunct="1">
              <a:spcBef>
                <a:spcPts val="0"/>
              </a:spcBef>
              <a:spcAft>
                <a:spcPts val="0"/>
              </a:spcAft>
              <a:defRPr/>
            </a:pPr>
            <a:r>
              <a:rPr lang="en-GB" sz="2400" b="1" dirty="0">
                <a:solidFill>
                  <a:srgbClr val="FF9933"/>
                </a:solidFill>
                <a:latin typeface="+mn-lt"/>
                <a:cs typeface="Arial" panose="020B0604020202020204" pitchFamily="34" charset="0"/>
              </a:rPr>
              <a:t>do…did…done</a:t>
            </a:r>
            <a:endParaRPr lang="en-GB" b="1" dirty="0">
              <a:solidFill>
                <a:schemeClr val="accent4"/>
              </a:solidFill>
              <a:latin typeface="+mn-lt"/>
              <a:cs typeface="Arial" panose="020B0604020202020204" pitchFamily="34" charset="0"/>
            </a:endParaRPr>
          </a:p>
          <a:p>
            <a:pPr marL="342900" indent="-342900" eaLnBrk="1" fontAlgn="auto" hangingPunct="1">
              <a:spcBef>
                <a:spcPts val="0"/>
              </a:spcBef>
              <a:spcAft>
                <a:spcPts val="0"/>
              </a:spcAft>
              <a:buFont typeface="Arial" panose="020B0604020202020204" pitchFamily="34" charset="0"/>
              <a:buChar char="•"/>
              <a:defRPr/>
            </a:pPr>
            <a:r>
              <a:rPr lang="en-GB" b="1" dirty="0">
                <a:solidFill>
                  <a:schemeClr val="accent4"/>
                </a:solidFill>
                <a:latin typeface="+mn-lt"/>
                <a:cs typeface="Arial" panose="020B0604020202020204" pitchFamily="34" charset="0"/>
              </a:rPr>
              <a:t>Present </a:t>
            </a:r>
            <a:r>
              <a:rPr lang="en-GB" dirty="0">
                <a:latin typeface="+mn-lt"/>
                <a:cs typeface="Arial" panose="020B0604020202020204" pitchFamily="34" charset="0"/>
              </a:rPr>
              <a:t>perfect tense uses the </a:t>
            </a:r>
            <a:r>
              <a:rPr lang="en-GB" b="1" dirty="0">
                <a:latin typeface="+mn-lt"/>
                <a:cs typeface="Arial" panose="020B0604020202020204" pitchFamily="34" charset="0"/>
              </a:rPr>
              <a:t>past participle (third form) </a:t>
            </a:r>
            <a:r>
              <a:rPr lang="en-GB" dirty="0">
                <a:latin typeface="+mn-lt"/>
                <a:cs typeface="Arial" panose="020B0604020202020204" pitchFamily="34" charset="0"/>
              </a:rPr>
              <a:t>of the main verb after the auxiliary ‘have’.</a:t>
            </a:r>
          </a:p>
          <a:p>
            <a:pPr marL="342900" indent="-342900" eaLnBrk="1" fontAlgn="auto" hangingPunct="1">
              <a:spcBef>
                <a:spcPts val="0"/>
              </a:spcBef>
              <a:spcAft>
                <a:spcPts val="0"/>
              </a:spcAft>
              <a:buFont typeface="Arial" panose="020B0604020202020204" pitchFamily="34" charset="0"/>
              <a:buChar char="•"/>
              <a:defRPr/>
            </a:pPr>
            <a:r>
              <a:rPr lang="en-GB" dirty="0">
                <a:latin typeface="+mn-lt"/>
                <a:cs typeface="Arial" panose="020B0604020202020204" pitchFamily="34" charset="0"/>
              </a:rPr>
              <a:t>Make sure you choose the correct form!</a:t>
            </a:r>
          </a:p>
        </p:txBody>
      </p:sp>
      <p:sp>
        <p:nvSpPr>
          <p:cNvPr id="15" name="TextBox 5">
            <a:extLst>
              <a:ext uri="{FF2B5EF4-FFF2-40B4-BE49-F238E27FC236}">
                <a16:creationId xmlns:a16="http://schemas.microsoft.com/office/drawing/2014/main" id="{7DF5A882-EC77-4AAD-B25E-68D456B47EAD}"/>
              </a:ext>
            </a:extLst>
          </p:cNvPr>
          <p:cNvSpPr txBox="1">
            <a:spLocks noChangeArrowheads="1"/>
          </p:cNvSpPr>
          <p:nvPr/>
        </p:nvSpPr>
        <p:spPr bwMode="auto">
          <a:xfrm>
            <a:off x="804863" y="3025775"/>
            <a:ext cx="7534275"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600"/>
              </a:spcAft>
              <a:buFont typeface="Calibri" panose="020F0502020204030204" pitchFamily="34" charset="0"/>
              <a:buAutoNum type="arabicPeriod"/>
              <a:defRPr/>
            </a:pPr>
            <a:r>
              <a:rPr lang="en-GB" altLang="en-US" sz="1800" dirty="0">
                <a:latin typeface="+mn-lt"/>
                <a:cs typeface="Arial" panose="020B0604020202020204" pitchFamily="34" charset="0"/>
              </a:rPr>
              <a:t>My hair has really </a:t>
            </a:r>
            <a:r>
              <a:rPr lang="en-GB" altLang="en-US" sz="1800" b="1" dirty="0">
                <a:latin typeface="+mn-lt"/>
                <a:cs typeface="Arial" panose="020B0604020202020204" pitchFamily="34" charset="0"/>
              </a:rPr>
              <a:t>grew / grown </a:t>
            </a:r>
            <a:r>
              <a:rPr lang="en-GB" altLang="en-US" sz="1800" dirty="0">
                <a:latin typeface="+mn-lt"/>
                <a:cs typeface="Arial" panose="020B0604020202020204" pitchFamily="34" charset="0"/>
              </a:rPr>
              <a:t>recently, hasn’t it?</a:t>
            </a:r>
          </a:p>
          <a:p>
            <a:pPr eaLnBrk="1" fontAlgn="auto" hangingPunct="1">
              <a:spcBef>
                <a:spcPct val="0"/>
              </a:spcBef>
              <a:spcAft>
                <a:spcPts val="600"/>
              </a:spcAft>
              <a:buFont typeface="Calibri" panose="020F0502020204030204" pitchFamily="34" charset="0"/>
              <a:buAutoNum type="arabicPeriod"/>
              <a:defRPr/>
            </a:pPr>
            <a:r>
              <a:rPr lang="en-GB" altLang="en-US" sz="1800" dirty="0">
                <a:latin typeface="+mn-lt"/>
                <a:cs typeface="Arial" panose="020B0604020202020204" pitchFamily="34" charset="0"/>
              </a:rPr>
              <a:t>Wow; look how much work you’ve </a:t>
            </a:r>
            <a:r>
              <a:rPr lang="en-GB" altLang="en-US" sz="1800" b="1" dirty="0">
                <a:latin typeface="+mn-lt"/>
                <a:cs typeface="Arial" panose="020B0604020202020204" pitchFamily="34" charset="0"/>
              </a:rPr>
              <a:t>did / done </a:t>
            </a:r>
            <a:r>
              <a:rPr lang="en-GB" altLang="en-US" sz="1800" dirty="0">
                <a:latin typeface="+mn-lt"/>
                <a:cs typeface="Arial" panose="020B0604020202020204" pitchFamily="34" charset="0"/>
              </a:rPr>
              <a:t>today!</a:t>
            </a:r>
          </a:p>
          <a:p>
            <a:pPr eaLnBrk="1" fontAlgn="auto" hangingPunct="1">
              <a:spcBef>
                <a:spcPct val="0"/>
              </a:spcBef>
              <a:spcAft>
                <a:spcPts val="600"/>
              </a:spcAft>
              <a:buFont typeface="Calibri" panose="020F0502020204030204" pitchFamily="34" charset="0"/>
              <a:buAutoNum type="arabicPeriod"/>
              <a:defRPr/>
            </a:pPr>
            <a:r>
              <a:rPr lang="en-GB" altLang="en-US" sz="1800" dirty="0">
                <a:latin typeface="+mn-lt"/>
                <a:cs typeface="Arial" panose="020B0604020202020204" pitchFamily="34" charset="0"/>
              </a:rPr>
              <a:t>Dad didn’t put the washing out because it has </a:t>
            </a:r>
            <a:r>
              <a:rPr lang="en-GB" altLang="en-US" sz="1800" b="1" dirty="0">
                <a:latin typeface="+mn-lt"/>
                <a:cs typeface="Arial" panose="020B0604020202020204" pitchFamily="34" charset="0"/>
              </a:rPr>
              <a:t>was / been </a:t>
            </a:r>
            <a:r>
              <a:rPr lang="en-GB" altLang="en-US" sz="1800" dirty="0">
                <a:latin typeface="+mn-lt"/>
                <a:cs typeface="Arial" panose="020B0604020202020204" pitchFamily="34" charset="0"/>
              </a:rPr>
              <a:t>raining all day.</a:t>
            </a:r>
          </a:p>
          <a:p>
            <a:pPr eaLnBrk="1" fontAlgn="auto" hangingPunct="1">
              <a:spcBef>
                <a:spcPct val="0"/>
              </a:spcBef>
              <a:spcAft>
                <a:spcPts val="600"/>
              </a:spcAft>
              <a:buFont typeface="Calibri" panose="020F0502020204030204" pitchFamily="34" charset="0"/>
              <a:buAutoNum type="arabicPeriod"/>
              <a:defRPr/>
            </a:pPr>
            <a:r>
              <a:rPr lang="en-GB" altLang="en-US" sz="1800" dirty="0">
                <a:latin typeface="+mn-lt"/>
                <a:cs typeface="Arial" panose="020B0604020202020204" pitchFamily="34" charset="0"/>
              </a:rPr>
              <a:t>Mum, Josh has </a:t>
            </a:r>
            <a:r>
              <a:rPr lang="en-GB" altLang="en-US" sz="1800" b="1" dirty="0">
                <a:latin typeface="+mn-lt"/>
                <a:cs typeface="Arial" panose="020B0604020202020204" pitchFamily="34" charset="0"/>
              </a:rPr>
              <a:t>came / come </a:t>
            </a:r>
            <a:r>
              <a:rPr lang="en-GB" altLang="en-US" sz="1800" dirty="0">
                <a:latin typeface="+mn-lt"/>
                <a:cs typeface="Arial" panose="020B0604020202020204" pitchFamily="34" charset="0"/>
              </a:rPr>
              <a:t>round – can I go out to play for a bit?</a:t>
            </a:r>
          </a:p>
          <a:p>
            <a:pPr eaLnBrk="1" fontAlgn="auto" hangingPunct="1">
              <a:spcBef>
                <a:spcPct val="0"/>
              </a:spcBef>
              <a:spcAft>
                <a:spcPts val="600"/>
              </a:spcAft>
              <a:buFont typeface="Calibri" panose="020F0502020204030204" pitchFamily="34" charset="0"/>
              <a:buAutoNum type="arabicPeriod"/>
              <a:defRPr/>
            </a:pPr>
            <a:r>
              <a:rPr lang="en-GB" altLang="en-US" sz="1800" dirty="0">
                <a:latin typeface="+mn-lt"/>
                <a:cs typeface="Arial" panose="020B0604020202020204" pitchFamily="34" charset="0"/>
              </a:rPr>
              <a:t>Oh no, I have </a:t>
            </a:r>
            <a:r>
              <a:rPr lang="en-GB" altLang="en-US" sz="1800" b="1" dirty="0">
                <a:latin typeface="+mn-lt"/>
                <a:cs typeface="Arial" panose="020B0604020202020204" pitchFamily="34" charset="0"/>
              </a:rPr>
              <a:t>forgot / forgotten </a:t>
            </a:r>
            <a:r>
              <a:rPr lang="en-GB" altLang="en-US" sz="1800" dirty="0">
                <a:latin typeface="+mn-lt"/>
                <a:cs typeface="Arial" panose="020B0604020202020204" pitchFamily="34" charset="0"/>
              </a:rPr>
              <a:t>my homework book!</a:t>
            </a:r>
          </a:p>
          <a:p>
            <a:pPr eaLnBrk="1" fontAlgn="auto" hangingPunct="1">
              <a:spcBef>
                <a:spcPct val="0"/>
              </a:spcBef>
              <a:spcAft>
                <a:spcPts val="600"/>
              </a:spcAft>
              <a:buFont typeface="Calibri" panose="020F0502020204030204" pitchFamily="34" charset="0"/>
              <a:buAutoNum type="arabicPeriod"/>
              <a:defRPr/>
            </a:pPr>
            <a:r>
              <a:rPr lang="en-GB" altLang="en-US" sz="1800" dirty="0">
                <a:latin typeface="+mn-lt"/>
                <a:cs typeface="Arial" panose="020B0604020202020204" pitchFamily="34" charset="0"/>
              </a:rPr>
              <a:t>The teacher has </a:t>
            </a:r>
            <a:r>
              <a:rPr lang="en-GB" altLang="en-US" sz="1800" b="1" dirty="0">
                <a:latin typeface="+mn-lt"/>
                <a:cs typeface="Arial" panose="020B0604020202020204" pitchFamily="34" charset="0"/>
              </a:rPr>
              <a:t>blew / blown</a:t>
            </a:r>
            <a:r>
              <a:rPr lang="en-GB" altLang="en-US" sz="1800" dirty="0">
                <a:latin typeface="+mn-lt"/>
                <a:cs typeface="Arial" panose="020B0604020202020204" pitchFamily="34" charset="0"/>
              </a:rPr>
              <a:t> her whistle for the end of playtime.</a:t>
            </a:r>
          </a:p>
          <a:p>
            <a:pPr eaLnBrk="1" fontAlgn="auto" hangingPunct="1">
              <a:spcBef>
                <a:spcPct val="0"/>
              </a:spcBef>
              <a:spcAft>
                <a:spcPts val="600"/>
              </a:spcAft>
              <a:buFont typeface="Calibri" panose="020F0502020204030204" pitchFamily="34" charset="0"/>
              <a:buAutoNum type="arabicPeriod"/>
              <a:defRPr/>
            </a:pPr>
            <a:r>
              <a:rPr lang="en-GB" altLang="en-US" sz="1800" dirty="0" err="1">
                <a:latin typeface="+mn-lt"/>
                <a:cs typeface="Arial" panose="020B0604020202020204" pitchFamily="34" charset="0"/>
              </a:rPr>
              <a:t>Shh</a:t>
            </a:r>
            <a:r>
              <a:rPr lang="en-GB" altLang="en-US" sz="1800" dirty="0">
                <a:latin typeface="+mn-lt"/>
                <a:cs typeface="Arial" panose="020B0604020202020204" pitchFamily="34" charset="0"/>
              </a:rPr>
              <a:t>! The film has </a:t>
            </a:r>
            <a:r>
              <a:rPr lang="en-GB" altLang="en-US" sz="1800" b="1" dirty="0">
                <a:latin typeface="+mn-lt"/>
                <a:cs typeface="Arial" panose="020B0604020202020204" pitchFamily="34" charset="0"/>
              </a:rPr>
              <a:t>began / begun </a:t>
            </a:r>
            <a:r>
              <a:rPr lang="en-GB" altLang="en-US" sz="1800" dirty="0">
                <a:latin typeface="+mn-lt"/>
                <a:cs typeface="Arial" panose="020B0604020202020204" pitchFamily="34" charset="0"/>
              </a:rPr>
              <a:t>already.</a:t>
            </a:r>
          </a:p>
          <a:p>
            <a:pPr eaLnBrk="1" fontAlgn="auto" hangingPunct="1">
              <a:spcBef>
                <a:spcPct val="0"/>
              </a:spcBef>
              <a:spcAft>
                <a:spcPts val="600"/>
              </a:spcAft>
              <a:buFont typeface="Calibri" panose="020F0502020204030204" pitchFamily="34" charset="0"/>
              <a:buAutoNum type="arabicPeriod"/>
              <a:defRPr/>
            </a:pPr>
            <a:r>
              <a:rPr lang="en-GB" altLang="en-US" sz="1800" dirty="0">
                <a:latin typeface="+mn-lt"/>
                <a:cs typeface="Arial" panose="020B0604020202020204" pitchFamily="34" charset="0"/>
              </a:rPr>
              <a:t>Would you like to see the portrait I’ve </a:t>
            </a:r>
            <a:r>
              <a:rPr lang="en-GB" altLang="en-US" sz="1800" b="1" dirty="0">
                <a:latin typeface="+mn-lt"/>
                <a:cs typeface="Arial" panose="020B0604020202020204" pitchFamily="34" charset="0"/>
              </a:rPr>
              <a:t>drew / drawn </a:t>
            </a:r>
            <a:r>
              <a:rPr lang="en-GB" altLang="en-US" sz="1800" dirty="0">
                <a:latin typeface="+mn-lt"/>
                <a:cs typeface="Arial" panose="020B0604020202020204" pitchFamily="34" charset="0"/>
              </a:rPr>
              <a:t>of you?</a:t>
            </a:r>
          </a:p>
        </p:txBody>
      </p:sp>
      <p:sp>
        <p:nvSpPr>
          <p:cNvPr id="16" name="TextBox 5">
            <a:extLst>
              <a:ext uri="{FF2B5EF4-FFF2-40B4-BE49-F238E27FC236}">
                <a16:creationId xmlns:a16="http://schemas.microsoft.com/office/drawing/2014/main" id="{265270BC-5B2F-4476-B67D-B255F3C3D278}"/>
              </a:ext>
            </a:extLst>
          </p:cNvPr>
          <p:cNvSpPr txBox="1">
            <a:spLocks noChangeArrowheads="1"/>
          </p:cNvSpPr>
          <p:nvPr/>
        </p:nvSpPr>
        <p:spPr bwMode="auto">
          <a:xfrm>
            <a:off x="804863" y="3025775"/>
            <a:ext cx="6791325"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600"/>
              </a:spcAft>
              <a:buFont typeface="Calibri" panose="020F0502020204030204" pitchFamily="34" charset="0"/>
              <a:buAutoNum type="arabicPeriod"/>
              <a:defRPr/>
            </a:pPr>
            <a:r>
              <a:rPr lang="en-GB" altLang="en-US" sz="1800" dirty="0">
                <a:latin typeface="+mn-lt"/>
                <a:cs typeface="Arial" panose="020B0604020202020204" pitchFamily="34" charset="0"/>
              </a:rPr>
              <a:t>My hair has really </a:t>
            </a:r>
            <a:r>
              <a:rPr lang="en-GB" altLang="en-US" sz="1800" b="1" dirty="0">
                <a:solidFill>
                  <a:srgbClr val="00B050"/>
                </a:solidFill>
                <a:latin typeface="+mn-lt"/>
                <a:cs typeface="Arial" panose="020B0604020202020204" pitchFamily="34" charset="0"/>
              </a:rPr>
              <a:t>grown</a:t>
            </a:r>
            <a:r>
              <a:rPr lang="en-GB" altLang="en-US" sz="1800" b="1" dirty="0">
                <a:latin typeface="+mn-lt"/>
                <a:cs typeface="Arial" panose="020B0604020202020204" pitchFamily="34" charset="0"/>
              </a:rPr>
              <a:t> </a:t>
            </a:r>
            <a:r>
              <a:rPr lang="en-GB" altLang="en-US" sz="1800" dirty="0">
                <a:latin typeface="+mn-lt"/>
                <a:cs typeface="Arial" panose="020B0604020202020204" pitchFamily="34" charset="0"/>
              </a:rPr>
              <a:t>recently, hasn’t it?</a:t>
            </a:r>
          </a:p>
          <a:p>
            <a:pPr eaLnBrk="1" fontAlgn="auto" hangingPunct="1">
              <a:spcBef>
                <a:spcPct val="0"/>
              </a:spcBef>
              <a:spcAft>
                <a:spcPts val="600"/>
              </a:spcAft>
              <a:buFont typeface="Calibri" panose="020F0502020204030204" pitchFamily="34" charset="0"/>
              <a:buAutoNum type="arabicPeriod"/>
              <a:defRPr/>
            </a:pPr>
            <a:r>
              <a:rPr lang="en-GB" altLang="en-US" sz="1800" dirty="0">
                <a:latin typeface="+mn-lt"/>
                <a:cs typeface="Arial" panose="020B0604020202020204" pitchFamily="34" charset="0"/>
              </a:rPr>
              <a:t>Wow; look how much work you’ve </a:t>
            </a:r>
            <a:r>
              <a:rPr lang="en-GB" altLang="en-US" sz="1800" b="1" dirty="0">
                <a:solidFill>
                  <a:srgbClr val="00B050"/>
                </a:solidFill>
                <a:latin typeface="+mn-lt"/>
                <a:cs typeface="Arial" panose="020B0604020202020204" pitchFamily="34" charset="0"/>
              </a:rPr>
              <a:t>done</a:t>
            </a:r>
            <a:r>
              <a:rPr lang="en-GB" altLang="en-US" sz="1800" b="1" dirty="0">
                <a:latin typeface="+mn-lt"/>
                <a:cs typeface="Arial" panose="020B0604020202020204" pitchFamily="34" charset="0"/>
              </a:rPr>
              <a:t> </a:t>
            </a:r>
            <a:r>
              <a:rPr lang="en-GB" altLang="en-US" sz="1800" dirty="0">
                <a:latin typeface="+mn-lt"/>
                <a:cs typeface="Arial" panose="020B0604020202020204" pitchFamily="34" charset="0"/>
              </a:rPr>
              <a:t>today!</a:t>
            </a:r>
          </a:p>
          <a:p>
            <a:pPr eaLnBrk="1" fontAlgn="auto" hangingPunct="1">
              <a:spcBef>
                <a:spcPct val="0"/>
              </a:spcBef>
              <a:spcAft>
                <a:spcPts val="600"/>
              </a:spcAft>
              <a:buFont typeface="Calibri" panose="020F0502020204030204" pitchFamily="34" charset="0"/>
              <a:buAutoNum type="arabicPeriod"/>
              <a:defRPr/>
            </a:pPr>
            <a:r>
              <a:rPr lang="en-GB" altLang="en-US" sz="1800" dirty="0">
                <a:latin typeface="+mn-lt"/>
                <a:cs typeface="Arial" panose="020B0604020202020204" pitchFamily="34" charset="0"/>
              </a:rPr>
              <a:t>Dad didn’t put the washing out because it has </a:t>
            </a:r>
            <a:r>
              <a:rPr lang="en-GB" altLang="en-US" sz="1800" b="1" dirty="0">
                <a:solidFill>
                  <a:srgbClr val="00B050"/>
                </a:solidFill>
                <a:latin typeface="+mn-lt"/>
                <a:cs typeface="Arial" panose="020B0604020202020204" pitchFamily="34" charset="0"/>
              </a:rPr>
              <a:t>been</a:t>
            </a:r>
            <a:r>
              <a:rPr lang="en-GB" altLang="en-US" sz="1800" b="1" dirty="0">
                <a:latin typeface="+mn-lt"/>
                <a:cs typeface="Arial" panose="020B0604020202020204" pitchFamily="34" charset="0"/>
              </a:rPr>
              <a:t> </a:t>
            </a:r>
            <a:r>
              <a:rPr lang="en-GB" altLang="en-US" sz="1800" dirty="0">
                <a:latin typeface="+mn-lt"/>
                <a:cs typeface="Arial" panose="020B0604020202020204" pitchFamily="34" charset="0"/>
              </a:rPr>
              <a:t>raining all day.</a:t>
            </a:r>
          </a:p>
          <a:p>
            <a:pPr eaLnBrk="1" fontAlgn="auto" hangingPunct="1">
              <a:spcBef>
                <a:spcPct val="0"/>
              </a:spcBef>
              <a:spcAft>
                <a:spcPts val="600"/>
              </a:spcAft>
              <a:buFont typeface="Calibri" panose="020F0502020204030204" pitchFamily="34" charset="0"/>
              <a:buAutoNum type="arabicPeriod"/>
              <a:defRPr/>
            </a:pPr>
            <a:r>
              <a:rPr lang="en-GB" altLang="en-US" sz="1800" dirty="0">
                <a:latin typeface="+mn-lt"/>
                <a:cs typeface="Arial" panose="020B0604020202020204" pitchFamily="34" charset="0"/>
              </a:rPr>
              <a:t>Mum, Josh has </a:t>
            </a:r>
            <a:r>
              <a:rPr lang="en-GB" altLang="en-US" sz="1800" b="1" dirty="0">
                <a:solidFill>
                  <a:srgbClr val="00B050"/>
                </a:solidFill>
                <a:latin typeface="+mn-lt"/>
                <a:cs typeface="Arial" panose="020B0604020202020204" pitchFamily="34" charset="0"/>
              </a:rPr>
              <a:t>come</a:t>
            </a:r>
            <a:r>
              <a:rPr lang="en-GB" altLang="en-US" sz="1800" b="1" dirty="0">
                <a:latin typeface="+mn-lt"/>
                <a:cs typeface="Arial" panose="020B0604020202020204" pitchFamily="34" charset="0"/>
              </a:rPr>
              <a:t> </a:t>
            </a:r>
            <a:r>
              <a:rPr lang="en-GB" altLang="en-US" sz="1800" dirty="0">
                <a:latin typeface="+mn-lt"/>
                <a:cs typeface="Arial" panose="020B0604020202020204" pitchFamily="34" charset="0"/>
              </a:rPr>
              <a:t>round – can I go out to play for a bit?</a:t>
            </a:r>
          </a:p>
          <a:p>
            <a:pPr eaLnBrk="1" fontAlgn="auto" hangingPunct="1">
              <a:spcBef>
                <a:spcPct val="0"/>
              </a:spcBef>
              <a:spcAft>
                <a:spcPts val="600"/>
              </a:spcAft>
              <a:buFont typeface="Calibri" panose="020F0502020204030204" pitchFamily="34" charset="0"/>
              <a:buAutoNum type="arabicPeriod"/>
              <a:defRPr/>
            </a:pPr>
            <a:r>
              <a:rPr lang="en-GB" altLang="en-US" sz="1800" dirty="0">
                <a:latin typeface="+mn-lt"/>
                <a:cs typeface="Arial" panose="020B0604020202020204" pitchFamily="34" charset="0"/>
              </a:rPr>
              <a:t>Oh no, I have </a:t>
            </a:r>
            <a:r>
              <a:rPr lang="en-GB" altLang="en-US" sz="1800" b="1" dirty="0">
                <a:solidFill>
                  <a:srgbClr val="00B050"/>
                </a:solidFill>
                <a:latin typeface="+mn-lt"/>
                <a:cs typeface="Arial" panose="020B0604020202020204" pitchFamily="34" charset="0"/>
              </a:rPr>
              <a:t>forgotten</a:t>
            </a:r>
            <a:r>
              <a:rPr lang="en-GB" altLang="en-US" sz="1800" b="1" dirty="0">
                <a:latin typeface="+mn-lt"/>
                <a:cs typeface="Arial" panose="020B0604020202020204" pitchFamily="34" charset="0"/>
              </a:rPr>
              <a:t> </a:t>
            </a:r>
            <a:r>
              <a:rPr lang="en-GB" altLang="en-US" sz="1800" dirty="0">
                <a:latin typeface="+mn-lt"/>
                <a:cs typeface="Arial" panose="020B0604020202020204" pitchFamily="34" charset="0"/>
              </a:rPr>
              <a:t>my homework book!</a:t>
            </a:r>
          </a:p>
          <a:p>
            <a:pPr eaLnBrk="1" fontAlgn="auto" hangingPunct="1">
              <a:spcBef>
                <a:spcPct val="0"/>
              </a:spcBef>
              <a:spcAft>
                <a:spcPts val="600"/>
              </a:spcAft>
              <a:buFont typeface="Calibri" panose="020F0502020204030204" pitchFamily="34" charset="0"/>
              <a:buAutoNum type="arabicPeriod"/>
              <a:defRPr/>
            </a:pPr>
            <a:r>
              <a:rPr lang="en-GB" altLang="en-US" sz="1800" dirty="0">
                <a:latin typeface="+mn-lt"/>
                <a:cs typeface="Arial" panose="020B0604020202020204" pitchFamily="34" charset="0"/>
              </a:rPr>
              <a:t>The teacher has </a:t>
            </a:r>
            <a:r>
              <a:rPr lang="en-GB" altLang="en-US" sz="1800" b="1" dirty="0">
                <a:solidFill>
                  <a:srgbClr val="00B050"/>
                </a:solidFill>
                <a:latin typeface="+mn-lt"/>
                <a:cs typeface="Arial" panose="020B0604020202020204" pitchFamily="34" charset="0"/>
              </a:rPr>
              <a:t>blown</a:t>
            </a:r>
            <a:r>
              <a:rPr lang="en-GB" altLang="en-US" sz="1800" dirty="0">
                <a:latin typeface="+mn-lt"/>
                <a:cs typeface="Arial" panose="020B0604020202020204" pitchFamily="34" charset="0"/>
              </a:rPr>
              <a:t> her whistle for the end of playtime.</a:t>
            </a:r>
          </a:p>
          <a:p>
            <a:pPr eaLnBrk="1" fontAlgn="auto" hangingPunct="1">
              <a:spcBef>
                <a:spcPct val="0"/>
              </a:spcBef>
              <a:spcAft>
                <a:spcPts val="600"/>
              </a:spcAft>
              <a:buFont typeface="Calibri" panose="020F0502020204030204" pitchFamily="34" charset="0"/>
              <a:buAutoNum type="arabicPeriod"/>
              <a:defRPr/>
            </a:pPr>
            <a:r>
              <a:rPr lang="en-GB" altLang="en-US" sz="1800" dirty="0" err="1">
                <a:latin typeface="+mn-lt"/>
                <a:cs typeface="Arial" panose="020B0604020202020204" pitchFamily="34" charset="0"/>
              </a:rPr>
              <a:t>Shh</a:t>
            </a:r>
            <a:r>
              <a:rPr lang="en-GB" altLang="en-US" sz="1800" dirty="0">
                <a:latin typeface="+mn-lt"/>
                <a:cs typeface="Arial" panose="020B0604020202020204" pitchFamily="34" charset="0"/>
              </a:rPr>
              <a:t>! The film has </a:t>
            </a:r>
            <a:r>
              <a:rPr lang="en-GB" altLang="en-US" sz="1800" b="1" dirty="0">
                <a:solidFill>
                  <a:srgbClr val="00B050"/>
                </a:solidFill>
                <a:latin typeface="+mn-lt"/>
                <a:cs typeface="Arial" panose="020B0604020202020204" pitchFamily="34" charset="0"/>
              </a:rPr>
              <a:t>begun</a:t>
            </a:r>
            <a:r>
              <a:rPr lang="en-GB" altLang="en-US" sz="1800" b="1" dirty="0">
                <a:latin typeface="+mn-lt"/>
                <a:cs typeface="Arial" panose="020B0604020202020204" pitchFamily="34" charset="0"/>
              </a:rPr>
              <a:t> </a:t>
            </a:r>
            <a:r>
              <a:rPr lang="en-GB" altLang="en-US" sz="1800" dirty="0">
                <a:latin typeface="+mn-lt"/>
                <a:cs typeface="Arial" panose="020B0604020202020204" pitchFamily="34" charset="0"/>
              </a:rPr>
              <a:t>already.</a:t>
            </a:r>
          </a:p>
          <a:p>
            <a:pPr eaLnBrk="1" fontAlgn="auto" hangingPunct="1">
              <a:spcBef>
                <a:spcPct val="0"/>
              </a:spcBef>
              <a:spcAft>
                <a:spcPts val="600"/>
              </a:spcAft>
              <a:buFont typeface="Calibri" panose="020F0502020204030204" pitchFamily="34" charset="0"/>
              <a:buAutoNum type="arabicPeriod"/>
              <a:defRPr/>
            </a:pPr>
            <a:r>
              <a:rPr lang="en-GB" altLang="en-US" sz="1800" dirty="0">
                <a:latin typeface="+mn-lt"/>
                <a:cs typeface="Arial" panose="020B0604020202020204" pitchFamily="34" charset="0"/>
              </a:rPr>
              <a:t>Would you like to see the portrait I’ve </a:t>
            </a:r>
            <a:r>
              <a:rPr lang="en-GB" altLang="en-US" sz="1800" b="1" dirty="0">
                <a:solidFill>
                  <a:srgbClr val="00B050"/>
                </a:solidFill>
                <a:latin typeface="+mn-lt"/>
                <a:cs typeface="Arial" panose="020B0604020202020204" pitchFamily="34" charset="0"/>
              </a:rPr>
              <a:t>drawn</a:t>
            </a:r>
            <a:r>
              <a:rPr lang="en-GB" altLang="en-US" sz="1800" b="1" dirty="0">
                <a:latin typeface="+mn-lt"/>
                <a:cs typeface="Arial" panose="020B0604020202020204" pitchFamily="34" charset="0"/>
              </a:rPr>
              <a:t> </a:t>
            </a:r>
            <a:r>
              <a:rPr lang="en-GB" altLang="en-US" sz="1800" dirty="0">
                <a:latin typeface="+mn-lt"/>
                <a:cs typeface="Arial" panose="020B0604020202020204" pitchFamily="34" charset="0"/>
              </a:rPr>
              <a:t>of you?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0">
            <a:extLst>
              <a:ext uri="{FF2B5EF4-FFF2-40B4-BE49-F238E27FC236}">
                <a16:creationId xmlns:a16="http://schemas.microsoft.com/office/drawing/2014/main" id="{112F31BA-636C-45ED-9B49-0608C1CBADC4}"/>
              </a:ext>
            </a:extLst>
          </p:cNvPr>
          <p:cNvSpPr>
            <a:spLocks noGrp="1"/>
          </p:cNvSpPr>
          <p:nvPr>
            <p:ph type="title"/>
          </p:nvPr>
        </p:nvSpPr>
        <p:spPr>
          <a:xfrm>
            <a:off x="457200" y="479425"/>
            <a:ext cx="8220075" cy="993775"/>
          </a:xfrm>
        </p:spPr>
        <p:txBody>
          <a:bodyPr/>
          <a:lstStyle/>
          <a:p>
            <a:pPr eaLnBrk="1" hangingPunct="1"/>
            <a:r>
              <a:rPr lang="en-GB" altLang="en-US" sz="3600"/>
              <a:t>Plenary</a:t>
            </a:r>
          </a:p>
        </p:txBody>
      </p:sp>
      <p:pic>
        <p:nvPicPr>
          <p:cNvPr id="16387" name="Picture 14">
            <a:extLst>
              <a:ext uri="{FF2B5EF4-FFF2-40B4-BE49-F238E27FC236}">
                <a16:creationId xmlns:a16="http://schemas.microsoft.com/office/drawing/2014/main" id="{8E47C375-F79C-48D5-9ACD-2BC877A72B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7563" y="6643688"/>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C6CF633C-A9A0-48CA-9463-FEC8EE6B7722}"/>
              </a:ext>
            </a:extLst>
          </p:cNvPr>
          <p:cNvSpPr/>
          <p:nvPr/>
        </p:nvSpPr>
        <p:spPr>
          <a:xfrm>
            <a:off x="1217613" y="1835150"/>
            <a:ext cx="6708775" cy="3049588"/>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solidFill>
                  <a:schemeClr val="tx1"/>
                </a:solidFill>
              </a:rPr>
              <a:t>We use the </a:t>
            </a:r>
            <a:r>
              <a:rPr lang="en-GB" sz="1600" b="1" dirty="0">
                <a:solidFill>
                  <a:schemeClr val="accent2"/>
                </a:solidFill>
              </a:rPr>
              <a:t>simple past </a:t>
            </a:r>
            <a:r>
              <a:rPr lang="en-GB" sz="1600" dirty="0">
                <a:solidFill>
                  <a:schemeClr val="tx1"/>
                </a:solidFill>
              </a:rPr>
              <a:t>tense to talk about events that are </a:t>
            </a:r>
            <a:r>
              <a:rPr lang="en-GB" sz="1600" b="1" dirty="0">
                <a:solidFill>
                  <a:schemeClr val="accent2"/>
                </a:solidFill>
              </a:rPr>
              <a:t>completely in the past.</a:t>
            </a:r>
          </a:p>
          <a:p>
            <a:pPr algn="ctr" eaLnBrk="1" fontAlgn="auto" hangingPunct="1">
              <a:spcBef>
                <a:spcPts val="0"/>
              </a:spcBef>
              <a:spcAft>
                <a:spcPts val="0"/>
              </a:spcAft>
              <a:defRPr/>
            </a:pPr>
            <a:endParaRPr lang="en-GB" sz="1600" dirty="0">
              <a:solidFill>
                <a:schemeClr val="tx1"/>
              </a:solidFill>
            </a:endParaRPr>
          </a:p>
          <a:p>
            <a:pPr algn="ctr" eaLnBrk="1" fontAlgn="auto" hangingPunct="1">
              <a:spcBef>
                <a:spcPts val="0"/>
              </a:spcBef>
              <a:spcAft>
                <a:spcPts val="0"/>
              </a:spcAft>
              <a:defRPr/>
            </a:pPr>
            <a:r>
              <a:rPr lang="en-GB" sz="1600" dirty="0">
                <a:solidFill>
                  <a:schemeClr val="tx1"/>
                </a:solidFill>
              </a:rPr>
              <a:t>e.g.  Cassie </a:t>
            </a:r>
            <a:r>
              <a:rPr lang="en-GB" sz="1600" b="1" dirty="0">
                <a:solidFill>
                  <a:schemeClr val="accent2"/>
                </a:solidFill>
              </a:rPr>
              <a:t>went</a:t>
            </a:r>
            <a:r>
              <a:rPr lang="en-GB" sz="1600" dirty="0">
                <a:solidFill>
                  <a:schemeClr val="tx1"/>
                </a:solidFill>
              </a:rPr>
              <a:t> to school yesterday.</a:t>
            </a:r>
            <a:br>
              <a:rPr lang="en-GB" sz="1600" dirty="0">
                <a:solidFill>
                  <a:schemeClr val="tx1"/>
                </a:solidFill>
              </a:rPr>
            </a:br>
            <a:endParaRPr lang="en-GB" sz="1600" dirty="0">
              <a:solidFill>
                <a:schemeClr val="tx1"/>
              </a:solidFill>
            </a:endParaRPr>
          </a:p>
          <a:p>
            <a:pPr algn="ctr" eaLnBrk="1" fontAlgn="auto" hangingPunct="1">
              <a:spcBef>
                <a:spcPts val="0"/>
              </a:spcBef>
              <a:spcAft>
                <a:spcPts val="0"/>
              </a:spcAft>
              <a:defRPr/>
            </a:pPr>
            <a:r>
              <a:rPr lang="en-GB" sz="1600" dirty="0">
                <a:solidFill>
                  <a:schemeClr val="tx1"/>
                </a:solidFill>
              </a:rPr>
              <a:t>The </a:t>
            </a:r>
            <a:r>
              <a:rPr lang="en-GB" sz="1600" b="1" dirty="0">
                <a:solidFill>
                  <a:schemeClr val="accent4"/>
                </a:solidFill>
              </a:rPr>
              <a:t>present perfect </a:t>
            </a:r>
            <a:r>
              <a:rPr lang="en-GB" sz="1600" dirty="0">
                <a:solidFill>
                  <a:schemeClr val="tx1"/>
                </a:solidFill>
              </a:rPr>
              <a:t>tense is for events which are </a:t>
            </a:r>
            <a:r>
              <a:rPr lang="en-GB" sz="1600" b="1" dirty="0">
                <a:solidFill>
                  <a:schemeClr val="accent4"/>
                </a:solidFill>
              </a:rPr>
              <a:t>still true now </a:t>
            </a:r>
            <a:r>
              <a:rPr lang="en-GB" sz="1600" dirty="0">
                <a:solidFill>
                  <a:schemeClr val="tx1"/>
                </a:solidFill>
              </a:rPr>
              <a:t>or </a:t>
            </a:r>
            <a:r>
              <a:rPr lang="en-GB" sz="1600" b="1" dirty="0">
                <a:solidFill>
                  <a:schemeClr val="accent4"/>
                </a:solidFill>
              </a:rPr>
              <a:t>affect us in the present.</a:t>
            </a:r>
          </a:p>
          <a:p>
            <a:pPr algn="ctr" eaLnBrk="1" fontAlgn="auto" hangingPunct="1">
              <a:spcBef>
                <a:spcPts val="0"/>
              </a:spcBef>
              <a:spcAft>
                <a:spcPts val="0"/>
              </a:spcAft>
              <a:defRPr/>
            </a:pPr>
            <a:endParaRPr lang="en-GB" sz="1600" dirty="0">
              <a:solidFill>
                <a:schemeClr val="tx1"/>
              </a:solidFill>
            </a:endParaRPr>
          </a:p>
          <a:p>
            <a:pPr algn="ctr" eaLnBrk="1" fontAlgn="auto" hangingPunct="1">
              <a:spcBef>
                <a:spcPts val="0"/>
              </a:spcBef>
              <a:spcAft>
                <a:spcPts val="0"/>
              </a:spcAft>
              <a:defRPr/>
            </a:pPr>
            <a:r>
              <a:rPr lang="en-GB" sz="1600" dirty="0">
                <a:solidFill>
                  <a:schemeClr val="tx1"/>
                </a:solidFill>
              </a:rPr>
              <a:t>e.g.  Where’s Cassie?  Well, it’s 9am, so she </a:t>
            </a:r>
            <a:r>
              <a:rPr lang="en-GB" sz="1600" b="1" dirty="0">
                <a:solidFill>
                  <a:schemeClr val="accent4"/>
                </a:solidFill>
              </a:rPr>
              <a:t>has gone </a:t>
            </a:r>
            <a:r>
              <a:rPr lang="en-GB" sz="1600" dirty="0">
                <a:solidFill>
                  <a:schemeClr val="tx1"/>
                </a:solidFill>
              </a:rPr>
              <a:t>to school.</a:t>
            </a:r>
          </a:p>
          <a:p>
            <a:pPr algn="ctr" eaLnBrk="1" fontAlgn="auto" hangingPunct="1">
              <a:spcBef>
                <a:spcPts val="0"/>
              </a:spcBef>
              <a:spcAft>
                <a:spcPts val="0"/>
              </a:spcAft>
              <a:defRPr/>
            </a:pPr>
            <a:r>
              <a:rPr lang="en-GB" sz="1600" dirty="0">
                <a:solidFill>
                  <a:schemeClr val="tx1"/>
                </a:solidFill>
              </a:rPr>
              <a:t>e.g.  Cassie’s exhausted because she </a:t>
            </a:r>
            <a:r>
              <a:rPr lang="en-GB" sz="1600" b="1" dirty="0">
                <a:solidFill>
                  <a:schemeClr val="accent4"/>
                </a:solidFill>
              </a:rPr>
              <a:t>has been </a:t>
            </a:r>
            <a:r>
              <a:rPr lang="en-GB" sz="1600" dirty="0">
                <a:solidFill>
                  <a:schemeClr val="tx1"/>
                </a:solidFill>
              </a:rPr>
              <a:t>on a school trip all day.</a:t>
            </a:r>
          </a:p>
        </p:txBody>
      </p:sp>
      <p:sp>
        <p:nvSpPr>
          <p:cNvPr id="8" name="TextBox 5">
            <a:extLst>
              <a:ext uri="{FF2B5EF4-FFF2-40B4-BE49-F238E27FC236}">
                <a16:creationId xmlns:a16="http://schemas.microsoft.com/office/drawing/2014/main" id="{6AB123E8-621A-44F3-ACFC-46AEBB93AA0A}"/>
              </a:ext>
            </a:extLst>
          </p:cNvPr>
          <p:cNvSpPr txBox="1">
            <a:spLocks noChangeArrowheads="1"/>
          </p:cNvSpPr>
          <p:nvPr/>
        </p:nvSpPr>
        <p:spPr bwMode="auto">
          <a:xfrm>
            <a:off x="863600" y="1273175"/>
            <a:ext cx="741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auto" hangingPunct="1">
              <a:spcBef>
                <a:spcPct val="0"/>
              </a:spcBef>
              <a:spcAft>
                <a:spcPts val="0"/>
              </a:spcAft>
              <a:buFontTx/>
              <a:buNone/>
              <a:defRPr/>
            </a:pPr>
            <a:r>
              <a:rPr lang="en-GB" altLang="en-US" sz="1800" b="1" dirty="0">
                <a:latin typeface="+mn-lt"/>
                <a:cs typeface="Arial" panose="020B0604020202020204" pitchFamily="34" charset="0"/>
              </a:rPr>
              <a:t>What have we learned?</a:t>
            </a:r>
            <a:endParaRPr lang="en-GB" altLang="en-US" sz="1400" dirty="0">
              <a:latin typeface="+mn-lt"/>
              <a:cs typeface="Arial" panose="020B0604020202020204" pitchFamily="34" charset="0"/>
            </a:endParaRPr>
          </a:p>
        </p:txBody>
      </p:sp>
      <p:grpSp>
        <p:nvGrpSpPr>
          <p:cNvPr id="9" name="Group 18">
            <a:extLst>
              <a:ext uri="{FF2B5EF4-FFF2-40B4-BE49-F238E27FC236}">
                <a16:creationId xmlns:a16="http://schemas.microsoft.com/office/drawing/2014/main" id="{40FA5AF5-2CA3-44DB-8A5F-BC1299B4AC81}"/>
              </a:ext>
            </a:extLst>
          </p:cNvPr>
          <p:cNvGrpSpPr>
            <a:grpSpLocks/>
          </p:cNvGrpSpPr>
          <p:nvPr/>
        </p:nvGrpSpPr>
        <p:grpSpPr bwMode="auto">
          <a:xfrm>
            <a:off x="1390650" y="5078413"/>
            <a:ext cx="6362700" cy="766762"/>
            <a:chOff x="795152" y="3556464"/>
            <a:chExt cx="7703491" cy="952656"/>
          </a:xfrm>
        </p:grpSpPr>
        <p:cxnSp>
          <p:nvCxnSpPr>
            <p:cNvPr id="10" name="Straight Arrow Connector 9">
              <a:extLst>
                <a:ext uri="{FF2B5EF4-FFF2-40B4-BE49-F238E27FC236}">
                  <a16:creationId xmlns:a16="http://schemas.microsoft.com/office/drawing/2014/main" id="{77408B98-9A83-43B6-8ABA-CA495599DA16}"/>
                </a:ext>
              </a:extLst>
            </p:cNvPr>
            <p:cNvCxnSpPr/>
            <p:nvPr/>
          </p:nvCxnSpPr>
          <p:spPr>
            <a:xfrm>
              <a:off x="1046938" y="4240877"/>
              <a:ext cx="6911615"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A7E60E4-985C-4BEB-BF8D-5F5862B6F0B4}"/>
                </a:ext>
              </a:extLst>
            </p:cNvPr>
            <p:cNvCxnSpPr/>
            <p:nvPr/>
          </p:nvCxnSpPr>
          <p:spPr>
            <a:xfrm>
              <a:off x="6876451" y="3931215"/>
              <a:ext cx="0" cy="57790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9">
              <a:extLst>
                <a:ext uri="{FF2B5EF4-FFF2-40B4-BE49-F238E27FC236}">
                  <a16:creationId xmlns:a16="http://schemas.microsoft.com/office/drawing/2014/main" id="{68120264-206C-4AD1-982F-C0FB1C3A783F}"/>
                </a:ext>
              </a:extLst>
            </p:cNvPr>
            <p:cNvSpPr txBox="1">
              <a:spLocks noChangeArrowheads="1"/>
            </p:cNvSpPr>
            <p:nvPr/>
          </p:nvSpPr>
          <p:spPr bwMode="auto">
            <a:xfrm>
              <a:off x="795152" y="3564353"/>
              <a:ext cx="753435" cy="38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400" dirty="0">
                  <a:latin typeface="+mn-lt"/>
                </a:rPr>
                <a:t>past</a:t>
              </a:r>
            </a:p>
          </p:txBody>
        </p:sp>
        <p:sp>
          <p:nvSpPr>
            <p:cNvPr id="13" name="TextBox 13">
              <a:extLst>
                <a:ext uri="{FF2B5EF4-FFF2-40B4-BE49-F238E27FC236}">
                  <a16:creationId xmlns:a16="http://schemas.microsoft.com/office/drawing/2014/main" id="{D94DA772-D439-4758-BE73-3D204968447C}"/>
                </a:ext>
              </a:extLst>
            </p:cNvPr>
            <p:cNvSpPr txBox="1">
              <a:spLocks noChangeArrowheads="1"/>
            </p:cNvSpPr>
            <p:nvPr/>
          </p:nvSpPr>
          <p:spPr bwMode="auto">
            <a:xfrm>
              <a:off x="7579913" y="3564353"/>
              <a:ext cx="918730" cy="38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400" dirty="0">
                  <a:latin typeface="+mn-lt"/>
                </a:rPr>
                <a:t>future</a:t>
              </a:r>
            </a:p>
          </p:txBody>
        </p:sp>
        <p:sp>
          <p:nvSpPr>
            <p:cNvPr id="14" name="TextBox 14">
              <a:extLst>
                <a:ext uri="{FF2B5EF4-FFF2-40B4-BE49-F238E27FC236}">
                  <a16:creationId xmlns:a16="http://schemas.microsoft.com/office/drawing/2014/main" id="{6128B311-B79D-4E7B-9CFA-066B4281C5B0}"/>
                </a:ext>
              </a:extLst>
            </p:cNvPr>
            <p:cNvSpPr txBox="1">
              <a:spLocks noChangeArrowheads="1"/>
            </p:cNvSpPr>
            <p:nvPr/>
          </p:nvSpPr>
          <p:spPr bwMode="auto">
            <a:xfrm>
              <a:off x="6595835" y="3556464"/>
              <a:ext cx="663101" cy="38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Bef>
                  <a:spcPct val="0"/>
                </a:spcBef>
                <a:spcAft>
                  <a:spcPts val="0"/>
                </a:spcAft>
                <a:buFontTx/>
                <a:buNone/>
                <a:defRPr/>
              </a:pPr>
              <a:r>
                <a:rPr lang="en-GB" altLang="en-US" sz="1400">
                  <a:latin typeface="+mn-lt"/>
                </a:rPr>
                <a:t>now</a:t>
              </a:r>
            </a:p>
          </p:txBody>
        </p:sp>
        <p:cxnSp>
          <p:nvCxnSpPr>
            <p:cNvPr id="17" name="Straight Arrow Connector 16">
              <a:extLst>
                <a:ext uri="{FF2B5EF4-FFF2-40B4-BE49-F238E27FC236}">
                  <a16:creationId xmlns:a16="http://schemas.microsoft.com/office/drawing/2014/main" id="{8BD3DA45-DDFD-4BA2-8593-03C636DDF5A6}"/>
                </a:ext>
              </a:extLst>
            </p:cNvPr>
            <p:cNvCxnSpPr/>
            <p:nvPr/>
          </p:nvCxnSpPr>
          <p:spPr>
            <a:xfrm>
              <a:off x="3084289" y="4365137"/>
              <a:ext cx="3744112" cy="0"/>
            </a:xfrm>
            <a:prstGeom prst="straightConnector1">
              <a:avLst/>
            </a:prstGeom>
            <a:ln w="38100">
              <a:solidFill>
                <a:schemeClr val="accent4"/>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CE68A91-DC3A-49CD-9CE6-6AA683F8E1B0}"/>
                </a:ext>
              </a:extLst>
            </p:cNvPr>
            <p:cNvCxnSpPr/>
            <p:nvPr/>
          </p:nvCxnSpPr>
          <p:spPr>
            <a:xfrm>
              <a:off x="3084289" y="3749757"/>
              <a:ext cx="0" cy="47337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TotalTime>
  <Words>1059</Words>
  <Application>Microsoft Office PowerPoint</Application>
  <PresentationFormat>On-screen Show (4:3)</PresentationFormat>
  <Paragraphs>127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Twinkl</vt:lpstr>
      <vt:lpstr>Twinkl SemiBold</vt:lpstr>
      <vt:lpstr>Sassoon Infant Rg</vt:lpstr>
      <vt:lpstr>Office Theme</vt:lpstr>
      <vt:lpstr>PowerPoint Presentation</vt:lpstr>
      <vt:lpstr>PowerPoint Presentation</vt:lpstr>
      <vt:lpstr>Starter Activity</vt:lpstr>
      <vt:lpstr>What’s the Difference?</vt:lpstr>
      <vt:lpstr>Your Turn!</vt:lpstr>
      <vt:lpstr>Your Turn!</vt:lpstr>
      <vt:lpstr>Making the Present Perfect Tense</vt:lpstr>
      <vt:lpstr>Making the Present Perfect Tense</vt:lpstr>
      <vt:lpstr>Plenary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Rachel Leather</dc:creator>
  <cp:lastModifiedBy>Meghan Hardie</cp:lastModifiedBy>
  <cp:revision>9</cp:revision>
  <dcterms:created xsi:type="dcterms:W3CDTF">2018-03-12T13:46:13Z</dcterms:created>
  <dcterms:modified xsi:type="dcterms:W3CDTF">2019-07-02T23:51:00Z</dcterms:modified>
</cp:coreProperties>
</file>