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3" r:id="rId4"/>
    <p:sldId id="274" r:id="rId5"/>
    <p:sldId id="275" r:id="rId6"/>
    <p:sldId id="276" r:id="rId7"/>
    <p:sldId id="277" r:id="rId8"/>
    <p:sldId id="267" r:id="rId9"/>
  </p:sldIdLst>
  <p:sldSz cx="9144000" cy="6858000" type="screen4x3"/>
  <p:notesSz cx="6858000" cy="9144000"/>
  <p:embeddedFontLst>
    <p:embeddedFont>
      <p:font typeface="Twinkl" pitchFamily="2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C2B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1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26" y="1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57534" y="2625089"/>
            <a:ext cx="2463502" cy="2463500"/>
            <a:chOff x="1115616" y="2276872"/>
            <a:chExt cx="3096170" cy="3096170"/>
          </a:xfrm>
        </p:grpSpPr>
        <p:sp>
          <p:nvSpPr>
            <p:cNvPr id="4" name="Oval 3"/>
            <p:cNvSpPr/>
            <p:nvPr/>
          </p:nvSpPr>
          <p:spPr>
            <a:xfrm>
              <a:off x="1115616" y="2276872"/>
              <a:ext cx="3096170" cy="30961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" name="Plus 4"/>
            <p:cNvSpPr/>
            <p:nvPr/>
          </p:nvSpPr>
          <p:spPr>
            <a:xfrm>
              <a:off x="1871399" y="3032655"/>
              <a:ext cx="1584604" cy="1584604"/>
            </a:xfrm>
            <a:prstGeom prst="mathPlu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775070" y="2625089"/>
            <a:ext cx="2463502" cy="2463500"/>
            <a:chOff x="5016931" y="2212804"/>
            <a:chExt cx="3096170" cy="3096170"/>
          </a:xfrm>
        </p:grpSpPr>
        <p:sp>
          <p:nvSpPr>
            <p:cNvPr id="7" name="Oval 6"/>
            <p:cNvSpPr/>
            <p:nvPr/>
          </p:nvSpPr>
          <p:spPr>
            <a:xfrm>
              <a:off x="5016931" y="2212804"/>
              <a:ext cx="3096170" cy="3096170"/>
            </a:xfrm>
            <a:prstGeom prst="ellipse">
              <a:avLst/>
            </a:prstGeom>
            <a:solidFill>
              <a:srgbClr val="E32C2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Minus 7"/>
            <p:cNvSpPr/>
            <p:nvPr/>
          </p:nvSpPr>
          <p:spPr>
            <a:xfrm>
              <a:off x="5809232" y="2789168"/>
              <a:ext cx="1511566" cy="1943442"/>
            </a:xfrm>
            <a:prstGeom prst="mathMinu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Addition and Subtraction Facts to 17</a:t>
            </a:r>
          </a:p>
        </p:txBody>
      </p:sp>
      <p:sp>
        <p:nvSpPr>
          <p:cNvPr id="6" name="Plus 5"/>
          <p:cNvSpPr/>
          <p:nvPr/>
        </p:nvSpPr>
        <p:spPr bwMode="auto">
          <a:xfrm>
            <a:off x="4067175" y="3060700"/>
            <a:ext cx="738188" cy="7366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500313" y="2541588"/>
            <a:ext cx="1474787" cy="1471612"/>
            <a:chOff x="863600" y="2924175"/>
            <a:chExt cx="1152525" cy="1150938"/>
          </a:xfrm>
        </p:grpSpPr>
        <p:sp>
          <p:nvSpPr>
            <p:cNvPr id="8" name="Oval 7"/>
            <p:cNvSpPr/>
            <p:nvPr/>
          </p:nvSpPr>
          <p:spPr bwMode="auto">
            <a:xfrm>
              <a:off x="863600" y="2924175"/>
              <a:ext cx="1152525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1163608" y="3066956"/>
              <a:ext cx="532659" cy="8665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6600" b="1" dirty="0">
                  <a:solidFill>
                    <a:schemeClr val="bg1"/>
                  </a:solidFill>
                  <a:latin typeface="Twinkl" pitchFamily="2" charset="0"/>
                </a:rPr>
                <a:t>8</a:t>
              </a: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4968875" y="2541588"/>
            <a:ext cx="1474788" cy="1471612"/>
            <a:chOff x="863600" y="2924175"/>
            <a:chExt cx="1152525" cy="1150938"/>
          </a:xfrm>
        </p:grpSpPr>
        <p:sp>
          <p:nvSpPr>
            <p:cNvPr id="11" name="Oval 10"/>
            <p:cNvSpPr/>
            <p:nvPr/>
          </p:nvSpPr>
          <p:spPr bwMode="auto">
            <a:xfrm>
              <a:off x="863600" y="2924175"/>
              <a:ext cx="1152525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1182929" y="3073164"/>
              <a:ext cx="513867" cy="8665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6600" b="1" dirty="0">
                  <a:solidFill>
                    <a:schemeClr val="bg1"/>
                  </a:solidFill>
                  <a:latin typeface="Twinkl" pitchFamily="2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Practice Questions</a:t>
            </a:r>
          </a:p>
        </p:txBody>
      </p:sp>
      <p:pic>
        <p:nvPicPr>
          <p:cNvPr id="3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521142"/>
            <a:ext cx="1152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Plus 38"/>
          <p:cNvSpPr/>
          <p:nvPr/>
        </p:nvSpPr>
        <p:spPr bwMode="auto">
          <a:xfrm>
            <a:off x="3144838" y="1833879"/>
            <a:ext cx="576262" cy="57626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" name="Equal 39"/>
          <p:cNvSpPr/>
          <p:nvPr/>
        </p:nvSpPr>
        <p:spPr bwMode="auto">
          <a:xfrm>
            <a:off x="5289550" y="1879917"/>
            <a:ext cx="706438" cy="449262"/>
          </a:xfrm>
          <a:prstGeom prst="mathEqual">
            <a:avLst>
              <a:gd name="adj1" fmla="val 23520"/>
              <a:gd name="adj2" fmla="val 7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736725" y="1546542"/>
            <a:ext cx="1152525" cy="1150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42" name="TextBox 41"/>
          <p:cNvSpPr txBox="1"/>
          <p:nvPr/>
        </p:nvSpPr>
        <p:spPr bwMode="auto">
          <a:xfrm>
            <a:off x="2005167" y="1660842"/>
            <a:ext cx="5918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Twinkl" pitchFamily="2" charset="0"/>
              </a:rPr>
              <a:t>8</a:t>
            </a: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3984625" y="1502092"/>
            <a:ext cx="1150938" cy="1150937"/>
            <a:chOff x="3976142" y="1340768"/>
            <a:chExt cx="1150937" cy="1150937"/>
          </a:xfrm>
        </p:grpSpPr>
        <p:sp>
          <p:nvSpPr>
            <p:cNvPr id="44" name="Oval 43"/>
            <p:cNvSpPr/>
            <p:nvPr/>
          </p:nvSpPr>
          <p:spPr bwMode="auto">
            <a:xfrm>
              <a:off x="3976142" y="1340768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4266910" y="1437605"/>
              <a:ext cx="57099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Twinkl" pitchFamily="2" charset="0"/>
                </a:rPr>
                <a:t>9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6157913" y="1511617"/>
            <a:ext cx="1150937" cy="1150937"/>
            <a:chOff x="7113265" y="1315538"/>
            <a:chExt cx="1150937" cy="1150937"/>
          </a:xfrm>
        </p:grpSpPr>
        <p:sp>
          <p:nvSpPr>
            <p:cNvPr id="47" name="Oval 46"/>
            <p:cNvSpPr/>
            <p:nvPr/>
          </p:nvSpPr>
          <p:spPr bwMode="auto">
            <a:xfrm>
              <a:off x="7113265" y="1315538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7280601" y="1421801"/>
              <a:ext cx="817852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Twinkl" pitchFamily="2" charset="0"/>
                </a:rPr>
                <a:t>17</a:t>
              </a:r>
            </a:p>
          </p:txBody>
        </p:sp>
      </p:grpSp>
      <p:pic>
        <p:nvPicPr>
          <p:cNvPr id="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3075304"/>
            <a:ext cx="1152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Equal 49"/>
          <p:cNvSpPr/>
          <p:nvPr/>
        </p:nvSpPr>
        <p:spPr bwMode="auto">
          <a:xfrm>
            <a:off x="5289550" y="3516629"/>
            <a:ext cx="706438" cy="449263"/>
          </a:xfrm>
          <a:prstGeom prst="mathEqual">
            <a:avLst>
              <a:gd name="adj1" fmla="val 23520"/>
              <a:gd name="adj2" fmla="val 7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1736725" y="3183254"/>
            <a:ext cx="1152525" cy="1150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52" name="TextBox 51"/>
          <p:cNvSpPr txBox="1"/>
          <p:nvPr/>
        </p:nvSpPr>
        <p:spPr bwMode="auto">
          <a:xfrm>
            <a:off x="1892949" y="3297554"/>
            <a:ext cx="8178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Twinkl" pitchFamily="2" charset="0"/>
              </a:rPr>
              <a:t>17</a:t>
            </a:r>
          </a:p>
        </p:txBody>
      </p: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3952875" y="3130867"/>
            <a:ext cx="1150938" cy="1150937"/>
            <a:chOff x="3976142" y="2977480"/>
            <a:chExt cx="1150937" cy="1150938"/>
          </a:xfrm>
        </p:grpSpPr>
        <p:sp>
          <p:nvSpPr>
            <p:cNvPr id="54" name="Oval 53"/>
            <p:cNvSpPr/>
            <p:nvPr/>
          </p:nvSpPr>
          <p:spPr bwMode="auto">
            <a:xfrm>
              <a:off x="3976142" y="2977480"/>
              <a:ext cx="1150937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4266910" y="3074317"/>
              <a:ext cx="570990" cy="923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Twinkl" pitchFamily="2" charset="0"/>
                </a:rPr>
                <a:t>9</a:t>
              </a:r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6202363" y="3114992"/>
            <a:ext cx="1150937" cy="1150937"/>
            <a:chOff x="7113265" y="2953071"/>
            <a:chExt cx="1150937" cy="1150937"/>
          </a:xfrm>
        </p:grpSpPr>
        <p:sp>
          <p:nvSpPr>
            <p:cNvPr id="57" name="Oval 56"/>
            <p:cNvSpPr/>
            <p:nvPr/>
          </p:nvSpPr>
          <p:spPr bwMode="auto">
            <a:xfrm>
              <a:off x="7113265" y="2953071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58" name="TextBox 57"/>
            <p:cNvSpPr txBox="1"/>
            <p:nvPr/>
          </p:nvSpPr>
          <p:spPr bwMode="auto">
            <a:xfrm>
              <a:off x="7393613" y="3049908"/>
              <a:ext cx="591829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Twinkl" pitchFamily="2" charset="0"/>
                </a:rPr>
                <a:t>8</a:t>
              </a:r>
            </a:p>
          </p:txBody>
        </p:sp>
      </p:grpSp>
      <p:pic>
        <p:nvPicPr>
          <p:cNvPr id="5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4629150"/>
            <a:ext cx="1152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Oval 59"/>
          <p:cNvSpPr/>
          <p:nvPr/>
        </p:nvSpPr>
        <p:spPr bwMode="auto">
          <a:xfrm>
            <a:off x="3976688" y="4821554"/>
            <a:ext cx="1150937" cy="1150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61" name="Plus 60"/>
          <p:cNvSpPr/>
          <p:nvPr/>
        </p:nvSpPr>
        <p:spPr bwMode="auto">
          <a:xfrm>
            <a:off x="3144838" y="5108892"/>
            <a:ext cx="576262" cy="576262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2" name="Equal 61"/>
          <p:cNvSpPr/>
          <p:nvPr/>
        </p:nvSpPr>
        <p:spPr bwMode="auto">
          <a:xfrm>
            <a:off x="5289550" y="5154929"/>
            <a:ext cx="706438" cy="449263"/>
          </a:xfrm>
          <a:prstGeom prst="mathEqual">
            <a:avLst>
              <a:gd name="adj1" fmla="val 23520"/>
              <a:gd name="adj2" fmla="val 7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1736725" y="4821554"/>
            <a:ext cx="1152525" cy="1150938"/>
            <a:chOff x="1736179" y="4615780"/>
            <a:chExt cx="1152525" cy="1150938"/>
          </a:xfrm>
        </p:grpSpPr>
        <p:sp>
          <p:nvSpPr>
            <p:cNvPr id="64" name="Oval 63"/>
            <p:cNvSpPr/>
            <p:nvPr/>
          </p:nvSpPr>
          <p:spPr bwMode="auto">
            <a:xfrm>
              <a:off x="1736179" y="4615780"/>
              <a:ext cx="1152525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65" name="TextBox 64"/>
            <p:cNvSpPr txBox="1"/>
            <p:nvPr/>
          </p:nvSpPr>
          <p:spPr bwMode="auto">
            <a:xfrm>
              <a:off x="2015835" y="4730080"/>
              <a:ext cx="57099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Twinkl" pitchFamily="2" charset="0"/>
                </a:rPr>
                <a:t>9</a:t>
              </a:r>
            </a:p>
          </p:txBody>
        </p:sp>
      </p:grpSp>
      <p:sp>
        <p:nvSpPr>
          <p:cNvPr id="66" name="TextBox 65"/>
          <p:cNvSpPr txBox="1"/>
          <p:nvPr/>
        </p:nvSpPr>
        <p:spPr bwMode="auto">
          <a:xfrm>
            <a:off x="4256242" y="4918392"/>
            <a:ext cx="5918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Twinkl" pitchFamily="2" charset="0"/>
              </a:rPr>
              <a:t>8</a:t>
            </a:r>
          </a:p>
        </p:txBody>
      </p: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6157913" y="4821554"/>
            <a:ext cx="1150937" cy="1150938"/>
            <a:chOff x="7113265" y="4590604"/>
            <a:chExt cx="1150937" cy="1150937"/>
          </a:xfrm>
        </p:grpSpPr>
        <p:sp>
          <p:nvSpPr>
            <p:cNvPr id="68" name="Oval 67"/>
            <p:cNvSpPr/>
            <p:nvPr/>
          </p:nvSpPr>
          <p:spPr bwMode="auto">
            <a:xfrm>
              <a:off x="7113265" y="4590604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69" name="TextBox 68"/>
            <p:cNvSpPr txBox="1"/>
            <p:nvPr/>
          </p:nvSpPr>
          <p:spPr bwMode="auto">
            <a:xfrm>
              <a:off x="7280601" y="4687442"/>
              <a:ext cx="817852" cy="923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Twinkl" pitchFamily="2" charset="0"/>
                </a:rPr>
                <a:t>17</a:t>
              </a:r>
            </a:p>
          </p:txBody>
        </p:sp>
      </p:grpSp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0" t="35818" r="33051" b="44690"/>
          <a:stretch>
            <a:fillRect/>
          </a:stretch>
        </p:blipFill>
        <p:spPr bwMode="auto">
          <a:xfrm>
            <a:off x="2921000" y="3397567"/>
            <a:ext cx="9350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57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1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latin typeface="+mn-lt"/>
              </a:rPr>
              <a:t>Practice Questions for Number Bonds 11 to 17</a:t>
            </a:r>
          </a:p>
        </p:txBody>
      </p:sp>
      <p:pic>
        <p:nvPicPr>
          <p:cNvPr id="3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629904"/>
            <a:ext cx="1152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Plus 36"/>
          <p:cNvSpPr/>
          <p:nvPr/>
        </p:nvSpPr>
        <p:spPr bwMode="auto">
          <a:xfrm>
            <a:off x="3144838" y="1942641"/>
            <a:ext cx="576262" cy="57626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1" name="Equal 70"/>
          <p:cNvSpPr/>
          <p:nvPr/>
        </p:nvSpPr>
        <p:spPr bwMode="auto">
          <a:xfrm>
            <a:off x="5289550" y="1988679"/>
            <a:ext cx="706438" cy="449262"/>
          </a:xfrm>
          <a:prstGeom prst="mathEqual">
            <a:avLst>
              <a:gd name="adj1" fmla="val 23520"/>
              <a:gd name="adj2" fmla="val 7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1736725" y="1655304"/>
            <a:ext cx="1152525" cy="1150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73" name="TextBox 72"/>
          <p:cNvSpPr txBox="1"/>
          <p:nvPr/>
        </p:nvSpPr>
        <p:spPr bwMode="auto">
          <a:xfrm>
            <a:off x="2033588" y="1769604"/>
            <a:ext cx="53498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9</a:t>
            </a:r>
          </a:p>
        </p:txBody>
      </p:sp>
      <p:grpSp>
        <p:nvGrpSpPr>
          <p:cNvPr id="74" name="Group 73"/>
          <p:cNvGrpSpPr>
            <a:grpSpLocks/>
          </p:cNvGrpSpPr>
          <p:nvPr/>
        </p:nvGrpSpPr>
        <p:grpSpPr bwMode="auto">
          <a:xfrm>
            <a:off x="3984625" y="1610854"/>
            <a:ext cx="1150938" cy="1150937"/>
            <a:chOff x="3976142" y="1340768"/>
            <a:chExt cx="1150937" cy="1150937"/>
          </a:xfrm>
        </p:grpSpPr>
        <p:sp>
          <p:nvSpPr>
            <p:cNvPr id="75" name="Oval 74"/>
            <p:cNvSpPr/>
            <p:nvPr/>
          </p:nvSpPr>
          <p:spPr bwMode="auto">
            <a:xfrm>
              <a:off x="3976142" y="1340768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76" name="TextBox 75"/>
            <p:cNvSpPr txBox="1"/>
            <p:nvPr/>
          </p:nvSpPr>
          <p:spPr bwMode="auto">
            <a:xfrm>
              <a:off x="4284117" y="1437605"/>
              <a:ext cx="53657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8</a:t>
              </a:r>
            </a:p>
          </p:txBody>
        </p:sp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6157913" y="1620379"/>
            <a:ext cx="1150937" cy="1150937"/>
            <a:chOff x="7113265" y="1315538"/>
            <a:chExt cx="1150937" cy="1150937"/>
          </a:xfrm>
        </p:grpSpPr>
        <p:sp>
          <p:nvSpPr>
            <p:cNvPr id="78" name="Oval 77"/>
            <p:cNvSpPr/>
            <p:nvPr/>
          </p:nvSpPr>
          <p:spPr bwMode="auto">
            <a:xfrm>
              <a:off x="7113265" y="1315538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79" name="TextBox 78"/>
            <p:cNvSpPr txBox="1"/>
            <p:nvPr/>
          </p:nvSpPr>
          <p:spPr bwMode="auto">
            <a:xfrm>
              <a:off x="7246615" y="1412375"/>
              <a:ext cx="88582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17</a:t>
              </a:r>
            </a:p>
          </p:txBody>
        </p:sp>
      </p:grpSp>
      <p:pic>
        <p:nvPicPr>
          <p:cNvPr id="8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3184066"/>
            <a:ext cx="1152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Equal 80"/>
          <p:cNvSpPr/>
          <p:nvPr/>
        </p:nvSpPr>
        <p:spPr bwMode="auto">
          <a:xfrm>
            <a:off x="5289550" y="3625391"/>
            <a:ext cx="706438" cy="449263"/>
          </a:xfrm>
          <a:prstGeom prst="mathEqual">
            <a:avLst>
              <a:gd name="adj1" fmla="val 23520"/>
              <a:gd name="adj2" fmla="val 7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736725" y="3292016"/>
            <a:ext cx="1152525" cy="1150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83" name="TextBox 82"/>
          <p:cNvSpPr txBox="1"/>
          <p:nvPr/>
        </p:nvSpPr>
        <p:spPr bwMode="auto">
          <a:xfrm>
            <a:off x="1858963" y="3406316"/>
            <a:ext cx="8858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16</a:t>
            </a:r>
          </a:p>
        </p:txBody>
      </p:sp>
      <p:grpSp>
        <p:nvGrpSpPr>
          <p:cNvPr id="84" name="Group 83"/>
          <p:cNvGrpSpPr>
            <a:grpSpLocks/>
          </p:cNvGrpSpPr>
          <p:nvPr/>
        </p:nvGrpSpPr>
        <p:grpSpPr bwMode="auto">
          <a:xfrm>
            <a:off x="3952875" y="3239629"/>
            <a:ext cx="1150938" cy="1150937"/>
            <a:chOff x="3976142" y="2977480"/>
            <a:chExt cx="1150937" cy="1150938"/>
          </a:xfrm>
        </p:grpSpPr>
        <p:sp>
          <p:nvSpPr>
            <p:cNvPr id="85" name="Oval 84"/>
            <p:cNvSpPr/>
            <p:nvPr/>
          </p:nvSpPr>
          <p:spPr bwMode="auto">
            <a:xfrm>
              <a:off x="3976142" y="2977480"/>
              <a:ext cx="1150937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86" name="TextBox 85"/>
            <p:cNvSpPr txBox="1"/>
            <p:nvPr/>
          </p:nvSpPr>
          <p:spPr bwMode="auto">
            <a:xfrm>
              <a:off x="4284117" y="3074317"/>
              <a:ext cx="536575" cy="9239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8</a:t>
              </a:r>
            </a:p>
          </p:txBody>
        </p:sp>
      </p:grpSp>
      <p:grpSp>
        <p:nvGrpSpPr>
          <p:cNvPr id="87" name="Group 86"/>
          <p:cNvGrpSpPr>
            <a:grpSpLocks/>
          </p:cNvGrpSpPr>
          <p:nvPr/>
        </p:nvGrpSpPr>
        <p:grpSpPr bwMode="auto">
          <a:xfrm>
            <a:off x="6202363" y="3223754"/>
            <a:ext cx="1150937" cy="1150937"/>
            <a:chOff x="7113265" y="2953071"/>
            <a:chExt cx="1150937" cy="1150937"/>
          </a:xfrm>
        </p:grpSpPr>
        <p:sp>
          <p:nvSpPr>
            <p:cNvPr id="88" name="Oval 87"/>
            <p:cNvSpPr/>
            <p:nvPr/>
          </p:nvSpPr>
          <p:spPr bwMode="auto">
            <a:xfrm>
              <a:off x="7113265" y="2953071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89" name="TextBox 88"/>
            <p:cNvSpPr txBox="1"/>
            <p:nvPr/>
          </p:nvSpPr>
          <p:spPr bwMode="auto">
            <a:xfrm>
              <a:off x="7421240" y="3049908"/>
              <a:ext cx="53657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8</a:t>
              </a:r>
            </a:p>
          </p:txBody>
        </p:sp>
      </p:grpSp>
      <p:pic>
        <p:nvPicPr>
          <p:cNvPr id="9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4629150"/>
            <a:ext cx="1152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Oval 90"/>
          <p:cNvSpPr/>
          <p:nvPr/>
        </p:nvSpPr>
        <p:spPr bwMode="auto">
          <a:xfrm>
            <a:off x="3976688" y="4930316"/>
            <a:ext cx="1150937" cy="1150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92" name="Plus 91"/>
          <p:cNvSpPr/>
          <p:nvPr/>
        </p:nvSpPr>
        <p:spPr bwMode="auto">
          <a:xfrm>
            <a:off x="3144838" y="5217654"/>
            <a:ext cx="576262" cy="576262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3" name="Equal 92"/>
          <p:cNvSpPr/>
          <p:nvPr/>
        </p:nvSpPr>
        <p:spPr bwMode="auto">
          <a:xfrm>
            <a:off x="5289550" y="5263691"/>
            <a:ext cx="706438" cy="449263"/>
          </a:xfrm>
          <a:prstGeom prst="mathEqual">
            <a:avLst>
              <a:gd name="adj1" fmla="val 23520"/>
              <a:gd name="adj2" fmla="val 7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94" name="Group 93"/>
          <p:cNvGrpSpPr>
            <a:grpSpLocks/>
          </p:cNvGrpSpPr>
          <p:nvPr/>
        </p:nvGrpSpPr>
        <p:grpSpPr bwMode="auto">
          <a:xfrm>
            <a:off x="1736725" y="4930316"/>
            <a:ext cx="1152525" cy="1150938"/>
            <a:chOff x="1736179" y="4615780"/>
            <a:chExt cx="1152525" cy="1150938"/>
          </a:xfrm>
        </p:grpSpPr>
        <p:sp>
          <p:nvSpPr>
            <p:cNvPr id="95" name="Oval 94"/>
            <p:cNvSpPr/>
            <p:nvPr/>
          </p:nvSpPr>
          <p:spPr bwMode="auto">
            <a:xfrm>
              <a:off x="1736179" y="4615780"/>
              <a:ext cx="1152525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96" name="TextBox 95"/>
            <p:cNvSpPr txBox="1"/>
            <p:nvPr/>
          </p:nvSpPr>
          <p:spPr bwMode="auto">
            <a:xfrm>
              <a:off x="2033042" y="4730080"/>
              <a:ext cx="53657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6</a:t>
              </a:r>
            </a:p>
          </p:txBody>
        </p:sp>
      </p:grpSp>
      <p:sp>
        <p:nvSpPr>
          <p:cNvPr id="97" name="TextBox 96"/>
          <p:cNvSpPr txBox="1"/>
          <p:nvPr/>
        </p:nvSpPr>
        <p:spPr bwMode="auto">
          <a:xfrm>
            <a:off x="4284663" y="5027154"/>
            <a:ext cx="53498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9</a:t>
            </a:r>
          </a:p>
        </p:txBody>
      </p: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6157913" y="4930316"/>
            <a:ext cx="1150937" cy="1150938"/>
            <a:chOff x="7113265" y="4590604"/>
            <a:chExt cx="1150937" cy="1150937"/>
          </a:xfrm>
        </p:grpSpPr>
        <p:sp>
          <p:nvSpPr>
            <p:cNvPr id="99" name="Oval 98"/>
            <p:cNvSpPr/>
            <p:nvPr/>
          </p:nvSpPr>
          <p:spPr bwMode="auto">
            <a:xfrm>
              <a:off x="7113265" y="4590604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100" name="TextBox 99"/>
            <p:cNvSpPr txBox="1"/>
            <p:nvPr/>
          </p:nvSpPr>
          <p:spPr bwMode="auto">
            <a:xfrm>
              <a:off x="7246615" y="4687442"/>
              <a:ext cx="885825" cy="9239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15</a:t>
              </a:r>
            </a:p>
          </p:txBody>
        </p:sp>
      </p:grpSp>
      <p:pic>
        <p:nvPicPr>
          <p:cNvPr id="101" name="Picture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0" t="35818" r="33051" b="44690"/>
          <a:stretch>
            <a:fillRect/>
          </a:stretch>
        </p:blipFill>
        <p:spPr bwMode="auto">
          <a:xfrm>
            <a:off x="2921000" y="3506329"/>
            <a:ext cx="9350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60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82" grpId="0" animBg="1"/>
      <p:bldP spid="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latin typeface="+mn-lt"/>
              </a:rPr>
              <a:t>Practice Questions for Number Bonds 11 to 17</a:t>
            </a:r>
          </a:p>
        </p:txBody>
      </p:sp>
      <p:pic>
        <p:nvPicPr>
          <p:cNvPr id="3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683507"/>
            <a:ext cx="1152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Plus 38"/>
          <p:cNvSpPr/>
          <p:nvPr/>
        </p:nvSpPr>
        <p:spPr bwMode="auto">
          <a:xfrm>
            <a:off x="3144838" y="1996244"/>
            <a:ext cx="576262" cy="57626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" name="Equal 39"/>
          <p:cNvSpPr/>
          <p:nvPr/>
        </p:nvSpPr>
        <p:spPr bwMode="auto">
          <a:xfrm>
            <a:off x="5289550" y="2042282"/>
            <a:ext cx="706438" cy="449262"/>
          </a:xfrm>
          <a:prstGeom prst="mathEqual">
            <a:avLst>
              <a:gd name="adj1" fmla="val 23520"/>
              <a:gd name="adj2" fmla="val 7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736725" y="1708907"/>
            <a:ext cx="1152525" cy="1150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42" name="TextBox 41"/>
          <p:cNvSpPr txBox="1"/>
          <p:nvPr/>
        </p:nvSpPr>
        <p:spPr bwMode="auto">
          <a:xfrm>
            <a:off x="2033588" y="1823207"/>
            <a:ext cx="53498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3984625" y="1664457"/>
            <a:ext cx="1150938" cy="1150937"/>
            <a:chOff x="3976142" y="1340768"/>
            <a:chExt cx="1150937" cy="1150937"/>
          </a:xfrm>
        </p:grpSpPr>
        <p:sp>
          <p:nvSpPr>
            <p:cNvPr id="44" name="Oval 43"/>
            <p:cNvSpPr/>
            <p:nvPr/>
          </p:nvSpPr>
          <p:spPr bwMode="auto">
            <a:xfrm>
              <a:off x="3976142" y="1340768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4284117" y="1437605"/>
              <a:ext cx="53657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9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6157913" y="1635882"/>
            <a:ext cx="1150937" cy="1150937"/>
            <a:chOff x="7113265" y="1315538"/>
            <a:chExt cx="1150937" cy="1150937"/>
          </a:xfrm>
        </p:grpSpPr>
        <p:sp>
          <p:nvSpPr>
            <p:cNvPr id="47" name="Oval 46"/>
            <p:cNvSpPr/>
            <p:nvPr/>
          </p:nvSpPr>
          <p:spPr bwMode="auto">
            <a:xfrm>
              <a:off x="7113265" y="1315538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7246615" y="1412375"/>
              <a:ext cx="88582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16</a:t>
              </a:r>
            </a:p>
          </p:txBody>
        </p:sp>
      </p:grpSp>
      <p:pic>
        <p:nvPicPr>
          <p:cNvPr id="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3237669"/>
            <a:ext cx="1152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Equal 49"/>
          <p:cNvSpPr/>
          <p:nvPr/>
        </p:nvSpPr>
        <p:spPr bwMode="auto">
          <a:xfrm>
            <a:off x="5289550" y="3678994"/>
            <a:ext cx="706438" cy="449263"/>
          </a:xfrm>
          <a:prstGeom prst="mathEqual">
            <a:avLst>
              <a:gd name="adj1" fmla="val 23520"/>
              <a:gd name="adj2" fmla="val 7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1736725" y="3345619"/>
            <a:ext cx="1152525" cy="1150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52" name="TextBox 51"/>
          <p:cNvSpPr txBox="1"/>
          <p:nvPr/>
        </p:nvSpPr>
        <p:spPr bwMode="auto">
          <a:xfrm>
            <a:off x="1858963" y="3459919"/>
            <a:ext cx="8858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17</a:t>
            </a:r>
          </a:p>
        </p:txBody>
      </p: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3952875" y="3293232"/>
            <a:ext cx="1150938" cy="1150937"/>
            <a:chOff x="3976142" y="2977480"/>
            <a:chExt cx="1150937" cy="1150938"/>
          </a:xfrm>
        </p:grpSpPr>
        <p:sp>
          <p:nvSpPr>
            <p:cNvPr id="54" name="Oval 53"/>
            <p:cNvSpPr/>
            <p:nvPr/>
          </p:nvSpPr>
          <p:spPr bwMode="auto">
            <a:xfrm>
              <a:off x="3976142" y="2977480"/>
              <a:ext cx="1150937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4284117" y="3074317"/>
              <a:ext cx="536575" cy="9239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9</a:t>
              </a:r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6202363" y="3277357"/>
            <a:ext cx="1150937" cy="1150937"/>
            <a:chOff x="7113265" y="2953071"/>
            <a:chExt cx="1150937" cy="1150937"/>
          </a:xfrm>
        </p:grpSpPr>
        <p:sp>
          <p:nvSpPr>
            <p:cNvPr id="57" name="Oval 56"/>
            <p:cNvSpPr/>
            <p:nvPr/>
          </p:nvSpPr>
          <p:spPr bwMode="auto">
            <a:xfrm>
              <a:off x="7113265" y="2953071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58" name="TextBox 57"/>
            <p:cNvSpPr txBox="1"/>
            <p:nvPr/>
          </p:nvSpPr>
          <p:spPr bwMode="auto">
            <a:xfrm>
              <a:off x="7421240" y="3049908"/>
              <a:ext cx="53657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8</a:t>
              </a:r>
            </a:p>
          </p:txBody>
        </p:sp>
      </p:grpSp>
      <p:pic>
        <p:nvPicPr>
          <p:cNvPr id="5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4996619"/>
            <a:ext cx="1152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Oval 59"/>
          <p:cNvSpPr/>
          <p:nvPr/>
        </p:nvSpPr>
        <p:spPr bwMode="auto">
          <a:xfrm>
            <a:off x="3976688" y="4983919"/>
            <a:ext cx="1150937" cy="1150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61" name="Plus 60"/>
          <p:cNvSpPr/>
          <p:nvPr/>
        </p:nvSpPr>
        <p:spPr bwMode="auto">
          <a:xfrm>
            <a:off x="3144838" y="5271257"/>
            <a:ext cx="576262" cy="576262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2" name="Equal 61"/>
          <p:cNvSpPr/>
          <p:nvPr/>
        </p:nvSpPr>
        <p:spPr bwMode="auto">
          <a:xfrm>
            <a:off x="5289550" y="5317294"/>
            <a:ext cx="706438" cy="449263"/>
          </a:xfrm>
          <a:prstGeom prst="mathEqual">
            <a:avLst>
              <a:gd name="adj1" fmla="val 23520"/>
              <a:gd name="adj2" fmla="val 7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1736725" y="4983919"/>
            <a:ext cx="1152525" cy="1150938"/>
            <a:chOff x="1736179" y="4615780"/>
            <a:chExt cx="1152525" cy="1150938"/>
          </a:xfrm>
        </p:grpSpPr>
        <p:sp>
          <p:nvSpPr>
            <p:cNvPr id="64" name="Oval 63"/>
            <p:cNvSpPr/>
            <p:nvPr/>
          </p:nvSpPr>
          <p:spPr bwMode="auto">
            <a:xfrm>
              <a:off x="1736179" y="4615780"/>
              <a:ext cx="1152525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65" name="TextBox 64"/>
            <p:cNvSpPr txBox="1"/>
            <p:nvPr/>
          </p:nvSpPr>
          <p:spPr bwMode="auto">
            <a:xfrm>
              <a:off x="2033042" y="4730080"/>
              <a:ext cx="53657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7</a:t>
              </a:r>
            </a:p>
          </p:txBody>
        </p:sp>
      </p:grpSp>
      <p:sp>
        <p:nvSpPr>
          <p:cNvPr id="66" name="TextBox 65"/>
          <p:cNvSpPr txBox="1"/>
          <p:nvPr/>
        </p:nvSpPr>
        <p:spPr bwMode="auto">
          <a:xfrm>
            <a:off x="4284663" y="5080757"/>
            <a:ext cx="53498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6157913" y="4983919"/>
            <a:ext cx="1150937" cy="1150938"/>
            <a:chOff x="7113265" y="4590604"/>
            <a:chExt cx="1150937" cy="1150937"/>
          </a:xfrm>
        </p:grpSpPr>
        <p:sp>
          <p:nvSpPr>
            <p:cNvPr id="68" name="Oval 67"/>
            <p:cNvSpPr/>
            <p:nvPr/>
          </p:nvSpPr>
          <p:spPr bwMode="auto">
            <a:xfrm>
              <a:off x="7113265" y="4590604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69" name="TextBox 68"/>
            <p:cNvSpPr txBox="1"/>
            <p:nvPr/>
          </p:nvSpPr>
          <p:spPr bwMode="auto">
            <a:xfrm>
              <a:off x="7246615" y="4687442"/>
              <a:ext cx="885825" cy="9239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14</a:t>
              </a:r>
            </a:p>
          </p:txBody>
        </p:sp>
      </p:grpSp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0" t="35818" r="33051" b="44690"/>
          <a:stretch>
            <a:fillRect/>
          </a:stretch>
        </p:blipFill>
        <p:spPr bwMode="auto">
          <a:xfrm>
            <a:off x="2921000" y="3559932"/>
            <a:ext cx="9350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56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1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latin typeface="+mn-lt"/>
              </a:rPr>
              <a:t>Practice Questions for Number Bonds 11 to 17</a:t>
            </a:r>
          </a:p>
        </p:txBody>
      </p:sp>
      <p:pic>
        <p:nvPicPr>
          <p:cNvPr id="3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640779"/>
            <a:ext cx="1152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Plus 36"/>
          <p:cNvSpPr/>
          <p:nvPr/>
        </p:nvSpPr>
        <p:spPr bwMode="auto">
          <a:xfrm>
            <a:off x="3144838" y="1953516"/>
            <a:ext cx="576262" cy="57626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1" name="Equal 70"/>
          <p:cNvSpPr/>
          <p:nvPr/>
        </p:nvSpPr>
        <p:spPr bwMode="auto">
          <a:xfrm>
            <a:off x="5289550" y="1999554"/>
            <a:ext cx="706438" cy="449262"/>
          </a:xfrm>
          <a:prstGeom prst="mathEqual">
            <a:avLst>
              <a:gd name="adj1" fmla="val 23520"/>
              <a:gd name="adj2" fmla="val 7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1736725" y="1666179"/>
            <a:ext cx="1152525" cy="1150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73" name="TextBox 72"/>
          <p:cNvSpPr txBox="1"/>
          <p:nvPr/>
        </p:nvSpPr>
        <p:spPr bwMode="auto">
          <a:xfrm>
            <a:off x="2033588" y="1780479"/>
            <a:ext cx="53498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grpSp>
        <p:nvGrpSpPr>
          <p:cNvPr id="74" name="Group 73"/>
          <p:cNvGrpSpPr>
            <a:grpSpLocks/>
          </p:cNvGrpSpPr>
          <p:nvPr/>
        </p:nvGrpSpPr>
        <p:grpSpPr bwMode="auto">
          <a:xfrm>
            <a:off x="3984625" y="1621729"/>
            <a:ext cx="1150938" cy="1150937"/>
            <a:chOff x="3976142" y="1340768"/>
            <a:chExt cx="1150937" cy="1150937"/>
          </a:xfrm>
        </p:grpSpPr>
        <p:sp>
          <p:nvSpPr>
            <p:cNvPr id="75" name="Oval 74"/>
            <p:cNvSpPr/>
            <p:nvPr/>
          </p:nvSpPr>
          <p:spPr bwMode="auto">
            <a:xfrm>
              <a:off x="3976142" y="1340768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76" name="TextBox 75"/>
            <p:cNvSpPr txBox="1"/>
            <p:nvPr/>
          </p:nvSpPr>
          <p:spPr bwMode="auto">
            <a:xfrm>
              <a:off x="4284117" y="1437605"/>
              <a:ext cx="53657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8</a:t>
              </a:r>
            </a:p>
          </p:txBody>
        </p:sp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6157913" y="1593154"/>
            <a:ext cx="1150937" cy="1150937"/>
            <a:chOff x="7113265" y="1315538"/>
            <a:chExt cx="1150937" cy="1150937"/>
          </a:xfrm>
        </p:grpSpPr>
        <p:sp>
          <p:nvSpPr>
            <p:cNvPr id="78" name="Oval 77"/>
            <p:cNvSpPr/>
            <p:nvPr/>
          </p:nvSpPr>
          <p:spPr bwMode="auto">
            <a:xfrm>
              <a:off x="7113265" y="1315538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79" name="TextBox 78"/>
            <p:cNvSpPr txBox="1"/>
            <p:nvPr/>
          </p:nvSpPr>
          <p:spPr bwMode="auto">
            <a:xfrm>
              <a:off x="7246615" y="1412375"/>
              <a:ext cx="88582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15</a:t>
              </a:r>
            </a:p>
          </p:txBody>
        </p:sp>
      </p:grpSp>
      <p:pic>
        <p:nvPicPr>
          <p:cNvPr id="8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3194941"/>
            <a:ext cx="1152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Equal 80"/>
          <p:cNvSpPr/>
          <p:nvPr/>
        </p:nvSpPr>
        <p:spPr bwMode="auto">
          <a:xfrm>
            <a:off x="5289550" y="3636266"/>
            <a:ext cx="706438" cy="449263"/>
          </a:xfrm>
          <a:prstGeom prst="mathEqual">
            <a:avLst>
              <a:gd name="adj1" fmla="val 23520"/>
              <a:gd name="adj2" fmla="val 7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736725" y="3302891"/>
            <a:ext cx="1152525" cy="1150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83" name="TextBox 82"/>
          <p:cNvSpPr txBox="1"/>
          <p:nvPr/>
        </p:nvSpPr>
        <p:spPr bwMode="auto">
          <a:xfrm>
            <a:off x="1858963" y="3417191"/>
            <a:ext cx="8858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12</a:t>
            </a:r>
          </a:p>
        </p:txBody>
      </p:sp>
      <p:grpSp>
        <p:nvGrpSpPr>
          <p:cNvPr id="84" name="Group 83"/>
          <p:cNvGrpSpPr>
            <a:grpSpLocks/>
          </p:cNvGrpSpPr>
          <p:nvPr/>
        </p:nvGrpSpPr>
        <p:grpSpPr bwMode="auto">
          <a:xfrm>
            <a:off x="3952875" y="3250504"/>
            <a:ext cx="1150938" cy="1150937"/>
            <a:chOff x="3976142" y="2977480"/>
            <a:chExt cx="1150937" cy="1150938"/>
          </a:xfrm>
        </p:grpSpPr>
        <p:sp>
          <p:nvSpPr>
            <p:cNvPr id="85" name="Oval 84"/>
            <p:cNvSpPr/>
            <p:nvPr/>
          </p:nvSpPr>
          <p:spPr bwMode="auto">
            <a:xfrm>
              <a:off x="3976142" y="2977480"/>
              <a:ext cx="1150937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86" name="TextBox 85"/>
            <p:cNvSpPr txBox="1"/>
            <p:nvPr/>
          </p:nvSpPr>
          <p:spPr bwMode="auto">
            <a:xfrm>
              <a:off x="4284117" y="3074317"/>
              <a:ext cx="536575" cy="9239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6</a:t>
              </a:r>
            </a:p>
          </p:txBody>
        </p:sp>
      </p:grpSp>
      <p:grpSp>
        <p:nvGrpSpPr>
          <p:cNvPr id="87" name="Group 86"/>
          <p:cNvGrpSpPr>
            <a:grpSpLocks/>
          </p:cNvGrpSpPr>
          <p:nvPr/>
        </p:nvGrpSpPr>
        <p:grpSpPr bwMode="auto">
          <a:xfrm>
            <a:off x="6202363" y="3234629"/>
            <a:ext cx="1150937" cy="1150937"/>
            <a:chOff x="7113265" y="2953071"/>
            <a:chExt cx="1150937" cy="1150937"/>
          </a:xfrm>
        </p:grpSpPr>
        <p:sp>
          <p:nvSpPr>
            <p:cNvPr id="88" name="Oval 87"/>
            <p:cNvSpPr/>
            <p:nvPr/>
          </p:nvSpPr>
          <p:spPr bwMode="auto">
            <a:xfrm>
              <a:off x="7113265" y="2953071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89" name="TextBox 88"/>
            <p:cNvSpPr txBox="1"/>
            <p:nvPr/>
          </p:nvSpPr>
          <p:spPr bwMode="auto">
            <a:xfrm>
              <a:off x="7421240" y="3049908"/>
              <a:ext cx="53657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6</a:t>
              </a:r>
            </a:p>
          </p:txBody>
        </p:sp>
      </p:grpSp>
      <p:pic>
        <p:nvPicPr>
          <p:cNvPr id="90" name="Picture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0" t="35818" r="33051" b="44690"/>
          <a:stretch>
            <a:fillRect/>
          </a:stretch>
        </p:blipFill>
        <p:spPr bwMode="auto">
          <a:xfrm>
            <a:off x="2921000" y="3517204"/>
            <a:ext cx="9350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4811016"/>
            <a:ext cx="1152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Equal 91"/>
          <p:cNvSpPr/>
          <p:nvPr/>
        </p:nvSpPr>
        <p:spPr bwMode="auto">
          <a:xfrm>
            <a:off x="5257800" y="5252341"/>
            <a:ext cx="706438" cy="449263"/>
          </a:xfrm>
          <a:prstGeom prst="mathEqual">
            <a:avLst>
              <a:gd name="adj1" fmla="val 23520"/>
              <a:gd name="adj2" fmla="val 7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1704975" y="4918966"/>
            <a:ext cx="1152525" cy="1150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94" name="TextBox 93"/>
          <p:cNvSpPr txBox="1"/>
          <p:nvPr/>
        </p:nvSpPr>
        <p:spPr bwMode="auto">
          <a:xfrm>
            <a:off x="1827213" y="5033266"/>
            <a:ext cx="8858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15</a:t>
            </a:r>
          </a:p>
        </p:txBody>
      </p: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3921125" y="4866579"/>
            <a:ext cx="1150938" cy="1150937"/>
            <a:chOff x="3976142" y="2977480"/>
            <a:chExt cx="1150937" cy="1150938"/>
          </a:xfrm>
        </p:grpSpPr>
        <p:sp>
          <p:nvSpPr>
            <p:cNvPr id="96" name="Oval 95"/>
            <p:cNvSpPr/>
            <p:nvPr/>
          </p:nvSpPr>
          <p:spPr bwMode="auto">
            <a:xfrm>
              <a:off x="3976142" y="2977480"/>
              <a:ext cx="1150937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97" name="TextBox 96"/>
            <p:cNvSpPr txBox="1"/>
            <p:nvPr/>
          </p:nvSpPr>
          <p:spPr bwMode="auto">
            <a:xfrm>
              <a:off x="4284117" y="3074317"/>
              <a:ext cx="536575" cy="9239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9</a:t>
              </a:r>
            </a:p>
          </p:txBody>
        </p:sp>
      </p:grp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6170613" y="4850704"/>
            <a:ext cx="1150937" cy="1150937"/>
            <a:chOff x="7113265" y="2953071"/>
            <a:chExt cx="1150937" cy="1150937"/>
          </a:xfrm>
        </p:grpSpPr>
        <p:sp>
          <p:nvSpPr>
            <p:cNvPr id="99" name="Oval 98"/>
            <p:cNvSpPr/>
            <p:nvPr/>
          </p:nvSpPr>
          <p:spPr bwMode="auto">
            <a:xfrm>
              <a:off x="7113265" y="2953071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100" name="TextBox 99"/>
            <p:cNvSpPr txBox="1"/>
            <p:nvPr/>
          </p:nvSpPr>
          <p:spPr bwMode="auto">
            <a:xfrm>
              <a:off x="7421240" y="3049908"/>
              <a:ext cx="53657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6</a:t>
              </a:r>
            </a:p>
          </p:txBody>
        </p:sp>
      </p:grpSp>
      <p:pic>
        <p:nvPicPr>
          <p:cNvPr id="101" name="Picture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0" t="35818" r="33051" b="44690"/>
          <a:stretch>
            <a:fillRect/>
          </a:stretch>
        </p:blipFill>
        <p:spPr bwMode="auto">
          <a:xfrm>
            <a:off x="2889250" y="5133279"/>
            <a:ext cx="9350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16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82" grpId="0" animBg="1"/>
      <p:bldP spid="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latin typeface="+mn-lt"/>
              </a:rPr>
              <a:t>Practice Questions for Number Bonds 11 to 17</a:t>
            </a:r>
          </a:p>
        </p:txBody>
      </p:sp>
      <p:pic>
        <p:nvPicPr>
          <p:cNvPr id="6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632233"/>
            <a:ext cx="1152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Plus 65"/>
          <p:cNvSpPr/>
          <p:nvPr/>
        </p:nvSpPr>
        <p:spPr bwMode="auto">
          <a:xfrm>
            <a:off x="3144838" y="1944970"/>
            <a:ext cx="576262" cy="57626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7" name="Equal 66"/>
          <p:cNvSpPr/>
          <p:nvPr/>
        </p:nvSpPr>
        <p:spPr bwMode="auto">
          <a:xfrm>
            <a:off x="5289550" y="1991008"/>
            <a:ext cx="706438" cy="449262"/>
          </a:xfrm>
          <a:prstGeom prst="mathEqual">
            <a:avLst>
              <a:gd name="adj1" fmla="val 23520"/>
              <a:gd name="adj2" fmla="val 7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1736725" y="1657633"/>
            <a:ext cx="1152525" cy="1150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69" name="TextBox 68"/>
          <p:cNvSpPr txBox="1"/>
          <p:nvPr/>
        </p:nvSpPr>
        <p:spPr bwMode="auto">
          <a:xfrm>
            <a:off x="2033588" y="1771933"/>
            <a:ext cx="53498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3984625" y="1613183"/>
            <a:ext cx="1150938" cy="1150937"/>
            <a:chOff x="3976142" y="1340768"/>
            <a:chExt cx="1150937" cy="1150937"/>
          </a:xfrm>
        </p:grpSpPr>
        <p:sp>
          <p:nvSpPr>
            <p:cNvPr id="102" name="Oval 101"/>
            <p:cNvSpPr/>
            <p:nvPr/>
          </p:nvSpPr>
          <p:spPr bwMode="auto">
            <a:xfrm>
              <a:off x="3976142" y="1340768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103" name="TextBox 102"/>
            <p:cNvSpPr txBox="1"/>
            <p:nvPr/>
          </p:nvSpPr>
          <p:spPr bwMode="auto">
            <a:xfrm>
              <a:off x="4284117" y="1437605"/>
              <a:ext cx="53657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8</a:t>
              </a:r>
            </a:p>
          </p:txBody>
        </p:sp>
      </p:grpSp>
      <p:grpSp>
        <p:nvGrpSpPr>
          <p:cNvPr id="104" name="Group 103"/>
          <p:cNvGrpSpPr>
            <a:grpSpLocks/>
          </p:cNvGrpSpPr>
          <p:nvPr/>
        </p:nvGrpSpPr>
        <p:grpSpPr bwMode="auto">
          <a:xfrm>
            <a:off x="6157913" y="1584608"/>
            <a:ext cx="1150937" cy="1150937"/>
            <a:chOff x="7113265" y="1315538"/>
            <a:chExt cx="1150937" cy="1150937"/>
          </a:xfrm>
        </p:grpSpPr>
        <p:sp>
          <p:nvSpPr>
            <p:cNvPr id="105" name="Oval 104"/>
            <p:cNvSpPr/>
            <p:nvPr/>
          </p:nvSpPr>
          <p:spPr bwMode="auto">
            <a:xfrm>
              <a:off x="7113265" y="1315538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106" name="TextBox 105"/>
            <p:cNvSpPr txBox="1"/>
            <p:nvPr/>
          </p:nvSpPr>
          <p:spPr bwMode="auto">
            <a:xfrm>
              <a:off x="7246615" y="1412375"/>
              <a:ext cx="88582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15</a:t>
              </a:r>
            </a:p>
          </p:txBody>
        </p:sp>
      </p:grpSp>
      <p:pic>
        <p:nvPicPr>
          <p:cNvPr id="10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3186395"/>
            <a:ext cx="1152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Equal 107"/>
          <p:cNvSpPr/>
          <p:nvPr/>
        </p:nvSpPr>
        <p:spPr bwMode="auto">
          <a:xfrm>
            <a:off x="5289550" y="3627720"/>
            <a:ext cx="706438" cy="449263"/>
          </a:xfrm>
          <a:prstGeom prst="mathEqual">
            <a:avLst>
              <a:gd name="adj1" fmla="val 23520"/>
              <a:gd name="adj2" fmla="val 7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1736725" y="3294345"/>
            <a:ext cx="1152525" cy="1150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110" name="TextBox 109"/>
          <p:cNvSpPr txBox="1"/>
          <p:nvPr/>
        </p:nvSpPr>
        <p:spPr bwMode="auto">
          <a:xfrm>
            <a:off x="1858963" y="3408645"/>
            <a:ext cx="8858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14</a:t>
            </a:r>
          </a:p>
        </p:txBody>
      </p:sp>
      <p:grpSp>
        <p:nvGrpSpPr>
          <p:cNvPr id="111" name="Group 110"/>
          <p:cNvGrpSpPr>
            <a:grpSpLocks/>
          </p:cNvGrpSpPr>
          <p:nvPr/>
        </p:nvGrpSpPr>
        <p:grpSpPr bwMode="auto">
          <a:xfrm>
            <a:off x="3952875" y="3241958"/>
            <a:ext cx="1150938" cy="1150937"/>
            <a:chOff x="3976142" y="2977480"/>
            <a:chExt cx="1150937" cy="1150938"/>
          </a:xfrm>
        </p:grpSpPr>
        <p:sp>
          <p:nvSpPr>
            <p:cNvPr id="112" name="Oval 111"/>
            <p:cNvSpPr/>
            <p:nvPr/>
          </p:nvSpPr>
          <p:spPr bwMode="auto">
            <a:xfrm>
              <a:off x="3976142" y="2977480"/>
              <a:ext cx="1150937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113" name="TextBox 112"/>
            <p:cNvSpPr txBox="1"/>
            <p:nvPr/>
          </p:nvSpPr>
          <p:spPr bwMode="auto">
            <a:xfrm>
              <a:off x="4284117" y="3074317"/>
              <a:ext cx="536575" cy="9239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7</a:t>
              </a:r>
            </a:p>
          </p:txBody>
        </p:sp>
      </p:grpSp>
      <p:grpSp>
        <p:nvGrpSpPr>
          <p:cNvPr id="114" name="Group 113"/>
          <p:cNvGrpSpPr>
            <a:grpSpLocks/>
          </p:cNvGrpSpPr>
          <p:nvPr/>
        </p:nvGrpSpPr>
        <p:grpSpPr bwMode="auto">
          <a:xfrm>
            <a:off x="6202363" y="3226083"/>
            <a:ext cx="1150937" cy="1150937"/>
            <a:chOff x="7113265" y="2953071"/>
            <a:chExt cx="1150937" cy="1150937"/>
          </a:xfrm>
        </p:grpSpPr>
        <p:sp>
          <p:nvSpPr>
            <p:cNvPr id="115" name="Oval 114"/>
            <p:cNvSpPr/>
            <p:nvPr/>
          </p:nvSpPr>
          <p:spPr bwMode="auto">
            <a:xfrm>
              <a:off x="7113265" y="2953071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116" name="TextBox 115"/>
            <p:cNvSpPr txBox="1"/>
            <p:nvPr/>
          </p:nvSpPr>
          <p:spPr bwMode="auto">
            <a:xfrm>
              <a:off x="7421240" y="3049908"/>
              <a:ext cx="53657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7</a:t>
              </a:r>
            </a:p>
          </p:txBody>
        </p:sp>
      </p:grpSp>
      <p:pic>
        <p:nvPicPr>
          <p:cNvPr id="117" name="Picture 1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0" t="35818" r="33051" b="44690"/>
          <a:stretch>
            <a:fillRect/>
          </a:stretch>
        </p:blipFill>
        <p:spPr bwMode="auto">
          <a:xfrm>
            <a:off x="2921000" y="3508658"/>
            <a:ext cx="9350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4802470"/>
            <a:ext cx="1152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Equal 118"/>
          <p:cNvSpPr/>
          <p:nvPr/>
        </p:nvSpPr>
        <p:spPr bwMode="auto">
          <a:xfrm>
            <a:off x="5257800" y="5243795"/>
            <a:ext cx="706438" cy="449263"/>
          </a:xfrm>
          <a:prstGeom prst="mathEqual">
            <a:avLst>
              <a:gd name="adj1" fmla="val 23520"/>
              <a:gd name="adj2" fmla="val 7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1704975" y="4910420"/>
            <a:ext cx="1152525" cy="1150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121" name="TextBox 120"/>
          <p:cNvSpPr txBox="1"/>
          <p:nvPr/>
        </p:nvSpPr>
        <p:spPr bwMode="auto">
          <a:xfrm>
            <a:off x="1827213" y="5024720"/>
            <a:ext cx="8858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17</a:t>
            </a:r>
          </a:p>
        </p:txBody>
      </p:sp>
      <p:grpSp>
        <p:nvGrpSpPr>
          <p:cNvPr id="122" name="Group 121"/>
          <p:cNvGrpSpPr>
            <a:grpSpLocks/>
          </p:cNvGrpSpPr>
          <p:nvPr/>
        </p:nvGrpSpPr>
        <p:grpSpPr bwMode="auto">
          <a:xfrm>
            <a:off x="3921125" y="4858033"/>
            <a:ext cx="1150938" cy="1150937"/>
            <a:chOff x="3976142" y="2977480"/>
            <a:chExt cx="1150937" cy="1150938"/>
          </a:xfrm>
        </p:grpSpPr>
        <p:sp>
          <p:nvSpPr>
            <p:cNvPr id="123" name="Oval 122"/>
            <p:cNvSpPr/>
            <p:nvPr/>
          </p:nvSpPr>
          <p:spPr bwMode="auto">
            <a:xfrm>
              <a:off x="3976142" y="2977480"/>
              <a:ext cx="1150937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124" name="TextBox 123"/>
            <p:cNvSpPr txBox="1"/>
            <p:nvPr/>
          </p:nvSpPr>
          <p:spPr bwMode="auto">
            <a:xfrm>
              <a:off x="4284117" y="3074317"/>
              <a:ext cx="536575" cy="9239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8</a:t>
              </a:r>
            </a:p>
          </p:txBody>
        </p:sp>
      </p:grpSp>
      <p:grpSp>
        <p:nvGrpSpPr>
          <p:cNvPr id="125" name="Group 124"/>
          <p:cNvGrpSpPr>
            <a:grpSpLocks/>
          </p:cNvGrpSpPr>
          <p:nvPr/>
        </p:nvGrpSpPr>
        <p:grpSpPr bwMode="auto">
          <a:xfrm>
            <a:off x="6170613" y="4842158"/>
            <a:ext cx="1150937" cy="1150937"/>
            <a:chOff x="7113265" y="2953071"/>
            <a:chExt cx="1150937" cy="1150937"/>
          </a:xfrm>
        </p:grpSpPr>
        <p:sp>
          <p:nvSpPr>
            <p:cNvPr id="126" name="Oval 125"/>
            <p:cNvSpPr/>
            <p:nvPr/>
          </p:nvSpPr>
          <p:spPr bwMode="auto">
            <a:xfrm>
              <a:off x="7113265" y="2953071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127" name="TextBox 126"/>
            <p:cNvSpPr txBox="1"/>
            <p:nvPr/>
          </p:nvSpPr>
          <p:spPr bwMode="auto">
            <a:xfrm>
              <a:off x="7421240" y="3049908"/>
              <a:ext cx="53657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9</a:t>
              </a:r>
            </a:p>
          </p:txBody>
        </p:sp>
      </p:grpSp>
      <p:pic>
        <p:nvPicPr>
          <p:cNvPr id="128" name="Picture 1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0" t="35818" r="33051" b="44690"/>
          <a:stretch>
            <a:fillRect/>
          </a:stretch>
        </p:blipFill>
        <p:spPr bwMode="auto">
          <a:xfrm>
            <a:off x="2889250" y="5124733"/>
            <a:ext cx="9350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8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09" grpId="0" animBg="1"/>
      <p:bldP spid="1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15</TotalTime>
  <Words>87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Franchise</vt:lpstr>
      <vt:lpstr>Arial</vt:lpstr>
      <vt:lpstr>Twinkl</vt:lpstr>
      <vt:lpstr>Calibri</vt:lpstr>
      <vt:lpstr>Office Theme</vt:lpstr>
      <vt:lpstr>PowerPoint Presentation</vt:lpstr>
      <vt:lpstr>Addition and Subtraction Facts to 17</vt:lpstr>
      <vt:lpstr>Practice Questions</vt:lpstr>
      <vt:lpstr>Practice Questions for Number Bonds 11 to 17</vt:lpstr>
      <vt:lpstr>Practice Questions for Number Bonds 11 to 17</vt:lpstr>
      <vt:lpstr>Practice Questions for Number Bonds 11 to 17</vt:lpstr>
      <vt:lpstr>Practice Questions for Number Bonds 11 to 17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Massey</dc:creator>
  <cp:lastModifiedBy>Chelsea Massey</cp:lastModifiedBy>
  <cp:revision>2</cp:revision>
  <dcterms:created xsi:type="dcterms:W3CDTF">2019-12-20T15:14:32Z</dcterms:created>
  <dcterms:modified xsi:type="dcterms:W3CDTF">2019-12-20T15:30:04Z</dcterms:modified>
</cp:coreProperties>
</file>