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2"/>
  </p:notesMasterIdLst>
  <p:handoutMasterIdLst>
    <p:handoutMasterId r:id="rId33"/>
  </p:handoutMasterIdLst>
  <p:sldIdLst>
    <p:sldId id="258"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267" r:id="rId31"/>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Twinkl" pitchFamily="2" charset="0"/>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AD42"/>
    <a:srgbClr val="E50050"/>
    <a:srgbClr val="EA516C"/>
    <a:srgbClr val="F9CBCB"/>
    <a:srgbClr val="F08215"/>
    <a:srgbClr val="FFFFFF"/>
    <a:srgbClr val="8ACBC0"/>
    <a:srgbClr val="25B7BC"/>
    <a:srgbClr val="D81C33"/>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20" d="100"/>
          <a:sy n="120" d="100"/>
        </p:scale>
        <p:origin x="1170"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30/09/2021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30/09/2021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pshe/living-in-the-wider-world-pshce-subjects-key-stage-1/the-world-of-work-living-in-the-wider-world-pshce-subject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twinkl.co.uk/resources/pshe/living-in-the-wider-world-pshce-subjects-key-stage-1/the-world-of-work-living-in-the-wider-world-pshce-subjects-key-stage-1" TargetMode="External"/><Relationship Id="rId1" Type="http://schemas.openxmlformats.org/officeDocument/2006/relationships/slideLayout" Target="../slideLayouts/slideLayout3.xml"/><Relationship Id="rId5" Type="http://schemas.openxmlformats.org/officeDocument/2006/relationships/slide" Target="slide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hyperlink" Target="https://www.twinkl.co.uk/resources/pshe/living-in-the-wider-world-pshce-subjects-key-stage-1/the-world-of-work-living-in-the-wider-world-pshce-subjects-key-stage-1" TargetMode="External"/><Relationship Id="rId1" Type="http://schemas.openxmlformats.org/officeDocument/2006/relationships/slideLayout" Target="../slideLayouts/slideLayout3.xml"/><Relationship Id="rId5" Type="http://schemas.openxmlformats.org/officeDocument/2006/relationships/slide" Target="slide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twinkl.co.uk/resources/pshe/living-in-the-wider-world-pshce-subjects-key-stage-1/the-world-of-work-living-in-the-wider-world-pshce-subjects-key-stage-1" TargetMode="Externa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hyperlink" Target="https://www.twinkl.co.uk/resources/pshe/living-in-the-wider-world-pshce-subjects-key-stage-1/the-world-of-work-living-in-the-wider-world-pshce-subjects-key-stage-1" TargetMode="External"/><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slide" Target="slide3.xml"/><Relationship Id="rId4" Type="http://schemas.openxmlformats.org/officeDocument/2006/relationships/hyperlink" Target="https://www.twinkl.co.uk/resources/pshe/living-in-the-wider-world-pshce-subjects-key-stage-1/the-world-of-work-living-in-the-wider-world-pshce-subjects-key-stage-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twinkl.co.uk/resources/pshe/living-in-the-wider-world-pshce-subjects-key-stage-1/the-world-of-work-living-in-the-wider-world-pshce-subjects-key-stage-1" TargetMode="External"/><Relationship Id="rId2" Type="http://schemas.openxmlformats.org/officeDocument/2006/relationships/slide" Target="slide3.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twinkl.co.uk/resources/pshe/living-in-the-wider-world-pshce-subjects-key-stage-1/the-world-of-work-living-in-the-wider-world-pshce-subjects-key-stage-1" TargetMode="Externa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twinkl.co.uk/resources/pshe/living-in-the-wider-world-pshce-subjects-key-stage-1/the-world-of-work-living-in-the-wider-world-pshce-subjects-key-stage-1" TargetMode="Externa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twinkl.co.uk/resources/pshe/living-in-the-wider-world-pshce-subjects-key-stage-1/the-world-of-work-living-in-the-wider-world-pshce-subjects-key-stage-1" TargetMode="External"/><Relationship Id="rId1" Type="http://schemas.openxmlformats.org/officeDocument/2006/relationships/slideLayout" Target="../slideLayouts/slideLayout3.xml"/><Relationship Id="rId5" Type="http://schemas.openxmlformats.org/officeDocument/2006/relationships/slide" Target="slide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twinkl.co.uk/resources/pshe/living-in-the-wider-world-pshce-subjects-key-stage-1/the-world-of-work-living-in-the-wider-world-pshce-subjects-key-stage-1" TargetMode="Externa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twinkl.co.uk/resources/pshe/living-in-the-wider-world-pshce-subjects-key-stage-1/the-world-of-work-living-in-the-wider-world-pshce-subjects-key-stage-1" TargetMode="Externa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twinkl.co.uk/resources/pshe/living-in-the-wider-world-pshce-subjects-key-stage-1/the-world-of-work-living-in-the-wider-world-pshce-subjects-key-stage-1" TargetMode="Externa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twinkl.co.uk/resources/pshe/living-in-the-wider-world-pshce-subjects-key-stage-1/the-world-of-work-living-in-the-wider-world-pshce-subjects-key-stage-1" TargetMode="Externa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hyperlink" Target="https://www.twinkl.co.uk/resources/pshe/living-in-the-wider-world-pshce-subjects-key-stage-1/the-world-of-work-living-in-the-wider-world-pshce-subjects-key-stage-1" TargetMode="External"/><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slide" Target="slide3.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twinkl.co.uk/resources/pshe/living-in-the-wider-world-pshce-subjects-key-stage-1/the-world-of-work-living-in-the-wider-world-pshce-subjects-key-stage-1" TargetMode="Externa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tiff"/></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twinkl.co.uk/resources/pshe/living-in-the-wider-world-pshce-subjects-key-stage-1/the-world-of-work-living-in-the-wider-world-pshce-subjects-key-stage-1" TargetMode="Externa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hyperlink" Target="https://www.twinkl.co.uk/resources/pshe/living-in-the-wider-world-pshce-subjects-key-stage-1/the-world-of-work-living-in-the-wider-world-pshce-subjects-key-stage-1" TargetMode="External"/><Relationship Id="rId2" Type="http://schemas.openxmlformats.org/officeDocument/2006/relationships/image" Target="../media/image47.png"/><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twinkl.co.uk/resources/pshe/living-in-the-wider-world-pshce-subjects-key-stage-1/the-world-of-work-living-in-the-wider-world-pshce-subjects-key-stage-1" TargetMode="External"/><Relationship Id="rId1" Type="http://schemas.openxmlformats.org/officeDocument/2006/relationships/slideLayout" Target="../slideLayouts/slideLayout3.xml"/><Relationship Id="rId4" Type="http://schemas.openxmlformats.org/officeDocument/2006/relationships/image" Target="../media/image49.tiff"/></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twinkl.co.uk/resources/pshe/living-in-the-wider-world-pshce-subjects-key-stage-1/the-world-of-work-living-in-the-wider-world-pshce-subjects-key-stage-1" TargetMode="Externa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s://www.twinkl.co.uk/resources/pshe/living-in-the-wider-world-pshce-subjects-key-stage-1/the-world-of-work-living-in-the-wider-world-pshce-subjects-key-stage-1" TargetMode="Externa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www.twinkl.co.uk/resources/pshe/living-in-the-wider-world-pshce-subjects-key-stage-1/the-world-of-work-living-in-the-wider-world-pshce-subjects-key-stage-1" TargetMode="External"/><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19.xml"/><Relationship Id="rId26" Type="http://schemas.openxmlformats.org/officeDocument/2006/relationships/slide" Target="slide27.xml"/><Relationship Id="rId3" Type="http://schemas.openxmlformats.org/officeDocument/2006/relationships/slide" Target="slide4.xml"/><Relationship Id="rId21" Type="http://schemas.openxmlformats.org/officeDocument/2006/relationships/slide" Target="slide22.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2" Type="http://schemas.openxmlformats.org/officeDocument/2006/relationships/hyperlink" Target="https://www.twinkl.co.uk/resources/pshe/living-in-the-wider-world-pshce-subjects-key-stage-1/the-world-of-work-living-in-the-wider-world-pshce-subjects-key-stage-1" TargetMode="Externa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3.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25.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4.xml"/><Relationship Id="rId28" Type="http://schemas.openxmlformats.org/officeDocument/2006/relationships/slide" Target="slide29.xml"/><Relationship Id="rId10" Type="http://schemas.openxmlformats.org/officeDocument/2006/relationships/slide" Target="slide11.xml"/><Relationship Id="rId19"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 Id="rId27" Type="http://schemas.openxmlformats.org/officeDocument/2006/relationships/slide" Target="slide28.xml"/></Relationships>
</file>

<file path=ppt/slides/_rels/slide30.xml.rels><?xml version="1.0" encoding="UTF-8" standalone="yes"?>
<Relationships xmlns="http://schemas.openxmlformats.org/package/2006/relationships"><Relationship Id="rId2" Type="http://schemas.openxmlformats.org/officeDocument/2006/relationships/hyperlink" Target="https://www.twinkl.co.uk/resources/pshe/living-in-the-wider-world-pshce-subjects-key-stage-1/the-world-of-work-living-in-the-wider-world-pshce-subjects-key-stage-1"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3.xml"/><Relationship Id="rId1" Type="http://schemas.openxmlformats.org/officeDocument/2006/relationships/slideLayout" Target="../slideLayouts/slideLayout3.xml"/><Relationship Id="rId5" Type="http://schemas.openxmlformats.org/officeDocument/2006/relationships/hyperlink" Target="https://www.twinkl.co.uk/resources/pshe/living-in-the-wider-world-pshce-subjects-key-stage-1/the-world-of-work-living-in-the-wider-world-pshce-subjects-key-stage-1"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hyperlink" Target="https://www.twinkl.co.uk/resources/pshe/living-in-the-wider-world-pshce-subjects-key-stage-1/the-world-of-work-living-in-the-wider-world-pshce-subjects-key-stage-1" TargetMode="Externa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pshe/living-in-the-wider-world-pshce-subjects-key-stage-1/the-world-of-work-living-in-the-wider-world-pshce-subjects-key-stage-1" TargetMode="External"/><Relationship Id="rId2" Type="http://schemas.openxmlformats.org/officeDocument/2006/relationships/slide" Target="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3.xml"/><Relationship Id="rId1" Type="http://schemas.openxmlformats.org/officeDocument/2006/relationships/slideLayout" Target="../slideLayouts/slideLayout3.xml"/><Relationship Id="rId5" Type="http://schemas.openxmlformats.org/officeDocument/2006/relationships/hyperlink" Target="https://www.twinkl.co.uk/resources/pshe/living-in-the-wider-world-pshce-subjects-key-stage-1/the-world-of-work-living-in-the-wider-world-pshce-subjects-key-stage-1"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www.twinkl.co.uk/resources/pshe/living-in-the-wider-world-pshce-subjects-key-stage-1/the-world-of-work-living-in-the-wider-world-pshce-subjects-key-stage-1" TargetMode="External"/><Relationship Id="rId2" Type="http://schemas.openxmlformats.org/officeDocument/2006/relationships/slide" Target="slide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pshe/living-in-the-wider-world-pshce-subjects-key-stage-1/the-world-of-work-living-in-the-wider-world-pshce-subjects-key-stage-1" TargetMode="Externa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405C0010-E9D5-4416-9BD0-A30B5D714715}"/>
              </a:ext>
            </a:extLst>
          </p:cNvPr>
          <p:cNvSpPr/>
          <p:nvPr/>
        </p:nvSpPr>
        <p:spPr>
          <a:xfrm>
            <a:off x="58723" y="5855516"/>
            <a:ext cx="1677798" cy="939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2"/>
            <a:extLst>
              <a:ext uri="{FF2B5EF4-FFF2-40B4-BE49-F238E27FC236}">
                <a16:creationId xmlns:a16="http://schemas.microsoft.com/office/drawing/2014/main" id="{4EB027C3-17BE-455A-992F-968F3D398C8A}"/>
              </a:ext>
            </a:extLst>
          </p:cNvPr>
          <p:cNvSpPr/>
          <p:nvPr/>
        </p:nvSpPr>
        <p:spPr>
          <a:xfrm>
            <a:off x="8380601" y="6090407"/>
            <a:ext cx="704675" cy="704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2150909C-8DD8-4E21-B75D-799F96D1A174}"/>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180DBDA0-9B23-4E3D-8FF5-D163D4A729F5}"/>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G </a:t>
            </a:r>
            <a:r>
              <a:rPr lang="en-GB" sz="3600" i="0" dirty="0">
                <a:solidFill>
                  <a:schemeClr val="bg1"/>
                </a:solidFill>
                <a:effectLst/>
                <a:latin typeface="+mn-lt"/>
              </a:rPr>
              <a:t>Is For...</a:t>
            </a:r>
            <a:endParaRPr lang="en-GB" sz="11500" dirty="0">
              <a:solidFill>
                <a:schemeClr val="bg1"/>
              </a:solidFill>
              <a:latin typeface="+mn-lt"/>
            </a:endParaRPr>
          </a:p>
        </p:txBody>
      </p:sp>
      <p:sp>
        <p:nvSpPr>
          <p:cNvPr id="6" name="Rectangle 5">
            <a:hlinkClick r:id="rId2"/>
            <a:extLst>
              <a:ext uri="{FF2B5EF4-FFF2-40B4-BE49-F238E27FC236}">
                <a16:creationId xmlns:a16="http://schemas.microsoft.com/office/drawing/2014/main" id="{C72D367A-F640-45EA-B58C-A25CA0BFBA70}"/>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E4FD82C-F32B-46E2-BAA3-BE3C36DF3806}"/>
              </a:ext>
            </a:extLst>
          </p:cNvPr>
          <p:cNvGrpSpPr/>
          <p:nvPr/>
        </p:nvGrpSpPr>
        <p:grpSpPr>
          <a:xfrm>
            <a:off x="676551" y="1581791"/>
            <a:ext cx="4349374" cy="2772371"/>
            <a:chOff x="542425" y="1301742"/>
            <a:chExt cx="8036092" cy="2343191"/>
          </a:xfrm>
        </p:grpSpPr>
        <p:sp>
          <p:nvSpPr>
            <p:cNvPr id="8" name="Rectangle: Rounded Corners 7">
              <a:extLst>
                <a:ext uri="{FF2B5EF4-FFF2-40B4-BE49-F238E27FC236}">
                  <a16:creationId xmlns:a16="http://schemas.microsoft.com/office/drawing/2014/main" id="{C6B39D43-A80A-4746-8A46-F531E0542860}"/>
                </a:ext>
              </a:extLst>
            </p:cNvPr>
            <p:cNvSpPr/>
            <p:nvPr/>
          </p:nvSpPr>
          <p:spPr>
            <a:xfrm>
              <a:off x="542425" y="1301742"/>
              <a:ext cx="8036092" cy="2343191"/>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rtl="0">
                <a:spcBef>
                  <a:spcPts val="0"/>
                </a:spcBef>
                <a:spcAft>
                  <a:spcPts val="0"/>
                </a:spcAft>
              </a:pPr>
              <a:endParaRPr lang="en-GB" sz="1800" b="0" i="0" u="none" strike="noStrike" dirty="0">
                <a:solidFill>
                  <a:srgbClr val="000000"/>
                </a:solidFill>
                <a:effectLst/>
                <a:latin typeface="Arial" panose="020B0604020202020204" pitchFamily="34" charset="0"/>
              </a:endParaRPr>
            </a:p>
            <a:p>
              <a:pPr rtl="0">
                <a:spcBef>
                  <a:spcPts val="0"/>
                </a:spcBef>
                <a:spcAft>
                  <a:spcPts val="0"/>
                </a:spcAft>
              </a:pPr>
              <a:r>
                <a:rPr lang="en-GB" sz="1800" b="0" i="0" u="none" strike="noStrike" dirty="0">
                  <a:solidFill>
                    <a:srgbClr val="000000"/>
                  </a:solidFill>
                  <a:effectLst/>
                </a:rPr>
                <a:t>A games tester has a super fun job. They try out all the new games that are developed before they go to the shops for people to buy. It is also a very important job, as they need to make sure that the games work correctly.</a:t>
              </a:r>
              <a:endParaRPr lang="en-GB" b="0" dirty="0">
                <a:effectLst/>
              </a:endParaRPr>
            </a:p>
          </p:txBody>
        </p:sp>
        <p:sp>
          <p:nvSpPr>
            <p:cNvPr id="9" name="Rectangle: Top Corners Rounded 8">
              <a:extLst>
                <a:ext uri="{FF2B5EF4-FFF2-40B4-BE49-F238E27FC236}">
                  <a16:creationId xmlns:a16="http://schemas.microsoft.com/office/drawing/2014/main" id="{CF96B9A9-3C51-4BF9-9018-24E24F8BFF9D}"/>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rgbClr val="79AD42"/>
                  </a:solidFill>
                  <a:effectLst/>
                </a:rPr>
                <a:t>Game Tester</a:t>
              </a:r>
              <a:endParaRPr lang="en-GB" b="1" dirty="0">
                <a:solidFill>
                  <a:srgbClr val="79AD42"/>
                </a:solidFill>
                <a:effectLst/>
              </a:endParaRPr>
            </a:p>
          </p:txBody>
        </p:sp>
      </p:grpSp>
      <p:sp>
        <p:nvSpPr>
          <p:cNvPr id="10" name="Rectangle: Rounded Corners 9">
            <a:extLst>
              <a:ext uri="{FF2B5EF4-FFF2-40B4-BE49-F238E27FC236}">
                <a16:creationId xmlns:a16="http://schemas.microsoft.com/office/drawing/2014/main" id="{8C536110-3B35-4042-A1BD-F7C202E781C3}"/>
              </a:ext>
            </a:extLst>
          </p:cNvPr>
          <p:cNvSpPr/>
          <p:nvPr/>
        </p:nvSpPr>
        <p:spPr>
          <a:xfrm>
            <a:off x="676551" y="4674516"/>
            <a:ext cx="3895449" cy="1203378"/>
          </a:xfrm>
          <a:prstGeom prst="roundRect">
            <a:avLst>
              <a:gd name="adj" fmla="val 11509"/>
            </a:avLst>
          </a:prstGeom>
          <a:solidFill>
            <a:srgbClr val="F9CBCB"/>
          </a:solidFill>
          <a:ln>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GB" sz="1800" b="1" i="0" u="none" strike="noStrike" dirty="0">
                <a:solidFill>
                  <a:srgbClr val="E50050"/>
                </a:solidFill>
                <a:effectLst/>
              </a:rPr>
              <a:t>Talk About </a:t>
            </a:r>
            <a:r>
              <a:rPr lang="en-GB" b="1" dirty="0">
                <a:solidFill>
                  <a:srgbClr val="E50050"/>
                </a:solidFill>
              </a:rPr>
              <a:t>It</a:t>
            </a:r>
          </a:p>
          <a:p>
            <a:pPr>
              <a:spcBef>
                <a:spcPts val="1200"/>
              </a:spcBef>
            </a:pPr>
            <a:r>
              <a:rPr lang="en-GB" dirty="0">
                <a:solidFill>
                  <a:schemeClr val="tx1"/>
                </a:solidFill>
              </a:rPr>
              <a:t>Would you like to be a games tester? Why?</a:t>
            </a:r>
            <a:endParaRPr lang="en-GB" b="0" dirty="0">
              <a:solidFill>
                <a:schemeClr val="tx1"/>
              </a:solidFill>
              <a:effectLst/>
            </a:endParaRPr>
          </a:p>
        </p:txBody>
      </p:sp>
      <p:pic>
        <p:nvPicPr>
          <p:cNvPr id="12" name="Picture 11">
            <a:extLst>
              <a:ext uri="{FF2B5EF4-FFF2-40B4-BE49-F238E27FC236}">
                <a16:creationId xmlns:a16="http://schemas.microsoft.com/office/drawing/2014/main" id="{A464EECF-DE50-4A66-9816-AD09EF3014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5925" y="1645214"/>
            <a:ext cx="3800725" cy="4515321"/>
          </a:xfrm>
          <a:prstGeom prst="rect">
            <a:avLst/>
          </a:prstGeom>
        </p:spPr>
      </p:pic>
      <p:pic>
        <p:nvPicPr>
          <p:cNvPr id="14" name="Picture 13">
            <a:extLst>
              <a:ext uri="{FF2B5EF4-FFF2-40B4-BE49-F238E27FC236}">
                <a16:creationId xmlns:a16="http://schemas.microsoft.com/office/drawing/2014/main" id="{CB6BCBE7-6E75-409D-93AB-F9977A04FA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8559" y="4418740"/>
            <a:ext cx="1731832" cy="1954865"/>
          </a:xfrm>
          <a:prstGeom prst="rect">
            <a:avLst/>
          </a:prstGeom>
        </p:spPr>
      </p:pic>
      <p:sp>
        <p:nvSpPr>
          <p:cNvPr id="5" name="Rectangle: Top Corners Rounded 4">
            <a:hlinkClick r:id="rId5" action="ppaction://hlinksldjump"/>
            <a:extLst>
              <a:ext uri="{FF2B5EF4-FFF2-40B4-BE49-F238E27FC236}">
                <a16:creationId xmlns:a16="http://schemas.microsoft.com/office/drawing/2014/main" id="{26F4C905-0D3E-483E-9321-89E6BA621B15}"/>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Tree>
    <p:extLst>
      <p:ext uri="{BB962C8B-B14F-4D97-AF65-F5344CB8AC3E}">
        <p14:creationId xmlns:p14="http://schemas.microsoft.com/office/powerpoint/2010/main" val="412287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B94F6DFD-3291-41A9-B670-E429C2E36912}"/>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D177343F-EFB9-43D8-9560-BA56D9743FC5}"/>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H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4">
            <a:hlinkClick r:id="rId2"/>
            <a:extLst>
              <a:ext uri="{FF2B5EF4-FFF2-40B4-BE49-F238E27FC236}">
                <a16:creationId xmlns:a16="http://schemas.microsoft.com/office/drawing/2014/main" id="{8A04A082-31E1-45B0-BBEF-CD82DD1FA933}"/>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5AD51FAE-1E89-43BF-86C9-0DBA6ED82EB1}"/>
              </a:ext>
            </a:extLst>
          </p:cNvPr>
          <p:cNvSpPr/>
          <p:nvPr/>
        </p:nvSpPr>
        <p:spPr>
          <a:xfrm>
            <a:off x="676551" y="4674516"/>
            <a:ext cx="4349374" cy="1203378"/>
          </a:xfrm>
          <a:prstGeom prst="roundRect">
            <a:avLst>
              <a:gd name="adj" fmla="val 11509"/>
            </a:avLst>
          </a:prstGeom>
          <a:solidFill>
            <a:srgbClr val="F9CBCB"/>
          </a:solidFill>
          <a:ln>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GB" sz="1800" b="1" i="0" u="none" strike="noStrike" dirty="0">
                <a:solidFill>
                  <a:srgbClr val="E50050"/>
                </a:solidFill>
                <a:effectLst/>
              </a:rPr>
              <a:t>Talk About </a:t>
            </a:r>
            <a:r>
              <a:rPr lang="en-GB" b="1" dirty="0">
                <a:solidFill>
                  <a:srgbClr val="E50050"/>
                </a:solidFill>
              </a:rPr>
              <a:t>It</a:t>
            </a:r>
          </a:p>
          <a:p>
            <a:pPr>
              <a:spcBef>
                <a:spcPts val="1200"/>
              </a:spcBef>
            </a:pPr>
            <a:r>
              <a:rPr lang="en-GB" dirty="0">
                <a:solidFill>
                  <a:schemeClr val="tx1"/>
                </a:solidFill>
              </a:rPr>
              <a:t>What different things can you think of that helicopters might be used for?</a:t>
            </a:r>
            <a:endParaRPr lang="en-GB" b="0" dirty="0">
              <a:solidFill>
                <a:schemeClr val="tx1"/>
              </a:solidFill>
              <a:effectLst/>
            </a:endParaRPr>
          </a:p>
        </p:txBody>
      </p:sp>
      <p:grpSp>
        <p:nvGrpSpPr>
          <p:cNvPr id="12" name="Group 11">
            <a:extLst>
              <a:ext uri="{FF2B5EF4-FFF2-40B4-BE49-F238E27FC236}">
                <a16:creationId xmlns:a16="http://schemas.microsoft.com/office/drawing/2014/main" id="{FED650B3-3022-425F-B527-7920DE54037E}"/>
              </a:ext>
            </a:extLst>
          </p:cNvPr>
          <p:cNvGrpSpPr/>
          <p:nvPr/>
        </p:nvGrpSpPr>
        <p:grpSpPr>
          <a:xfrm>
            <a:off x="676551" y="1559274"/>
            <a:ext cx="7824352" cy="2772371"/>
            <a:chOff x="676550" y="1581791"/>
            <a:chExt cx="7824352" cy="2772371"/>
          </a:xfrm>
        </p:grpSpPr>
        <p:sp>
          <p:nvSpPr>
            <p:cNvPr id="8" name="Rectangle: Rounded Corners 7">
              <a:extLst>
                <a:ext uri="{FF2B5EF4-FFF2-40B4-BE49-F238E27FC236}">
                  <a16:creationId xmlns:a16="http://schemas.microsoft.com/office/drawing/2014/main" id="{47A59B67-E680-424A-B6E0-8B97709BE229}"/>
                </a:ext>
              </a:extLst>
            </p:cNvPr>
            <p:cNvSpPr/>
            <p:nvPr/>
          </p:nvSpPr>
          <p:spPr>
            <a:xfrm>
              <a:off x="676550" y="1581791"/>
              <a:ext cx="4653733" cy="2772371"/>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rtl="0">
                <a:spcBef>
                  <a:spcPts val="0"/>
                </a:spcBef>
                <a:spcAft>
                  <a:spcPts val="0"/>
                </a:spcAft>
              </a:pPr>
              <a:endParaRPr lang="en-GB" sz="1800" b="0" i="0" u="none" strike="noStrike" dirty="0">
                <a:solidFill>
                  <a:srgbClr val="000000"/>
                </a:solidFill>
                <a:effectLst/>
              </a:endParaRPr>
            </a:p>
            <a:p>
              <a:pPr rtl="0">
                <a:spcBef>
                  <a:spcPts val="0"/>
                </a:spcBef>
                <a:spcAft>
                  <a:spcPts val="0"/>
                </a:spcAft>
              </a:pPr>
              <a:r>
                <a:rPr lang="en-GB" sz="1800" b="0" i="0" u="none" strike="noStrike" dirty="0">
                  <a:solidFill>
                    <a:srgbClr val="000000"/>
                  </a:solidFill>
                  <a:effectLst/>
                </a:rPr>
                <a:t>Helicopter pilots can fly different kinds        of helicopters. There are many kinds       of helicopters used for different things. </a:t>
              </a:r>
              <a:endParaRPr lang="en-GB" b="0" dirty="0">
                <a:effectLst/>
              </a:endParaRPr>
            </a:p>
          </p:txBody>
        </p:sp>
        <p:sp>
          <p:nvSpPr>
            <p:cNvPr id="11" name="Rectangle: Rounded Corners 10">
              <a:extLst>
                <a:ext uri="{FF2B5EF4-FFF2-40B4-BE49-F238E27FC236}">
                  <a16:creationId xmlns:a16="http://schemas.microsoft.com/office/drawing/2014/main" id="{178EBDB6-4568-4690-AF74-DD957A4F953B}"/>
                </a:ext>
              </a:extLst>
            </p:cNvPr>
            <p:cNvSpPr/>
            <p:nvPr/>
          </p:nvSpPr>
          <p:spPr>
            <a:xfrm>
              <a:off x="4884234" y="1620538"/>
              <a:ext cx="3616668" cy="2733624"/>
            </a:xfrm>
            <a:prstGeom prst="roundRect">
              <a:avLst>
                <a:gd name="adj" fmla="val 8233"/>
              </a:avLst>
            </a:prstGeom>
            <a:blipFill>
              <a:blip r:embed="rId3" cstate="screen">
                <a:extLst>
                  <a:ext uri="{28A0092B-C50C-407E-A947-70E740481C1C}">
                    <a14:useLocalDpi xmlns:a14="http://schemas.microsoft.com/office/drawing/2010/main"/>
                  </a:ext>
                </a:extLst>
              </a:blip>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Top Corners Rounded 8">
              <a:extLst>
                <a:ext uri="{FF2B5EF4-FFF2-40B4-BE49-F238E27FC236}">
                  <a16:creationId xmlns:a16="http://schemas.microsoft.com/office/drawing/2014/main" id="{DD74849B-1D11-4F35-BAEB-F3CB50812DFD}"/>
                </a:ext>
              </a:extLst>
            </p:cNvPr>
            <p:cNvSpPr/>
            <p:nvPr/>
          </p:nvSpPr>
          <p:spPr>
            <a:xfrm>
              <a:off x="676550" y="1581795"/>
              <a:ext cx="7824352" cy="484908"/>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rgbClr val="79AD42"/>
                  </a:solidFill>
                  <a:effectLst/>
                </a:rPr>
                <a:t>Helicopter Pilots</a:t>
              </a:r>
              <a:endParaRPr lang="en-GB" b="1" dirty="0">
                <a:solidFill>
                  <a:srgbClr val="79AD42"/>
                </a:solidFill>
                <a:effectLst/>
              </a:endParaRPr>
            </a:p>
          </p:txBody>
        </p:sp>
      </p:grpSp>
      <p:pic>
        <p:nvPicPr>
          <p:cNvPr id="14" name="Picture 13">
            <a:extLst>
              <a:ext uri="{FF2B5EF4-FFF2-40B4-BE49-F238E27FC236}">
                <a16:creationId xmlns:a16="http://schemas.microsoft.com/office/drawing/2014/main" id="{53020F08-58AB-4711-8E16-D13C18E509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8071" t="25264"/>
          <a:stretch/>
        </p:blipFill>
        <p:spPr>
          <a:xfrm flipH="1">
            <a:off x="4030033" y="4331645"/>
            <a:ext cx="4647239" cy="1954330"/>
          </a:xfrm>
          <a:prstGeom prst="rect">
            <a:avLst/>
          </a:prstGeom>
        </p:spPr>
      </p:pic>
      <p:sp>
        <p:nvSpPr>
          <p:cNvPr id="6" name="Rectangle: Top Corners Rounded 5">
            <a:hlinkClick r:id="rId5" action="ppaction://hlinksldjump"/>
            <a:extLst>
              <a:ext uri="{FF2B5EF4-FFF2-40B4-BE49-F238E27FC236}">
                <a16:creationId xmlns:a16="http://schemas.microsoft.com/office/drawing/2014/main" id="{0B1022AD-912A-404F-AC50-C246898A7170}"/>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Tree>
    <p:extLst>
      <p:ext uri="{BB962C8B-B14F-4D97-AF65-F5344CB8AC3E}">
        <p14:creationId xmlns:p14="http://schemas.microsoft.com/office/powerpoint/2010/main" val="303974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C6213879-DB41-4E34-ADB1-6406D24ABBFD}"/>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2CA57DD5-E5DB-465A-BDA6-77D723B3CCC1}"/>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I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4">
            <a:hlinkClick r:id="rId2"/>
            <a:extLst>
              <a:ext uri="{FF2B5EF4-FFF2-40B4-BE49-F238E27FC236}">
                <a16:creationId xmlns:a16="http://schemas.microsoft.com/office/drawing/2014/main" id="{3271E54B-BC6C-44E5-8710-2A56B0C6D9FD}"/>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627737A-5E49-4C71-A07B-BCC386F91435}"/>
              </a:ext>
            </a:extLst>
          </p:cNvPr>
          <p:cNvGrpSpPr/>
          <p:nvPr/>
        </p:nvGrpSpPr>
        <p:grpSpPr>
          <a:xfrm>
            <a:off x="676551" y="1457171"/>
            <a:ext cx="7757444" cy="1720927"/>
            <a:chOff x="542425" y="1301742"/>
            <a:chExt cx="8036092" cy="1615013"/>
          </a:xfrm>
        </p:grpSpPr>
        <p:sp>
          <p:nvSpPr>
            <p:cNvPr id="8" name="Rectangle: Rounded Corners 7">
              <a:extLst>
                <a:ext uri="{FF2B5EF4-FFF2-40B4-BE49-F238E27FC236}">
                  <a16:creationId xmlns:a16="http://schemas.microsoft.com/office/drawing/2014/main" id="{9A629E5A-4E5E-48A0-B247-CBD2BE9D432A}"/>
                </a:ext>
              </a:extLst>
            </p:cNvPr>
            <p:cNvSpPr/>
            <p:nvPr/>
          </p:nvSpPr>
          <p:spPr>
            <a:xfrm>
              <a:off x="542425" y="1301742"/>
              <a:ext cx="8036092" cy="1615013"/>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rtl="0">
                <a:spcBef>
                  <a:spcPts val="0"/>
                </a:spcBef>
                <a:spcAft>
                  <a:spcPts val="0"/>
                </a:spcAft>
              </a:pPr>
              <a:endParaRPr lang="en-GB" sz="1800" b="0" i="0" u="none" strike="noStrike" dirty="0">
                <a:solidFill>
                  <a:srgbClr val="000000"/>
                </a:solidFill>
                <a:effectLst/>
              </a:endParaRPr>
            </a:p>
            <a:p>
              <a:pPr rtl="0">
                <a:spcBef>
                  <a:spcPts val="0"/>
                </a:spcBef>
                <a:spcAft>
                  <a:spcPts val="0"/>
                </a:spcAft>
              </a:pPr>
              <a:r>
                <a:rPr lang="en-GB" sz="1800" b="0" i="0" u="none" strike="noStrike" dirty="0">
                  <a:solidFill>
                    <a:srgbClr val="000000"/>
                  </a:solidFill>
                  <a:effectLst/>
                </a:rPr>
                <a:t>An interpreter is someone who can speak more than one language. This means that they can help people who speak                                                      different languages to understand each                                                               other by telling them what they are saying.</a:t>
              </a:r>
              <a:endParaRPr lang="en-GB" b="0" dirty="0">
                <a:effectLst/>
              </a:endParaRPr>
            </a:p>
          </p:txBody>
        </p:sp>
        <p:sp>
          <p:nvSpPr>
            <p:cNvPr id="9" name="Rectangle: Top Corners Rounded 8">
              <a:extLst>
                <a:ext uri="{FF2B5EF4-FFF2-40B4-BE49-F238E27FC236}">
                  <a16:creationId xmlns:a16="http://schemas.microsoft.com/office/drawing/2014/main" id="{E5787A8B-8FF6-422A-B36A-29542A5BD8B8}"/>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rgbClr val="79AD42"/>
                  </a:solidFill>
                  <a:effectLst/>
                </a:rPr>
                <a:t>Interpreter</a:t>
              </a:r>
              <a:endParaRPr lang="en-GB" b="1" dirty="0">
                <a:solidFill>
                  <a:srgbClr val="79AD42"/>
                </a:solidFill>
                <a:effectLst/>
              </a:endParaRPr>
            </a:p>
          </p:txBody>
        </p:sp>
      </p:grpSp>
      <p:pic>
        <p:nvPicPr>
          <p:cNvPr id="11" name="Picture 10">
            <a:extLst>
              <a:ext uri="{FF2B5EF4-FFF2-40B4-BE49-F238E27FC236}">
                <a16:creationId xmlns:a16="http://schemas.microsoft.com/office/drawing/2014/main" id="{8268207E-54AF-4386-9067-531D898CAD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3598" y="2422668"/>
            <a:ext cx="4196729" cy="3867740"/>
          </a:xfrm>
          <a:prstGeom prst="rect">
            <a:avLst/>
          </a:prstGeom>
        </p:spPr>
      </p:pic>
      <p:sp>
        <p:nvSpPr>
          <p:cNvPr id="12" name="Rectangle: Rounded Corners 11">
            <a:extLst>
              <a:ext uri="{FF2B5EF4-FFF2-40B4-BE49-F238E27FC236}">
                <a16:creationId xmlns:a16="http://schemas.microsoft.com/office/drawing/2014/main" id="{A91D5AF3-75A5-4160-91DB-10862BEE82BD}"/>
              </a:ext>
            </a:extLst>
          </p:cNvPr>
          <p:cNvSpPr/>
          <p:nvPr/>
        </p:nvSpPr>
        <p:spPr>
          <a:xfrm>
            <a:off x="676551" y="3429000"/>
            <a:ext cx="3538610" cy="1203378"/>
          </a:xfrm>
          <a:prstGeom prst="roundRect">
            <a:avLst>
              <a:gd name="adj" fmla="val 11509"/>
            </a:avLst>
          </a:prstGeom>
          <a:solidFill>
            <a:srgbClr val="F9CBCB"/>
          </a:solidFill>
          <a:ln>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GB" sz="1800" b="1" i="0" u="none" strike="noStrike" dirty="0">
                <a:solidFill>
                  <a:srgbClr val="E50050"/>
                </a:solidFill>
                <a:effectLst/>
              </a:rPr>
              <a:t>Talk About </a:t>
            </a:r>
            <a:r>
              <a:rPr lang="en-GB" b="1" dirty="0">
                <a:solidFill>
                  <a:srgbClr val="E50050"/>
                </a:solidFill>
              </a:rPr>
              <a:t>It</a:t>
            </a:r>
          </a:p>
          <a:p>
            <a:pPr>
              <a:spcBef>
                <a:spcPts val="1200"/>
              </a:spcBef>
            </a:pPr>
            <a:r>
              <a:rPr lang="en-GB" dirty="0">
                <a:solidFill>
                  <a:schemeClr val="tx1"/>
                </a:solidFill>
              </a:rPr>
              <a:t>Can you speak and understand more than one language?</a:t>
            </a:r>
            <a:endParaRPr lang="en-GB" b="0" dirty="0">
              <a:solidFill>
                <a:schemeClr val="tx1"/>
              </a:solidFill>
              <a:effectLst/>
            </a:endParaRPr>
          </a:p>
        </p:txBody>
      </p:sp>
      <p:sp>
        <p:nvSpPr>
          <p:cNvPr id="6" name="Rectangle: Top Corners Rounded 5">
            <a:hlinkClick r:id="rId4" action="ppaction://hlinksldjump"/>
            <a:extLst>
              <a:ext uri="{FF2B5EF4-FFF2-40B4-BE49-F238E27FC236}">
                <a16:creationId xmlns:a16="http://schemas.microsoft.com/office/drawing/2014/main" id="{4AFFBE68-34C8-4E3E-9E3D-FF10ABBB6ECF}"/>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Tree>
    <p:extLst>
      <p:ext uri="{BB962C8B-B14F-4D97-AF65-F5344CB8AC3E}">
        <p14:creationId xmlns:p14="http://schemas.microsoft.com/office/powerpoint/2010/main" val="411351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8E06BF-9BEE-48F8-AE21-0DCE1F9A61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7965"/>
          <a:stretch/>
        </p:blipFill>
        <p:spPr>
          <a:xfrm>
            <a:off x="5380349" y="1345927"/>
            <a:ext cx="2977472" cy="5062718"/>
          </a:xfrm>
          <a:prstGeom prst="rect">
            <a:avLst/>
          </a:prstGeom>
        </p:spPr>
      </p:pic>
      <p:sp>
        <p:nvSpPr>
          <p:cNvPr id="3" name="Rectangle: Top Corners Rounded 2">
            <a:extLst>
              <a:ext uri="{FF2B5EF4-FFF2-40B4-BE49-F238E27FC236}">
                <a16:creationId xmlns:a16="http://schemas.microsoft.com/office/drawing/2014/main" id="{0834989A-C25C-41B1-961E-0791CC454DD6}"/>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2AABFEB3-331B-4855-A4C5-BD20B9D951CA}"/>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J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4">
            <a:hlinkClick r:id="rId3"/>
            <a:extLst>
              <a:ext uri="{FF2B5EF4-FFF2-40B4-BE49-F238E27FC236}">
                <a16:creationId xmlns:a16="http://schemas.microsoft.com/office/drawing/2014/main" id="{862A7A6C-9BCA-4AC2-B8DC-A5759B52307A}"/>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Top Corners Rounded 5">
            <a:hlinkClick r:id="rId4" action="ppaction://hlinksldjump"/>
            <a:extLst>
              <a:ext uri="{FF2B5EF4-FFF2-40B4-BE49-F238E27FC236}">
                <a16:creationId xmlns:a16="http://schemas.microsoft.com/office/drawing/2014/main" id="{95F06F9B-9CB7-49CA-9670-F040792A847E}"/>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7" name="Group 6">
            <a:extLst>
              <a:ext uri="{FF2B5EF4-FFF2-40B4-BE49-F238E27FC236}">
                <a16:creationId xmlns:a16="http://schemas.microsoft.com/office/drawing/2014/main" id="{D490D611-0DE7-45B3-8650-DFB13396AFC0}"/>
              </a:ext>
            </a:extLst>
          </p:cNvPr>
          <p:cNvGrpSpPr/>
          <p:nvPr/>
        </p:nvGrpSpPr>
        <p:grpSpPr>
          <a:xfrm>
            <a:off x="643098" y="1713648"/>
            <a:ext cx="4620278" cy="2601873"/>
            <a:chOff x="542425" y="1301741"/>
            <a:chExt cx="8036092" cy="2441741"/>
          </a:xfrm>
        </p:grpSpPr>
        <p:sp>
          <p:nvSpPr>
            <p:cNvPr id="8" name="Rectangle: Rounded Corners 7">
              <a:extLst>
                <a:ext uri="{FF2B5EF4-FFF2-40B4-BE49-F238E27FC236}">
                  <a16:creationId xmlns:a16="http://schemas.microsoft.com/office/drawing/2014/main" id="{E2698329-3657-417E-8378-7C66B9AED287}"/>
                </a:ext>
              </a:extLst>
            </p:cNvPr>
            <p:cNvSpPr/>
            <p:nvPr/>
          </p:nvSpPr>
          <p:spPr>
            <a:xfrm>
              <a:off x="542425" y="1301741"/>
              <a:ext cx="8036092" cy="2441741"/>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rtl="0">
                <a:spcBef>
                  <a:spcPts val="0"/>
                </a:spcBef>
                <a:spcAft>
                  <a:spcPts val="0"/>
                </a:spcAft>
              </a:pPr>
              <a:endParaRPr lang="en-GB" sz="1800" b="0" i="0" u="none" strike="noStrike" dirty="0">
                <a:solidFill>
                  <a:srgbClr val="000000"/>
                </a:solidFill>
                <a:effectLst/>
              </a:endParaRPr>
            </a:p>
            <a:p>
              <a:pPr rtl="0">
                <a:spcBef>
                  <a:spcPts val="0"/>
                </a:spcBef>
                <a:spcAft>
                  <a:spcPts val="0"/>
                </a:spcAft>
              </a:pPr>
              <a:r>
                <a:rPr lang="en-GB" sz="1800" b="0" i="0" u="none" strike="noStrike" dirty="0">
                  <a:solidFill>
                    <a:srgbClr val="000000"/>
                  </a:solidFill>
                  <a:effectLst/>
                </a:rPr>
                <a:t>A journalist or reporter gathers information on news, important events and things that might interest people. They write articles about them for newspapers, magazines and the Internet. Journalists can also appear on television and radio news programmes.</a:t>
              </a:r>
              <a:endParaRPr lang="en-GB" b="0" dirty="0">
                <a:effectLst/>
              </a:endParaRPr>
            </a:p>
          </p:txBody>
        </p:sp>
        <p:sp>
          <p:nvSpPr>
            <p:cNvPr id="9" name="Rectangle: Top Corners Rounded 8">
              <a:extLst>
                <a:ext uri="{FF2B5EF4-FFF2-40B4-BE49-F238E27FC236}">
                  <a16:creationId xmlns:a16="http://schemas.microsoft.com/office/drawing/2014/main" id="{86A03E56-2AD9-450C-A3AF-0F6A341DB432}"/>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79AD42"/>
                  </a:solidFill>
                </a:rPr>
                <a:t>Journalist</a:t>
              </a:r>
              <a:endParaRPr lang="en-GB" b="1" dirty="0">
                <a:solidFill>
                  <a:srgbClr val="79AD42"/>
                </a:solidFill>
                <a:effectLst/>
              </a:endParaRPr>
            </a:p>
          </p:txBody>
        </p:sp>
      </p:grpSp>
      <p:pic>
        <p:nvPicPr>
          <p:cNvPr id="13" name="Picture 12">
            <a:extLst>
              <a:ext uri="{FF2B5EF4-FFF2-40B4-BE49-F238E27FC236}">
                <a16:creationId xmlns:a16="http://schemas.microsoft.com/office/drawing/2014/main" id="{AC0826AB-1F84-4261-ADFE-C720F4131D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969328">
            <a:off x="3377629" y="4419335"/>
            <a:ext cx="2765000" cy="1800451"/>
          </a:xfrm>
          <a:prstGeom prst="rect">
            <a:avLst/>
          </a:prstGeom>
        </p:spPr>
      </p:pic>
      <p:pic>
        <p:nvPicPr>
          <p:cNvPr id="14" name="Picture 13">
            <a:extLst>
              <a:ext uri="{FF2B5EF4-FFF2-40B4-BE49-F238E27FC236}">
                <a16:creationId xmlns:a16="http://schemas.microsoft.com/office/drawing/2014/main" id="{710749AA-ADD3-4B01-AA45-D2E92CFB52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18656" y="4016353"/>
            <a:ext cx="2765000" cy="1800451"/>
          </a:xfrm>
          <a:prstGeom prst="rect">
            <a:avLst/>
          </a:prstGeom>
        </p:spPr>
      </p:pic>
    </p:spTree>
    <p:extLst>
      <p:ext uri="{BB962C8B-B14F-4D97-AF65-F5344CB8AC3E}">
        <p14:creationId xmlns:p14="http://schemas.microsoft.com/office/powerpoint/2010/main" val="3297712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D617138F-3738-4372-836B-C9DF0964EA17}"/>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FBF4292F-644A-4902-963D-6FA4EE705978}"/>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K </a:t>
            </a:r>
            <a:r>
              <a:rPr lang="en-GB" sz="3600" i="0" dirty="0">
                <a:solidFill>
                  <a:schemeClr val="bg1"/>
                </a:solidFill>
                <a:effectLst/>
                <a:latin typeface="+mn-lt"/>
              </a:rPr>
              <a:t>Is For...</a:t>
            </a:r>
            <a:endParaRPr lang="en-GB" sz="11500" dirty="0">
              <a:solidFill>
                <a:schemeClr val="bg1"/>
              </a:solidFill>
              <a:latin typeface="+mn-lt"/>
            </a:endParaRPr>
          </a:p>
        </p:txBody>
      </p:sp>
      <p:grpSp>
        <p:nvGrpSpPr>
          <p:cNvPr id="6" name="Group 5">
            <a:extLst>
              <a:ext uri="{FF2B5EF4-FFF2-40B4-BE49-F238E27FC236}">
                <a16:creationId xmlns:a16="http://schemas.microsoft.com/office/drawing/2014/main" id="{73037C1B-D06C-4EB9-BAE5-87F4273857DB}"/>
              </a:ext>
            </a:extLst>
          </p:cNvPr>
          <p:cNvGrpSpPr/>
          <p:nvPr/>
        </p:nvGrpSpPr>
        <p:grpSpPr>
          <a:xfrm>
            <a:off x="710005" y="1635591"/>
            <a:ext cx="6515986" cy="2356546"/>
            <a:chOff x="542425" y="1301742"/>
            <a:chExt cx="8036092" cy="2211513"/>
          </a:xfrm>
        </p:grpSpPr>
        <p:sp>
          <p:nvSpPr>
            <p:cNvPr id="7" name="Rectangle: Rounded Corners 6">
              <a:extLst>
                <a:ext uri="{FF2B5EF4-FFF2-40B4-BE49-F238E27FC236}">
                  <a16:creationId xmlns:a16="http://schemas.microsoft.com/office/drawing/2014/main" id="{3E107F40-F2B1-412F-BEE9-E2AB7419BEEE}"/>
                </a:ext>
              </a:extLst>
            </p:cNvPr>
            <p:cNvSpPr/>
            <p:nvPr/>
          </p:nvSpPr>
          <p:spPr>
            <a:xfrm>
              <a:off x="542425" y="1301742"/>
              <a:ext cx="8036092" cy="2211513"/>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rtl="0">
                <a:spcBef>
                  <a:spcPts val="0"/>
                </a:spcBef>
                <a:spcAft>
                  <a:spcPts val="0"/>
                </a:spcAft>
              </a:pPr>
              <a:endParaRPr lang="en-GB" sz="1800" b="0" i="0" u="none" strike="noStrike" dirty="0">
                <a:solidFill>
                  <a:srgbClr val="000000"/>
                </a:solidFill>
                <a:effectLst/>
              </a:endParaRPr>
            </a:p>
            <a:p>
              <a:pPr rtl="0">
                <a:spcBef>
                  <a:spcPts val="0"/>
                </a:spcBef>
                <a:spcAft>
                  <a:spcPts val="0"/>
                </a:spcAft>
              </a:pPr>
              <a:r>
                <a:rPr lang="en-GB" sz="1800" b="0" i="0" u="none" strike="noStrike" dirty="0">
                  <a:solidFill>
                    <a:srgbClr val="000000"/>
                  </a:solidFill>
                  <a:effectLst/>
                </a:rPr>
                <a:t>Kennel managers are responsible for making sure all the dogs, cats and sometimes other animals are well                looked-after while in their care. They need to make sure    that the animals are exercised, fed and in good health.</a:t>
              </a:r>
              <a:endParaRPr lang="en-GB" b="0" dirty="0">
                <a:effectLst/>
              </a:endParaRPr>
            </a:p>
            <a:p>
              <a:pPr rtl="0">
                <a:spcBef>
                  <a:spcPts val="0"/>
                </a:spcBef>
                <a:spcAft>
                  <a:spcPts val="0"/>
                </a:spcAft>
              </a:pPr>
              <a:br>
                <a:rPr lang="en-GB" b="0" dirty="0">
                  <a:effectLst/>
                </a:rPr>
              </a:br>
              <a:r>
                <a:rPr lang="en-GB" sz="1800" b="0" i="0" u="none" strike="noStrike" dirty="0">
                  <a:solidFill>
                    <a:srgbClr val="000000"/>
                  </a:solidFill>
                  <a:effectLst/>
                </a:rPr>
                <a:t>Kennel managers should have a real love of animals.</a:t>
              </a:r>
              <a:endParaRPr lang="en-GB" b="0" dirty="0">
                <a:effectLst/>
              </a:endParaRPr>
            </a:p>
          </p:txBody>
        </p:sp>
        <p:sp>
          <p:nvSpPr>
            <p:cNvPr id="8" name="Rectangle: Top Corners Rounded 7">
              <a:extLst>
                <a:ext uri="{FF2B5EF4-FFF2-40B4-BE49-F238E27FC236}">
                  <a16:creationId xmlns:a16="http://schemas.microsoft.com/office/drawing/2014/main" id="{54E18168-58CD-4A8D-8E2B-F4DE2DBEF9A8}"/>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rgbClr val="79AD42"/>
                  </a:solidFill>
                  <a:effectLst/>
                </a:rPr>
                <a:t>Kennel Manager</a:t>
              </a:r>
              <a:endParaRPr lang="en-GB" b="1" dirty="0">
                <a:solidFill>
                  <a:srgbClr val="79AD42"/>
                </a:solidFill>
                <a:effectLst/>
              </a:endParaRPr>
            </a:p>
          </p:txBody>
        </p:sp>
      </p:grpSp>
      <p:pic>
        <p:nvPicPr>
          <p:cNvPr id="10" name="Picture 9">
            <a:extLst>
              <a:ext uri="{FF2B5EF4-FFF2-40B4-BE49-F238E27FC236}">
                <a16:creationId xmlns:a16="http://schemas.microsoft.com/office/drawing/2014/main" id="{CDAB1921-38CA-4D54-8E70-BC801E94EB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1786" y="1282504"/>
            <a:ext cx="1612209" cy="5018134"/>
          </a:xfrm>
          <a:prstGeom prst="rect">
            <a:avLst/>
          </a:prstGeom>
        </p:spPr>
      </p:pic>
      <p:pic>
        <p:nvPicPr>
          <p:cNvPr id="12" name="Picture 11">
            <a:extLst>
              <a:ext uri="{FF2B5EF4-FFF2-40B4-BE49-F238E27FC236}">
                <a16:creationId xmlns:a16="http://schemas.microsoft.com/office/drawing/2014/main" id="{ED9BBEBA-82EA-428C-B9FB-7FF55C77DB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613"/>
          <a:stretch/>
        </p:blipFill>
        <p:spPr>
          <a:xfrm>
            <a:off x="3013753" y="3992137"/>
            <a:ext cx="3373136" cy="2832340"/>
          </a:xfrm>
          <a:prstGeom prst="rect">
            <a:avLst/>
          </a:prstGeom>
        </p:spPr>
      </p:pic>
      <p:sp>
        <p:nvSpPr>
          <p:cNvPr id="13" name="Rectangle 12">
            <a:hlinkClick r:id="rId4"/>
            <a:extLst>
              <a:ext uri="{FF2B5EF4-FFF2-40B4-BE49-F238E27FC236}">
                <a16:creationId xmlns:a16="http://schemas.microsoft.com/office/drawing/2014/main" id="{B1BDAEA1-3957-4F8C-9BAC-55C6224F5C0A}"/>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Top Corners Rounded 4">
            <a:hlinkClick r:id="rId5" action="ppaction://hlinksldjump"/>
            <a:extLst>
              <a:ext uri="{FF2B5EF4-FFF2-40B4-BE49-F238E27FC236}">
                <a16:creationId xmlns:a16="http://schemas.microsoft.com/office/drawing/2014/main" id="{47EC7F38-C801-4009-BB1B-B9E5E4EC980D}"/>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Tree>
    <p:extLst>
      <p:ext uri="{BB962C8B-B14F-4D97-AF65-F5344CB8AC3E}">
        <p14:creationId xmlns:p14="http://schemas.microsoft.com/office/powerpoint/2010/main" val="551046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D3ECC7B3-8B42-490C-86F8-520202971A8A}"/>
              </a:ext>
            </a:extLst>
          </p:cNvPr>
          <p:cNvSpPr/>
          <p:nvPr/>
        </p:nvSpPr>
        <p:spPr>
          <a:xfrm>
            <a:off x="2147877" y="5320623"/>
            <a:ext cx="6341874" cy="921515"/>
          </a:xfrm>
          <a:prstGeom prst="roundRect">
            <a:avLst>
              <a:gd name="adj" fmla="val 11509"/>
            </a:avLst>
          </a:prstGeom>
          <a:solidFill>
            <a:srgbClr val="F9CBCB"/>
          </a:solidFill>
          <a:ln>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GB" sz="1800" b="1" i="0" u="none" strike="noStrike" dirty="0">
                <a:solidFill>
                  <a:srgbClr val="E50050"/>
                </a:solidFill>
                <a:effectLst/>
              </a:rPr>
              <a:t>Talk About </a:t>
            </a:r>
            <a:r>
              <a:rPr lang="en-GB" b="1" dirty="0">
                <a:solidFill>
                  <a:srgbClr val="E50050"/>
                </a:solidFill>
              </a:rPr>
              <a:t>It</a:t>
            </a:r>
          </a:p>
          <a:p>
            <a:pPr>
              <a:spcBef>
                <a:spcPts val="1200"/>
              </a:spcBef>
            </a:pPr>
            <a:r>
              <a:rPr lang="en-GB" dirty="0">
                <a:solidFill>
                  <a:schemeClr val="tx1"/>
                </a:solidFill>
              </a:rPr>
              <a:t>How can you be safe in the water?</a:t>
            </a:r>
            <a:endParaRPr lang="en-GB" b="0" dirty="0">
              <a:solidFill>
                <a:schemeClr val="tx1"/>
              </a:solidFill>
              <a:effectLst/>
            </a:endParaRPr>
          </a:p>
        </p:txBody>
      </p:sp>
      <p:sp>
        <p:nvSpPr>
          <p:cNvPr id="3" name="Rectangle: Top Corners Rounded 2">
            <a:extLst>
              <a:ext uri="{FF2B5EF4-FFF2-40B4-BE49-F238E27FC236}">
                <a16:creationId xmlns:a16="http://schemas.microsoft.com/office/drawing/2014/main" id="{88E1FE53-071F-490E-8710-8B0AA123B37F}"/>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1718B5B-A931-4B0E-9E7B-10D306563381}"/>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L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Top Corners Rounded 4">
            <a:hlinkClick r:id="rId2" action="ppaction://hlinksldjump"/>
            <a:extLst>
              <a:ext uri="{FF2B5EF4-FFF2-40B4-BE49-F238E27FC236}">
                <a16:creationId xmlns:a16="http://schemas.microsoft.com/office/drawing/2014/main" id="{14AE28B3-96AD-4375-B010-7A9D04C6F032}"/>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6" name="Rectangle 5">
            <a:hlinkClick r:id="rId3"/>
            <a:extLst>
              <a:ext uri="{FF2B5EF4-FFF2-40B4-BE49-F238E27FC236}">
                <a16:creationId xmlns:a16="http://schemas.microsoft.com/office/drawing/2014/main" id="{133F522B-B0FC-476C-978F-107C8B31408B}"/>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59E024D9-7E3C-4F51-9273-C00584782161}"/>
              </a:ext>
            </a:extLst>
          </p:cNvPr>
          <p:cNvGrpSpPr/>
          <p:nvPr/>
        </p:nvGrpSpPr>
        <p:grpSpPr>
          <a:xfrm>
            <a:off x="676551" y="1490626"/>
            <a:ext cx="6917429" cy="1528686"/>
            <a:chOff x="542425" y="1301744"/>
            <a:chExt cx="8036092" cy="1434603"/>
          </a:xfrm>
        </p:grpSpPr>
        <p:sp>
          <p:nvSpPr>
            <p:cNvPr id="8" name="Rectangle: Rounded Corners 7">
              <a:extLst>
                <a:ext uri="{FF2B5EF4-FFF2-40B4-BE49-F238E27FC236}">
                  <a16:creationId xmlns:a16="http://schemas.microsoft.com/office/drawing/2014/main" id="{D10D300F-10BC-4DC8-9BEB-B14017A25DF0}"/>
                </a:ext>
              </a:extLst>
            </p:cNvPr>
            <p:cNvSpPr/>
            <p:nvPr/>
          </p:nvSpPr>
          <p:spPr>
            <a:xfrm>
              <a:off x="542425" y="1301744"/>
              <a:ext cx="8036092" cy="1434603"/>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a:spcBef>
                  <a:spcPts val="1200"/>
                </a:spcBef>
              </a:pPr>
              <a:r>
                <a:rPr lang="en-GB" sz="1800" b="0" i="0" u="none" strike="noStrike" dirty="0">
                  <a:solidFill>
                    <a:srgbClr val="000000"/>
                  </a:solidFill>
                  <a:effectLst/>
                </a:rPr>
                <a:t>A librarian looks after the books in a library. They make sure that all books are in the correct places on the shelves. Librarians can help you to find the book that you are looking for.</a:t>
              </a:r>
              <a:endParaRPr lang="en-GB" b="0" dirty="0">
                <a:effectLst/>
              </a:endParaRPr>
            </a:p>
          </p:txBody>
        </p:sp>
        <p:sp>
          <p:nvSpPr>
            <p:cNvPr id="9" name="Rectangle: Top Corners Rounded 8">
              <a:extLst>
                <a:ext uri="{FF2B5EF4-FFF2-40B4-BE49-F238E27FC236}">
                  <a16:creationId xmlns:a16="http://schemas.microsoft.com/office/drawing/2014/main" id="{FA2052C2-1764-43DE-81E0-B8A2A43DCE15}"/>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chemeClr val="accent4"/>
                  </a:solidFill>
                  <a:effectLst/>
                </a:rPr>
                <a:t>Librarian</a:t>
              </a:r>
              <a:endParaRPr lang="en-GB" b="1" dirty="0">
                <a:solidFill>
                  <a:schemeClr val="accent4"/>
                </a:solidFill>
                <a:effectLst/>
              </a:endParaRPr>
            </a:p>
          </p:txBody>
        </p:sp>
      </p:grpSp>
      <p:pic>
        <p:nvPicPr>
          <p:cNvPr id="10" name="Picture 9">
            <a:extLst>
              <a:ext uri="{FF2B5EF4-FFF2-40B4-BE49-F238E27FC236}">
                <a16:creationId xmlns:a16="http://schemas.microsoft.com/office/drawing/2014/main" id="{0E03FBF3-4FD7-4416-9620-66BA0073536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088481" y="1046597"/>
            <a:ext cx="1340656" cy="3945430"/>
          </a:xfrm>
          <a:prstGeom prst="rect">
            <a:avLst/>
          </a:prstGeom>
        </p:spPr>
      </p:pic>
      <p:grpSp>
        <p:nvGrpSpPr>
          <p:cNvPr id="11" name="Group 10">
            <a:extLst>
              <a:ext uri="{FF2B5EF4-FFF2-40B4-BE49-F238E27FC236}">
                <a16:creationId xmlns:a16="http://schemas.microsoft.com/office/drawing/2014/main" id="{625EA5CC-DD14-4166-B6F6-ACA6CF1FD575}"/>
              </a:ext>
            </a:extLst>
          </p:cNvPr>
          <p:cNvGrpSpPr/>
          <p:nvPr/>
        </p:nvGrpSpPr>
        <p:grpSpPr>
          <a:xfrm>
            <a:off x="2055519" y="3407256"/>
            <a:ext cx="6434232" cy="1702387"/>
            <a:chOff x="542425" y="1301743"/>
            <a:chExt cx="8036092" cy="1702387"/>
          </a:xfrm>
        </p:grpSpPr>
        <p:sp>
          <p:nvSpPr>
            <p:cNvPr id="12" name="Rectangle: Rounded Corners 11">
              <a:extLst>
                <a:ext uri="{FF2B5EF4-FFF2-40B4-BE49-F238E27FC236}">
                  <a16:creationId xmlns:a16="http://schemas.microsoft.com/office/drawing/2014/main" id="{47015F9D-699C-49B6-8BB7-87A0225173E2}"/>
                </a:ext>
              </a:extLst>
            </p:cNvPr>
            <p:cNvSpPr/>
            <p:nvPr/>
          </p:nvSpPr>
          <p:spPr>
            <a:xfrm>
              <a:off x="542425" y="1301743"/>
              <a:ext cx="8036092" cy="1702387"/>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a:spcBef>
                  <a:spcPts val="1200"/>
                </a:spcBef>
              </a:pPr>
              <a:r>
                <a:rPr lang="en-GB" sz="1800" b="0" i="0" u="none" strike="noStrike" dirty="0">
                  <a:solidFill>
                    <a:srgbClr val="000000"/>
                  </a:solidFill>
                  <a:effectLst/>
                </a:rPr>
                <a:t>Lifeguards make sure that people are safe when they are in the water at the swimming baths, seaside or in a lake. They make sure that people are being sensible.</a:t>
              </a:r>
              <a:endParaRPr lang="en-GB" b="0" dirty="0">
                <a:effectLst/>
              </a:endParaRPr>
            </a:p>
          </p:txBody>
        </p:sp>
        <p:sp>
          <p:nvSpPr>
            <p:cNvPr id="13" name="Rectangle: Top Corners Rounded 12">
              <a:extLst>
                <a:ext uri="{FF2B5EF4-FFF2-40B4-BE49-F238E27FC236}">
                  <a16:creationId xmlns:a16="http://schemas.microsoft.com/office/drawing/2014/main" id="{6FB079FA-C119-46CD-8D0A-6E1E821CEA75}"/>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chemeClr val="accent4"/>
                  </a:solidFill>
                  <a:effectLst/>
                </a:rPr>
                <a:t>Lifeguard</a:t>
              </a:r>
              <a:endParaRPr lang="en-GB" b="1" dirty="0">
                <a:solidFill>
                  <a:schemeClr val="accent4"/>
                </a:solidFill>
                <a:effectLst/>
              </a:endParaRPr>
            </a:p>
          </p:txBody>
        </p:sp>
      </p:grpSp>
      <p:pic>
        <p:nvPicPr>
          <p:cNvPr id="14" name="Picture 13">
            <a:extLst>
              <a:ext uri="{FF2B5EF4-FFF2-40B4-BE49-F238E27FC236}">
                <a16:creationId xmlns:a16="http://schemas.microsoft.com/office/drawing/2014/main" id="{F1A212D8-C08B-412D-9D42-892238A7847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092"/>
          <a:stretch/>
        </p:blipFill>
        <p:spPr>
          <a:xfrm>
            <a:off x="471519" y="3208387"/>
            <a:ext cx="1553693" cy="3200258"/>
          </a:xfrm>
          <a:prstGeom prst="rect">
            <a:avLst/>
          </a:prstGeom>
        </p:spPr>
      </p:pic>
    </p:spTree>
    <p:extLst>
      <p:ext uri="{BB962C8B-B14F-4D97-AF65-F5344CB8AC3E}">
        <p14:creationId xmlns:p14="http://schemas.microsoft.com/office/powerpoint/2010/main" val="189646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32F5825A-EEB5-45DE-AA2E-6B01882C8DE7}"/>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0D4AA31A-6CEB-4577-8031-9DF4F25E9EB9}"/>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M </a:t>
            </a:r>
            <a:r>
              <a:rPr lang="en-GB" sz="3600" i="0" dirty="0">
                <a:solidFill>
                  <a:schemeClr val="bg1"/>
                </a:solidFill>
                <a:effectLst/>
                <a:latin typeface="+mn-lt"/>
              </a:rPr>
              <a:t>Is For...</a:t>
            </a:r>
            <a:endParaRPr lang="en-GB" sz="11500" dirty="0">
              <a:solidFill>
                <a:schemeClr val="bg1"/>
              </a:solidFill>
              <a:latin typeface="+mn-lt"/>
            </a:endParaRPr>
          </a:p>
        </p:txBody>
      </p:sp>
      <p:sp>
        <p:nvSpPr>
          <p:cNvPr id="6" name="Rectangle 5">
            <a:hlinkClick r:id="rId2"/>
            <a:extLst>
              <a:ext uri="{FF2B5EF4-FFF2-40B4-BE49-F238E27FC236}">
                <a16:creationId xmlns:a16="http://schemas.microsoft.com/office/drawing/2014/main" id="{3F3524DD-EA71-40A2-A978-F94E75BBFD9E}"/>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705F063E-CF0D-452D-A9EF-97F08BB987FC}"/>
              </a:ext>
            </a:extLst>
          </p:cNvPr>
          <p:cNvGrpSpPr/>
          <p:nvPr/>
        </p:nvGrpSpPr>
        <p:grpSpPr>
          <a:xfrm>
            <a:off x="676551" y="1468323"/>
            <a:ext cx="7757444" cy="2345394"/>
            <a:chOff x="542425" y="1301744"/>
            <a:chExt cx="8036092" cy="2201046"/>
          </a:xfrm>
        </p:grpSpPr>
        <p:sp>
          <p:nvSpPr>
            <p:cNvPr id="8" name="Rectangle: Rounded Corners 7">
              <a:extLst>
                <a:ext uri="{FF2B5EF4-FFF2-40B4-BE49-F238E27FC236}">
                  <a16:creationId xmlns:a16="http://schemas.microsoft.com/office/drawing/2014/main" id="{0BE9F74E-261F-4630-95A4-95318F742834}"/>
                </a:ext>
              </a:extLst>
            </p:cNvPr>
            <p:cNvSpPr/>
            <p:nvPr/>
          </p:nvSpPr>
          <p:spPr>
            <a:xfrm>
              <a:off x="542425" y="1301744"/>
              <a:ext cx="8036092" cy="2201046"/>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a:spcBef>
                  <a:spcPts val="1200"/>
                </a:spcBef>
              </a:pPr>
              <a:r>
                <a:rPr lang="en-GB" sz="1800" b="0" i="0" u="none" strike="noStrike" dirty="0">
                  <a:solidFill>
                    <a:srgbClr val="000000"/>
                  </a:solidFill>
                  <a:effectLst/>
                </a:rPr>
                <a:t>Meteorologists study the Earth's atmosphere to forecast the weather. This information helps people out at sea                                                                     and farmers to do their jobs.                                                                 Meteorologists can also guide                                                                         us to understand how and why                                                                            the Earth’s climate is changing.</a:t>
              </a:r>
              <a:endParaRPr lang="en-GB" b="0" dirty="0">
                <a:effectLst/>
              </a:endParaRPr>
            </a:p>
          </p:txBody>
        </p:sp>
        <p:sp>
          <p:nvSpPr>
            <p:cNvPr id="9" name="Rectangle: Top Corners Rounded 8">
              <a:extLst>
                <a:ext uri="{FF2B5EF4-FFF2-40B4-BE49-F238E27FC236}">
                  <a16:creationId xmlns:a16="http://schemas.microsoft.com/office/drawing/2014/main" id="{9915F7AE-3ADD-4748-A4EF-7F75478373F6}"/>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chemeClr val="accent4"/>
                  </a:solidFill>
                  <a:effectLst/>
                </a:rPr>
                <a:t>Meteorologist</a:t>
              </a:r>
              <a:endParaRPr lang="en-GB" b="1" dirty="0">
                <a:solidFill>
                  <a:schemeClr val="accent4"/>
                </a:solidFill>
                <a:effectLst/>
              </a:endParaRPr>
            </a:p>
          </p:txBody>
        </p:sp>
      </p:grpSp>
      <p:pic>
        <p:nvPicPr>
          <p:cNvPr id="11" name="Picture 10">
            <a:extLst>
              <a:ext uri="{FF2B5EF4-FFF2-40B4-BE49-F238E27FC236}">
                <a16:creationId xmlns:a16="http://schemas.microsoft.com/office/drawing/2014/main" id="{E5DF2A5D-6F16-4BCA-8611-4484C59D2E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7779" y="2575931"/>
            <a:ext cx="4196215" cy="3754203"/>
          </a:xfrm>
          <a:prstGeom prst="rect">
            <a:avLst/>
          </a:prstGeom>
        </p:spPr>
      </p:pic>
      <p:sp>
        <p:nvSpPr>
          <p:cNvPr id="5" name="Rectangle: Top Corners Rounded 4">
            <a:hlinkClick r:id="rId4" action="ppaction://hlinksldjump"/>
            <a:extLst>
              <a:ext uri="{FF2B5EF4-FFF2-40B4-BE49-F238E27FC236}">
                <a16:creationId xmlns:a16="http://schemas.microsoft.com/office/drawing/2014/main" id="{CD0E0731-C619-4DF8-A029-C7C28E874D5F}"/>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Tree>
    <p:extLst>
      <p:ext uri="{BB962C8B-B14F-4D97-AF65-F5344CB8AC3E}">
        <p14:creationId xmlns:p14="http://schemas.microsoft.com/office/powerpoint/2010/main" val="1384342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D8279F93-6F2E-4407-AD37-6EE2040EBE90}"/>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FBF42553-6C50-4390-9A15-F2ED41690FEE}"/>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N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4">
            <a:hlinkClick r:id="rId2"/>
            <a:extLst>
              <a:ext uri="{FF2B5EF4-FFF2-40B4-BE49-F238E27FC236}">
                <a16:creationId xmlns:a16="http://schemas.microsoft.com/office/drawing/2014/main" id="{6103806B-6308-4F44-9CD3-E99358BDD653}"/>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705154CD-548C-4B38-9E94-524B8890D5CD}"/>
              </a:ext>
            </a:extLst>
          </p:cNvPr>
          <p:cNvGrpSpPr/>
          <p:nvPr/>
        </p:nvGrpSpPr>
        <p:grpSpPr>
          <a:xfrm>
            <a:off x="676551" y="1468322"/>
            <a:ext cx="7757444" cy="4697585"/>
            <a:chOff x="542425" y="1301743"/>
            <a:chExt cx="8036092" cy="4408471"/>
          </a:xfrm>
        </p:grpSpPr>
        <p:sp>
          <p:nvSpPr>
            <p:cNvPr id="9" name="Rectangle: Rounded Corners 8">
              <a:extLst>
                <a:ext uri="{FF2B5EF4-FFF2-40B4-BE49-F238E27FC236}">
                  <a16:creationId xmlns:a16="http://schemas.microsoft.com/office/drawing/2014/main" id="{6A08D58D-16B0-4F19-9762-1BC05D998285}"/>
                </a:ext>
              </a:extLst>
            </p:cNvPr>
            <p:cNvSpPr/>
            <p:nvPr/>
          </p:nvSpPr>
          <p:spPr>
            <a:xfrm>
              <a:off x="542425" y="1301743"/>
              <a:ext cx="8036092" cy="4408471"/>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endParaRPr lang="en-GB" dirty="0">
                <a:solidFill>
                  <a:srgbClr val="000000"/>
                </a:solidFill>
              </a:endParaRPr>
            </a:p>
            <a:p>
              <a:pPr>
                <a:spcBef>
                  <a:spcPts val="1200"/>
                </a:spcBef>
              </a:pPr>
              <a:r>
                <a:rPr lang="en-GB" sz="1800" b="0" i="0" u="none" strike="noStrike" dirty="0">
                  <a:solidFill>
                    <a:srgbClr val="000000"/>
                  </a:solidFill>
                  <a:effectLst/>
                </a:rPr>
                <a:t>Nature conservationists look after the countryside. They work to protect natural areas, such as woodlands, fields, rivers, mountains, forests or coastal areas. A lot of a nature conservationist’s work is to make sure that people know all about the countryside and how they can help to look after it.</a:t>
              </a:r>
              <a:endParaRPr lang="en-GB" b="0" dirty="0">
                <a:effectLst/>
              </a:endParaRPr>
            </a:p>
          </p:txBody>
        </p:sp>
        <p:sp>
          <p:nvSpPr>
            <p:cNvPr id="10" name="Rectangle: Top Corners Rounded 9">
              <a:extLst>
                <a:ext uri="{FF2B5EF4-FFF2-40B4-BE49-F238E27FC236}">
                  <a16:creationId xmlns:a16="http://schemas.microsoft.com/office/drawing/2014/main" id="{1459808F-FD5B-4473-9E44-BFCDCEB0B0DE}"/>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chemeClr val="accent4"/>
                  </a:solidFill>
                  <a:effectLst/>
                </a:rPr>
                <a:t>Nature Conservationist</a:t>
              </a:r>
              <a:endParaRPr lang="en-GB" b="1" dirty="0">
                <a:solidFill>
                  <a:schemeClr val="accent4"/>
                </a:solidFill>
                <a:effectLst/>
              </a:endParaRPr>
            </a:p>
          </p:txBody>
        </p:sp>
      </p:grpSp>
      <p:sp>
        <p:nvSpPr>
          <p:cNvPr id="13" name="Rectangle: Rounded Corners 12">
            <a:extLst>
              <a:ext uri="{FF2B5EF4-FFF2-40B4-BE49-F238E27FC236}">
                <a16:creationId xmlns:a16="http://schemas.microsoft.com/office/drawing/2014/main" id="{55DEFB42-B687-47B3-AB6B-9CBC065B58FB}"/>
              </a:ext>
            </a:extLst>
          </p:cNvPr>
          <p:cNvSpPr/>
          <p:nvPr/>
        </p:nvSpPr>
        <p:spPr>
          <a:xfrm>
            <a:off x="676551" y="1468322"/>
            <a:ext cx="7757444" cy="4713376"/>
          </a:xfrm>
          <a:prstGeom prst="roundRect">
            <a:avLst>
              <a:gd name="adj" fmla="val 2538"/>
            </a:avLst>
          </a:prstGeom>
          <a:blipFill>
            <a:blip r:embed="rId3" cstate="screen">
              <a:extLst>
                <a:ext uri="{28A0092B-C50C-407E-A947-70E740481C1C}">
                  <a14:useLocalDpi xmlns:a14="http://schemas.microsoft.com/office/drawing/2010/main"/>
                </a:ext>
              </a:extLst>
            </a:blip>
            <a:stretch>
              <a:fillRect t="45063" b="-45063"/>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Top Corners Rounded 6">
            <a:hlinkClick r:id="rId4" action="ppaction://hlinksldjump"/>
            <a:extLst>
              <a:ext uri="{FF2B5EF4-FFF2-40B4-BE49-F238E27FC236}">
                <a16:creationId xmlns:a16="http://schemas.microsoft.com/office/drawing/2014/main" id="{0DBB89B6-2C4A-4E5D-B1F6-4030BF138429}"/>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14" name="Rectangle: Rounded Corners 13">
            <a:extLst>
              <a:ext uri="{FF2B5EF4-FFF2-40B4-BE49-F238E27FC236}">
                <a16:creationId xmlns:a16="http://schemas.microsoft.com/office/drawing/2014/main" id="{82BC6E53-4B55-4981-9F4D-11B274A0D4C0}"/>
              </a:ext>
            </a:extLst>
          </p:cNvPr>
          <p:cNvSpPr/>
          <p:nvPr/>
        </p:nvSpPr>
        <p:spPr>
          <a:xfrm>
            <a:off x="676552" y="4572000"/>
            <a:ext cx="2762934" cy="1728638"/>
          </a:xfrm>
          <a:prstGeom prst="roundRect">
            <a:avLst>
              <a:gd name="adj" fmla="val 11509"/>
            </a:avLst>
          </a:prstGeom>
          <a:solidFill>
            <a:srgbClr val="F9CBCB"/>
          </a:solidFill>
          <a:ln>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GB" sz="1800" b="1" i="0" u="none" strike="noStrike" dirty="0">
                <a:solidFill>
                  <a:srgbClr val="E50050"/>
                </a:solidFill>
                <a:effectLst/>
              </a:rPr>
              <a:t>Talk About </a:t>
            </a:r>
            <a:r>
              <a:rPr lang="en-GB" b="1" dirty="0">
                <a:solidFill>
                  <a:srgbClr val="E50050"/>
                </a:solidFill>
              </a:rPr>
              <a:t>It</a:t>
            </a:r>
          </a:p>
          <a:p>
            <a:pPr>
              <a:spcBef>
                <a:spcPts val="1200"/>
              </a:spcBef>
            </a:pPr>
            <a:r>
              <a:rPr lang="en-GB" dirty="0">
                <a:solidFill>
                  <a:schemeClr val="tx1"/>
                </a:solidFill>
              </a:rPr>
              <a:t>What ideas do you have for helping to take care of the countryside?</a:t>
            </a:r>
            <a:endParaRPr lang="en-GB" b="0" dirty="0">
              <a:solidFill>
                <a:schemeClr val="tx1"/>
              </a:solidFill>
              <a:effectLst/>
            </a:endParaRPr>
          </a:p>
        </p:txBody>
      </p:sp>
    </p:spTree>
    <p:extLst>
      <p:ext uri="{BB962C8B-B14F-4D97-AF65-F5344CB8AC3E}">
        <p14:creationId xmlns:p14="http://schemas.microsoft.com/office/powerpoint/2010/main" val="366152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E2F2B4E7-770F-48EA-9E09-6AAB5EA32ABE}"/>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2F120AA7-9036-47B3-96CA-9F899040B584}"/>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O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4">
            <a:hlinkClick r:id="rId2"/>
            <a:extLst>
              <a:ext uri="{FF2B5EF4-FFF2-40B4-BE49-F238E27FC236}">
                <a16:creationId xmlns:a16="http://schemas.microsoft.com/office/drawing/2014/main" id="{4F0D91F5-7EAF-49CC-9D4A-830DB3E2A5F6}"/>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00837560-1F40-4EFB-BF95-4F186EF0F588}"/>
              </a:ext>
            </a:extLst>
          </p:cNvPr>
          <p:cNvSpPr/>
          <p:nvPr/>
        </p:nvSpPr>
        <p:spPr>
          <a:xfrm>
            <a:off x="676551" y="4737859"/>
            <a:ext cx="6277922" cy="1121725"/>
          </a:xfrm>
          <a:prstGeom prst="roundRect">
            <a:avLst>
              <a:gd name="adj" fmla="val 11509"/>
            </a:avLst>
          </a:prstGeom>
          <a:solidFill>
            <a:srgbClr val="F9CBCB"/>
          </a:solidFill>
          <a:ln>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GB" sz="1800" b="1" i="0" u="none" strike="noStrike" dirty="0">
                <a:solidFill>
                  <a:srgbClr val="E50050"/>
                </a:solidFill>
                <a:effectLst/>
              </a:rPr>
              <a:t>Talk About </a:t>
            </a:r>
            <a:r>
              <a:rPr lang="en-GB" b="1" dirty="0">
                <a:solidFill>
                  <a:srgbClr val="E50050"/>
                </a:solidFill>
              </a:rPr>
              <a:t>It</a:t>
            </a:r>
          </a:p>
          <a:p>
            <a:pPr>
              <a:spcBef>
                <a:spcPts val="1200"/>
              </a:spcBef>
            </a:pPr>
            <a:r>
              <a:rPr lang="en-GB" dirty="0">
                <a:solidFill>
                  <a:schemeClr val="tx1"/>
                </a:solidFill>
              </a:rPr>
              <a:t>What do you know about climate change?</a:t>
            </a:r>
            <a:endParaRPr lang="en-GB" b="0" dirty="0">
              <a:solidFill>
                <a:schemeClr val="tx1"/>
              </a:solidFill>
              <a:effectLst/>
            </a:endParaRPr>
          </a:p>
        </p:txBody>
      </p:sp>
      <p:grpSp>
        <p:nvGrpSpPr>
          <p:cNvPr id="8" name="Group 7">
            <a:extLst>
              <a:ext uri="{FF2B5EF4-FFF2-40B4-BE49-F238E27FC236}">
                <a16:creationId xmlns:a16="http://schemas.microsoft.com/office/drawing/2014/main" id="{20854B41-4AF7-41DC-AED6-C33874910077}"/>
              </a:ext>
            </a:extLst>
          </p:cNvPr>
          <p:cNvGrpSpPr/>
          <p:nvPr/>
        </p:nvGrpSpPr>
        <p:grpSpPr>
          <a:xfrm>
            <a:off x="676551" y="1559274"/>
            <a:ext cx="7824352" cy="2772371"/>
            <a:chOff x="676550" y="1581791"/>
            <a:chExt cx="7824352" cy="2772371"/>
          </a:xfrm>
        </p:grpSpPr>
        <p:sp>
          <p:nvSpPr>
            <p:cNvPr id="9" name="Rectangle: Rounded Corners 8">
              <a:extLst>
                <a:ext uri="{FF2B5EF4-FFF2-40B4-BE49-F238E27FC236}">
                  <a16:creationId xmlns:a16="http://schemas.microsoft.com/office/drawing/2014/main" id="{9001FBDA-7A7D-4FEE-B9B7-27EF112F9217}"/>
                </a:ext>
              </a:extLst>
            </p:cNvPr>
            <p:cNvSpPr/>
            <p:nvPr/>
          </p:nvSpPr>
          <p:spPr>
            <a:xfrm>
              <a:off x="676550" y="1581791"/>
              <a:ext cx="4653733" cy="2772371"/>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rtl="0">
                <a:spcBef>
                  <a:spcPts val="0"/>
                </a:spcBef>
                <a:spcAft>
                  <a:spcPts val="0"/>
                </a:spcAft>
              </a:pPr>
              <a:endParaRPr lang="en-GB" sz="1800" b="0" i="0" u="none" strike="noStrike" dirty="0">
                <a:solidFill>
                  <a:srgbClr val="000000"/>
                </a:solidFill>
                <a:effectLst/>
              </a:endParaRPr>
            </a:p>
            <a:p>
              <a:pPr rtl="0">
                <a:spcBef>
                  <a:spcPts val="0"/>
                </a:spcBef>
                <a:spcAft>
                  <a:spcPts val="0"/>
                </a:spcAft>
              </a:pPr>
              <a:r>
                <a:rPr lang="en-GB" sz="1800" b="0" i="0" u="none" strike="noStrike" dirty="0">
                  <a:solidFill>
                    <a:srgbClr val="000000"/>
                  </a:solidFill>
                  <a:effectLst/>
                </a:rPr>
                <a:t>An oceanographer studies everything about the oceans including the plants  and marine life that live in the sea. Oceanographers study the waves and                   the temperatures of our seas so that              the effects of climate change can be measured.</a:t>
              </a:r>
              <a:endParaRPr lang="en-GB" b="0" dirty="0">
                <a:effectLst/>
              </a:endParaRPr>
            </a:p>
          </p:txBody>
        </p:sp>
        <p:sp>
          <p:nvSpPr>
            <p:cNvPr id="10" name="Rectangle: Rounded Corners 9">
              <a:extLst>
                <a:ext uri="{FF2B5EF4-FFF2-40B4-BE49-F238E27FC236}">
                  <a16:creationId xmlns:a16="http://schemas.microsoft.com/office/drawing/2014/main" id="{53AD8280-C42C-4604-8812-17A9EF5A3788}"/>
                </a:ext>
              </a:extLst>
            </p:cNvPr>
            <p:cNvSpPr/>
            <p:nvPr/>
          </p:nvSpPr>
          <p:spPr>
            <a:xfrm>
              <a:off x="4884234" y="1620538"/>
              <a:ext cx="3616668" cy="2733624"/>
            </a:xfrm>
            <a:prstGeom prst="roundRect">
              <a:avLst>
                <a:gd name="adj" fmla="val 8233"/>
              </a:avLst>
            </a:prstGeom>
            <a:blipFill>
              <a:blip r:embed="rId3" cstate="screen">
                <a:extLst>
                  <a:ext uri="{28A0092B-C50C-407E-A947-70E740481C1C}">
                    <a14:useLocalDpi xmlns:a14="http://schemas.microsoft.com/office/drawing/2010/main"/>
                  </a:ext>
                </a:extLst>
              </a:blip>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Top Corners Rounded 10">
              <a:extLst>
                <a:ext uri="{FF2B5EF4-FFF2-40B4-BE49-F238E27FC236}">
                  <a16:creationId xmlns:a16="http://schemas.microsoft.com/office/drawing/2014/main" id="{4F3D2B08-F1EC-470B-B387-89EC8154ACB7}"/>
                </a:ext>
              </a:extLst>
            </p:cNvPr>
            <p:cNvSpPr/>
            <p:nvPr/>
          </p:nvSpPr>
          <p:spPr>
            <a:xfrm>
              <a:off x="676550" y="1581795"/>
              <a:ext cx="7824352" cy="484908"/>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rgbClr val="79AD42"/>
                  </a:solidFill>
                  <a:effectLst/>
                </a:rPr>
                <a:t>Oceanographer</a:t>
              </a:r>
              <a:endParaRPr lang="en-GB" b="1" dirty="0">
                <a:solidFill>
                  <a:srgbClr val="79AD42"/>
                </a:solidFill>
                <a:effectLst/>
              </a:endParaRPr>
            </a:p>
          </p:txBody>
        </p:sp>
      </p:grpSp>
      <p:pic>
        <p:nvPicPr>
          <p:cNvPr id="13" name="Picture 12">
            <a:extLst>
              <a:ext uri="{FF2B5EF4-FFF2-40B4-BE49-F238E27FC236}">
                <a16:creationId xmlns:a16="http://schemas.microsoft.com/office/drawing/2014/main" id="{2AD7D95B-2E57-4D6A-90ED-5BC05240CF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556736" y="2591163"/>
            <a:ext cx="2033591" cy="3817482"/>
          </a:xfrm>
          <a:prstGeom prst="rect">
            <a:avLst/>
          </a:prstGeom>
        </p:spPr>
      </p:pic>
      <p:sp>
        <p:nvSpPr>
          <p:cNvPr id="6" name="Rectangle: Top Corners Rounded 5">
            <a:hlinkClick r:id="rId5" action="ppaction://hlinksldjump"/>
            <a:extLst>
              <a:ext uri="{FF2B5EF4-FFF2-40B4-BE49-F238E27FC236}">
                <a16:creationId xmlns:a16="http://schemas.microsoft.com/office/drawing/2014/main" id="{0C3A4B50-E31E-4451-A48B-5F78D684593E}"/>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Tree>
    <p:extLst>
      <p:ext uri="{BB962C8B-B14F-4D97-AF65-F5344CB8AC3E}">
        <p14:creationId xmlns:p14="http://schemas.microsoft.com/office/powerpoint/2010/main" val="333688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6CB7C7C-0B54-4C86-BE34-762037C2A155}"/>
              </a:ext>
            </a:extLst>
          </p:cNvPr>
          <p:cNvSpPr/>
          <p:nvPr/>
        </p:nvSpPr>
        <p:spPr>
          <a:xfrm>
            <a:off x="676551" y="4622346"/>
            <a:ext cx="4102028" cy="1526772"/>
          </a:xfrm>
          <a:prstGeom prst="roundRect">
            <a:avLst>
              <a:gd name="adj" fmla="val 11509"/>
            </a:avLst>
          </a:prstGeom>
          <a:solidFill>
            <a:srgbClr val="F9CBCB"/>
          </a:solidFill>
          <a:ln>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GB" sz="1800" b="1" i="0" u="none" strike="noStrike" dirty="0">
                <a:solidFill>
                  <a:srgbClr val="E50050"/>
                </a:solidFill>
                <a:effectLst/>
              </a:rPr>
              <a:t>Talk About </a:t>
            </a:r>
            <a:r>
              <a:rPr lang="en-GB" b="1" dirty="0">
                <a:solidFill>
                  <a:srgbClr val="E50050"/>
                </a:solidFill>
              </a:rPr>
              <a:t>It</a:t>
            </a:r>
          </a:p>
          <a:p>
            <a:pPr>
              <a:spcBef>
                <a:spcPts val="1200"/>
              </a:spcBef>
            </a:pPr>
            <a:r>
              <a:rPr lang="en-GB" dirty="0">
                <a:solidFill>
                  <a:schemeClr val="tx1"/>
                </a:solidFill>
              </a:rPr>
              <a:t>Which paramedic do you </a:t>
            </a:r>
            <a:r>
              <a:rPr lang="en-GB">
                <a:solidFill>
                  <a:schemeClr val="tx1"/>
                </a:solidFill>
              </a:rPr>
              <a:t>think works in </a:t>
            </a:r>
            <a:r>
              <a:rPr lang="en-GB" dirty="0">
                <a:solidFill>
                  <a:schemeClr val="tx1"/>
                </a:solidFill>
              </a:rPr>
              <a:t>an air ambulance?</a:t>
            </a:r>
          </a:p>
          <a:p>
            <a:pPr>
              <a:spcBef>
                <a:spcPts val="600"/>
              </a:spcBef>
            </a:pPr>
            <a:r>
              <a:rPr lang="en-GB" dirty="0">
                <a:solidFill>
                  <a:schemeClr val="tx1"/>
                </a:solidFill>
              </a:rPr>
              <a:t>How do you know?</a:t>
            </a:r>
          </a:p>
        </p:txBody>
      </p:sp>
      <p:sp>
        <p:nvSpPr>
          <p:cNvPr id="3" name="Rectangle: Top Corners Rounded 2">
            <a:extLst>
              <a:ext uri="{FF2B5EF4-FFF2-40B4-BE49-F238E27FC236}">
                <a16:creationId xmlns:a16="http://schemas.microsoft.com/office/drawing/2014/main" id="{15F6E9B0-B155-42F7-B756-C9B14C0D652B}"/>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D7028A46-678C-40AA-9213-432D17EF763F}"/>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P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4">
            <a:hlinkClick r:id="rId2"/>
            <a:extLst>
              <a:ext uri="{FF2B5EF4-FFF2-40B4-BE49-F238E27FC236}">
                <a16:creationId xmlns:a16="http://schemas.microsoft.com/office/drawing/2014/main" id="{518882E3-3080-4321-941B-8C605CD91A06}"/>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34745BAE-7369-433C-AF73-923F6AE1181E}"/>
              </a:ext>
            </a:extLst>
          </p:cNvPr>
          <p:cNvGrpSpPr/>
          <p:nvPr/>
        </p:nvGrpSpPr>
        <p:grpSpPr>
          <a:xfrm>
            <a:off x="676551" y="1468323"/>
            <a:ext cx="4113563" cy="2893952"/>
            <a:chOff x="542425" y="1301744"/>
            <a:chExt cx="8036092" cy="2715843"/>
          </a:xfrm>
        </p:grpSpPr>
        <p:sp>
          <p:nvSpPr>
            <p:cNvPr id="8" name="Rectangle: Rounded Corners 7">
              <a:extLst>
                <a:ext uri="{FF2B5EF4-FFF2-40B4-BE49-F238E27FC236}">
                  <a16:creationId xmlns:a16="http://schemas.microsoft.com/office/drawing/2014/main" id="{760AD453-A74E-4164-9E74-E9ED1CECD976}"/>
                </a:ext>
              </a:extLst>
            </p:cNvPr>
            <p:cNvSpPr/>
            <p:nvPr/>
          </p:nvSpPr>
          <p:spPr>
            <a:xfrm>
              <a:off x="542425" y="1301744"/>
              <a:ext cx="8036092" cy="2715843"/>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a:spcBef>
                  <a:spcPts val="1200"/>
                </a:spcBef>
              </a:pPr>
              <a:r>
                <a:rPr lang="en-GB" sz="1800" b="0" i="0" u="none" strike="noStrike" dirty="0">
                  <a:solidFill>
                    <a:srgbClr val="000000"/>
                  </a:solidFill>
                  <a:effectLst/>
                </a:rPr>
                <a:t>A paramedic responds to emergency calls as part of an emergency team. They usually work in a two-person crew in an ambulance or an air ambulance (helicopter). A paramedic can also work on their own using a motorbike or a special car to help someone.</a:t>
              </a:r>
              <a:endParaRPr lang="en-GB" b="0" dirty="0">
                <a:effectLst/>
              </a:endParaRPr>
            </a:p>
          </p:txBody>
        </p:sp>
        <p:sp>
          <p:nvSpPr>
            <p:cNvPr id="9" name="Rectangle: Top Corners Rounded 8">
              <a:extLst>
                <a:ext uri="{FF2B5EF4-FFF2-40B4-BE49-F238E27FC236}">
                  <a16:creationId xmlns:a16="http://schemas.microsoft.com/office/drawing/2014/main" id="{10E7CC01-C7FF-460A-B07D-E59643E66A8C}"/>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4"/>
                  </a:solidFill>
                </a:rPr>
                <a:t>Paramedic</a:t>
              </a:r>
              <a:endParaRPr lang="en-GB" b="1" dirty="0">
                <a:solidFill>
                  <a:schemeClr val="accent4"/>
                </a:solidFill>
                <a:effectLst/>
              </a:endParaRPr>
            </a:p>
          </p:txBody>
        </p:sp>
      </p:grpSp>
      <p:grpSp>
        <p:nvGrpSpPr>
          <p:cNvPr id="14" name="Group 13">
            <a:extLst>
              <a:ext uri="{FF2B5EF4-FFF2-40B4-BE49-F238E27FC236}">
                <a16:creationId xmlns:a16="http://schemas.microsoft.com/office/drawing/2014/main" id="{ABFC686D-B8BC-464D-A24D-2808FAD893B5}"/>
              </a:ext>
            </a:extLst>
          </p:cNvPr>
          <p:cNvGrpSpPr/>
          <p:nvPr/>
        </p:nvGrpSpPr>
        <p:grpSpPr>
          <a:xfrm>
            <a:off x="4572000" y="2239861"/>
            <a:ext cx="4265801" cy="4168783"/>
            <a:chOff x="4188355" y="2517692"/>
            <a:chExt cx="4089615" cy="3921770"/>
          </a:xfrm>
        </p:grpSpPr>
        <p:pic>
          <p:nvPicPr>
            <p:cNvPr id="11" name="Picture 10">
              <a:extLst>
                <a:ext uri="{FF2B5EF4-FFF2-40B4-BE49-F238E27FC236}">
                  <a16:creationId xmlns:a16="http://schemas.microsoft.com/office/drawing/2014/main" id="{829BD097-FC02-4B56-AEE2-65BBE31A4B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8355" y="2517692"/>
              <a:ext cx="1652915" cy="3782946"/>
            </a:xfrm>
            <a:prstGeom prst="rect">
              <a:avLst/>
            </a:prstGeom>
          </p:spPr>
        </p:pic>
        <p:pic>
          <p:nvPicPr>
            <p:cNvPr id="13" name="Picture 12">
              <a:extLst>
                <a:ext uri="{FF2B5EF4-FFF2-40B4-BE49-F238E27FC236}">
                  <a16:creationId xmlns:a16="http://schemas.microsoft.com/office/drawing/2014/main" id="{1E7C18E9-9256-47D5-B637-2C6494A48F9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625055" y="2574913"/>
              <a:ext cx="1652915" cy="3746827"/>
            </a:xfrm>
            <a:prstGeom prst="rect">
              <a:avLst/>
            </a:prstGeom>
          </p:spPr>
        </p:pic>
        <p:pic>
          <p:nvPicPr>
            <p:cNvPr id="12" name="Picture 11">
              <a:extLst>
                <a:ext uri="{FF2B5EF4-FFF2-40B4-BE49-F238E27FC236}">
                  <a16:creationId xmlns:a16="http://schemas.microsoft.com/office/drawing/2014/main" id="{F550909B-B0A4-4055-B19C-C4DC714D19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110"/>
            <a:stretch/>
          </p:blipFill>
          <p:spPr>
            <a:xfrm>
              <a:off x="5325366" y="2835966"/>
              <a:ext cx="1455714" cy="3603496"/>
            </a:xfrm>
            <a:prstGeom prst="rect">
              <a:avLst/>
            </a:prstGeom>
          </p:spPr>
        </p:pic>
      </p:grpSp>
      <p:sp>
        <p:nvSpPr>
          <p:cNvPr id="6" name="Rectangle: Top Corners Rounded 5">
            <a:hlinkClick r:id="rId6" action="ppaction://hlinksldjump"/>
            <a:extLst>
              <a:ext uri="{FF2B5EF4-FFF2-40B4-BE49-F238E27FC236}">
                <a16:creationId xmlns:a16="http://schemas.microsoft.com/office/drawing/2014/main" id="{86F7E28B-1382-4AE5-9327-0216693C4B1D}"/>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Tree>
    <p:extLst>
      <p:ext uri="{BB962C8B-B14F-4D97-AF65-F5344CB8AC3E}">
        <p14:creationId xmlns:p14="http://schemas.microsoft.com/office/powerpoint/2010/main" val="412847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76B363B0-A3E4-4BC4-88FA-36D95BB420D1}"/>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A38445A-5DD6-4DF3-A948-0F62F1EBEDB4}"/>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What Could I Be?</a:t>
            </a:r>
            <a:endParaRPr lang="en-GB" sz="6600" dirty="0">
              <a:solidFill>
                <a:schemeClr val="bg1"/>
              </a:solidFill>
              <a:latin typeface="+mn-lt"/>
            </a:endParaRPr>
          </a:p>
        </p:txBody>
      </p:sp>
      <p:sp>
        <p:nvSpPr>
          <p:cNvPr id="3" name="Rectangle 2">
            <a:hlinkClick r:id="rId2"/>
            <a:extLst>
              <a:ext uri="{FF2B5EF4-FFF2-40B4-BE49-F238E27FC236}">
                <a16:creationId xmlns:a16="http://schemas.microsoft.com/office/drawing/2014/main" id="{9110B722-E8BA-4F8B-8040-E3C62B99B057}"/>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FEDE1D43-312B-4D30-958D-384EFFA11C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1282"/>
          <a:stretch/>
        </p:blipFill>
        <p:spPr>
          <a:xfrm>
            <a:off x="553954" y="3968945"/>
            <a:ext cx="1304683" cy="2889055"/>
          </a:xfrm>
          <a:prstGeom prst="rect">
            <a:avLst/>
          </a:prstGeom>
        </p:spPr>
      </p:pic>
      <p:pic>
        <p:nvPicPr>
          <p:cNvPr id="12" name="Picture 11">
            <a:extLst>
              <a:ext uri="{FF2B5EF4-FFF2-40B4-BE49-F238E27FC236}">
                <a16:creationId xmlns:a16="http://schemas.microsoft.com/office/drawing/2014/main" id="{7643E535-4D20-43BF-A9D9-628B5C278F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b="20229"/>
          <a:stretch/>
        </p:blipFill>
        <p:spPr>
          <a:xfrm>
            <a:off x="6842542" y="3930259"/>
            <a:ext cx="1747504" cy="2927741"/>
          </a:xfrm>
          <a:prstGeom prst="rect">
            <a:avLst/>
          </a:prstGeom>
        </p:spPr>
      </p:pic>
      <p:sp>
        <p:nvSpPr>
          <p:cNvPr id="13" name="Thought Bubble: Cloud 12">
            <a:extLst>
              <a:ext uri="{FF2B5EF4-FFF2-40B4-BE49-F238E27FC236}">
                <a16:creationId xmlns:a16="http://schemas.microsoft.com/office/drawing/2014/main" id="{11AA55DF-228B-4833-BB94-289BA8876D8A}"/>
              </a:ext>
            </a:extLst>
          </p:cNvPr>
          <p:cNvSpPr/>
          <p:nvPr/>
        </p:nvSpPr>
        <p:spPr>
          <a:xfrm>
            <a:off x="1993186" y="4174061"/>
            <a:ext cx="2357403" cy="1556107"/>
          </a:xfrm>
          <a:prstGeom prst="cloudCallout">
            <a:avLst>
              <a:gd name="adj1" fmla="val -62138"/>
              <a:gd name="adj2" fmla="val -5201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u="none" strike="noStrike" dirty="0">
                <a:solidFill>
                  <a:srgbClr val="000000"/>
                </a:solidFill>
                <a:effectLst/>
              </a:rPr>
              <a:t>How many jobs can you think of?</a:t>
            </a:r>
            <a:endParaRPr lang="en-GB" dirty="0"/>
          </a:p>
        </p:txBody>
      </p:sp>
      <p:sp>
        <p:nvSpPr>
          <p:cNvPr id="14" name="Thought Bubble: Cloud 13">
            <a:extLst>
              <a:ext uri="{FF2B5EF4-FFF2-40B4-BE49-F238E27FC236}">
                <a16:creationId xmlns:a16="http://schemas.microsoft.com/office/drawing/2014/main" id="{0CE9E3E3-26CE-439A-B4C9-9D72F5E6D389}"/>
              </a:ext>
            </a:extLst>
          </p:cNvPr>
          <p:cNvSpPr/>
          <p:nvPr/>
        </p:nvSpPr>
        <p:spPr>
          <a:xfrm>
            <a:off x="4391501" y="4166155"/>
            <a:ext cx="2450760" cy="1346787"/>
          </a:xfrm>
          <a:prstGeom prst="cloudCallout">
            <a:avLst>
              <a:gd name="adj1" fmla="val 67291"/>
              <a:gd name="adj2" fmla="val -4985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u="none" strike="noStrike" dirty="0">
                <a:solidFill>
                  <a:srgbClr val="000000"/>
                </a:solidFill>
                <a:effectLst/>
              </a:rPr>
              <a:t>Let’s all share our ideas together.</a:t>
            </a:r>
            <a:endParaRPr lang="en-GB" dirty="0"/>
          </a:p>
        </p:txBody>
      </p:sp>
      <p:sp>
        <p:nvSpPr>
          <p:cNvPr id="16" name="TextBox 15">
            <a:extLst>
              <a:ext uri="{FF2B5EF4-FFF2-40B4-BE49-F238E27FC236}">
                <a16:creationId xmlns:a16="http://schemas.microsoft.com/office/drawing/2014/main" id="{6DBE0A83-A2E1-485A-BD80-2419EFDF436A}"/>
              </a:ext>
            </a:extLst>
          </p:cNvPr>
          <p:cNvSpPr txBox="1"/>
          <p:nvPr/>
        </p:nvSpPr>
        <p:spPr>
          <a:xfrm>
            <a:off x="1993186" y="5931306"/>
            <a:ext cx="5078776" cy="369332"/>
          </a:xfrm>
          <a:prstGeom prst="rect">
            <a:avLst/>
          </a:prstGeom>
          <a:noFill/>
        </p:spPr>
        <p:txBody>
          <a:bodyPr wrap="square">
            <a:spAutoFit/>
          </a:bodyPr>
          <a:lstStyle/>
          <a:p>
            <a:r>
              <a:rPr lang="en-GB" sz="1800" b="0" i="0" u="none" strike="noStrike" dirty="0">
                <a:solidFill>
                  <a:srgbClr val="000000"/>
                </a:solidFill>
                <a:effectLst/>
              </a:rPr>
              <a:t>Share your ideas with your partner.</a:t>
            </a:r>
            <a:endParaRPr lang="en-GB" dirty="0"/>
          </a:p>
        </p:txBody>
      </p:sp>
      <p:sp>
        <p:nvSpPr>
          <p:cNvPr id="17" name="Rectangle: Rounded Corners 16">
            <a:extLst>
              <a:ext uri="{FF2B5EF4-FFF2-40B4-BE49-F238E27FC236}">
                <a16:creationId xmlns:a16="http://schemas.microsoft.com/office/drawing/2014/main" id="{C41EE4E6-1331-48AA-81BC-3A7593509F9E}"/>
              </a:ext>
            </a:extLst>
          </p:cNvPr>
          <p:cNvSpPr/>
          <p:nvPr/>
        </p:nvSpPr>
        <p:spPr>
          <a:xfrm>
            <a:off x="547580" y="1305614"/>
            <a:ext cx="8036092" cy="2589634"/>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0"/>
              </a:spcBef>
              <a:spcAft>
                <a:spcPts val="0"/>
              </a:spcAft>
            </a:pPr>
            <a:r>
              <a:rPr lang="en-GB" sz="1800" b="0" i="0" u="none" strike="noStrike" dirty="0">
                <a:solidFill>
                  <a:srgbClr val="000000"/>
                </a:solidFill>
                <a:effectLst/>
              </a:rPr>
              <a:t>As you get older, you will start to think about what career or job you would like to do as an adult. You might change your mind lots of times and this is ok. It’s usually a good idea to choose a job that relates to something you are interested in and because this can change over time, your ideas for the job you would like might too.</a:t>
            </a:r>
            <a:endParaRPr lang="en-GB" b="0" dirty="0">
              <a:effectLst/>
            </a:endParaRPr>
          </a:p>
          <a:p>
            <a:pPr rtl="0">
              <a:spcBef>
                <a:spcPts val="600"/>
              </a:spcBef>
              <a:spcAft>
                <a:spcPts val="0"/>
              </a:spcAft>
            </a:pPr>
            <a:r>
              <a:rPr lang="en-GB" sz="1800" b="0" i="0" u="none" strike="noStrike" dirty="0">
                <a:solidFill>
                  <a:srgbClr val="000000"/>
                </a:solidFill>
                <a:effectLst/>
              </a:rPr>
              <a:t>It’s important to remember that jobs can be done by anyone - no matter who they are, their gender, where they are from, what they look like or how they choose to live their lives.</a:t>
            </a:r>
            <a:endParaRPr lang="en-GB" dirty="0"/>
          </a:p>
        </p:txBody>
      </p:sp>
    </p:spTree>
    <p:extLst>
      <p:ext uri="{BB962C8B-B14F-4D97-AF65-F5344CB8AC3E}">
        <p14:creationId xmlns:p14="http://schemas.microsoft.com/office/powerpoint/2010/main" val="122938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500"/>
                                        <p:tgtEl>
                                          <p:spTgt spid="1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CC97E64D-CD93-4375-85CB-6099AB2A1944}"/>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EA5DC84-B53A-47AD-AA30-C1E431F8543E}"/>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Q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4">
            <a:hlinkClick r:id="rId2"/>
            <a:extLst>
              <a:ext uri="{FF2B5EF4-FFF2-40B4-BE49-F238E27FC236}">
                <a16:creationId xmlns:a16="http://schemas.microsoft.com/office/drawing/2014/main" id="{B0739E0A-277A-4C2B-8D3F-0649B34DAC36}"/>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Top Corners Rounded 5">
            <a:hlinkClick r:id="rId3" action="ppaction://hlinksldjump"/>
            <a:extLst>
              <a:ext uri="{FF2B5EF4-FFF2-40B4-BE49-F238E27FC236}">
                <a16:creationId xmlns:a16="http://schemas.microsoft.com/office/drawing/2014/main" id="{5A9B6CFE-FFC0-4BEF-95F0-B8CD2A90B239}"/>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7" name="Group 6">
            <a:extLst>
              <a:ext uri="{FF2B5EF4-FFF2-40B4-BE49-F238E27FC236}">
                <a16:creationId xmlns:a16="http://schemas.microsoft.com/office/drawing/2014/main" id="{FB7A88D0-CFD1-4C3C-B95F-C5669254A82F}"/>
              </a:ext>
            </a:extLst>
          </p:cNvPr>
          <p:cNvGrpSpPr/>
          <p:nvPr/>
        </p:nvGrpSpPr>
        <p:grpSpPr>
          <a:xfrm>
            <a:off x="676551" y="1559274"/>
            <a:ext cx="7824352" cy="2772371"/>
            <a:chOff x="676550" y="1581791"/>
            <a:chExt cx="7824352" cy="2772371"/>
          </a:xfrm>
        </p:grpSpPr>
        <p:sp>
          <p:nvSpPr>
            <p:cNvPr id="8" name="Rectangle: Rounded Corners 7">
              <a:extLst>
                <a:ext uri="{FF2B5EF4-FFF2-40B4-BE49-F238E27FC236}">
                  <a16:creationId xmlns:a16="http://schemas.microsoft.com/office/drawing/2014/main" id="{2C6DFC31-7F0E-4DB8-966E-A7EF997FD8B5}"/>
                </a:ext>
              </a:extLst>
            </p:cNvPr>
            <p:cNvSpPr/>
            <p:nvPr/>
          </p:nvSpPr>
          <p:spPr>
            <a:xfrm>
              <a:off x="676550" y="1581791"/>
              <a:ext cx="4653733" cy="2772371"/>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rtl="0">
                <a:spcBef>
                  <a:spcPts val="0"/>
                </a:spcBef>
                <a:spcAft>
                  <a:spcPts val="0"/>
                </a:spcAft>
              </a:pPr>
              <a:endParaRPr lang="en-GB" sz="1800" b="0" i="0" u="none" strike="noStrike" dirty="0">
                <a:solidFill>
                  <a:srgbClr val="000000"/>
                </a:solidFill>
                <a:effectLst/>
              </a:endParaRPr>
            </a:p>
            <a:p>
              <a:pPr rtl="0">
                <a:spcBef>
                  <a:spcPts val="0"/>
                </a:spcBef>
                <a:spcAft>
                  <a:spcPts val="0"/>
                </a:spcAft>
              </a:pPr>
              <a:r>
                <a:rPr lang="en-GB" sz="1800" b="0" i="0" u="none" strike="noStrike" dirty="0">
                  <a:solidFill>
                    <a:srgbClr val="000000"/>
                  </a:solidFill>
                  <a:effectLst/>
                </a:rPr>
                <a:t>A quarry is a deep pit where rock, sand and stones are removed. A quarry                    worker digs to find and remove                  different natural materials. These are                      then used for building work or                       decorative things like statues.</a:t>
              </a:r>
              <a:endParaRPr lang="en-GB" b="0" dirty="0">
                <a:effectLst/>
              </a:endParaRPr>
            </a:p>
          </p:txBody>
        </p:sp>
        <p:sp>
          <p:nvSpPr>
            <p:cNvPr id="9" name="Rectangle: Rounded Corners 8">
              <a:extLst>
                <a:ext uri="{FF2B5EF4-FFF2-40B4-BE49-F238E27FC236}">
                  <a16:creationId xmlns:a16="http://schemas.microsoft.com/office/drawing/2014/main" id="{CC640B1D-E5B0-4727-B8EA-6A792519165E}"/>
                </a:ext>
              </a:extLst>
            </p:cNvPr>
            <p:cNvSpPr/>
            <p:nvPr/>
          </p:nvSpPr>
          <p:spPr>
            <a:xfrm>
              <a:off x="4941114" y="1620538"/>
              <a:ext cx="3559787" cy="2733624"/>
            </a:xfrm>
            <a:prstGeom prst="roundRect">
              <a:avLst>
                <a:gd name="adj" fmla="val 8233"/>
              </a:avLst>
            </a:prstGeom>
            <a:blipFill>
              <a:blip r:embed="rId4" cstate="screen">
                <a:extLst>
                  <a:ext uri="{28A0092B-C50C-407E-A947-70E740481C1C}">
                    <a14:useLocalDpi xmlns:a14="http://schemas.microsoft.com/office/drawing/2010/main"/>
                  </a:ext>
                </a:extLst>
              </a:blip>
              <a:stretch>
                <a:fillRect t="16418" b="-9920"/>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Top Corners Rounded 9">
              <a:extLst>
                <a:ext uri="{FF2B5EF4-FFF2-40B4-BE49-F238E27FC236}">
                  <a16:creationId xmlns:a16="http://schemas.microsoft.com/office/drawing/2014/main" id="{5E27D2B9-DFAA-4568-9C9E-D9430E67070F}"/>
                </a:ext>
              </a:extLst>
            </p:cNvPr>
            <p:cNvSpPr/>
            <p:nvPr/>
          </p:nvSpPr>
          <p:spPr>
            <a:xfrm>
              <a:off x="676550" y="1581795"/>
              <a:ext cx="7824352" cy="484908"/>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rgbClr val="79AD42"/>
                  </a:solidFill>
                  <a:effectLst/>
                </a:rPr>
                <a:t>Quarry Worker</a:t>
              </a:r>
              <a:endParaRPr lang="en-GB" b="1" dirty="0">
                <a:solidFill>
                  <a:srgbClr val="79AD42"/>
                </a:solidFill>
                <a:effectLst/>
              </a:endParaRPr>
            </a:p>
          </p:txBody>
        </p:sp>
      </p:grpSp>
      <p:pic>
        <p:nvPicPr>
          <p:cNvPr id="12" name="Picture 11">
            <a:extLst>
              <a:ext uri="{FF2B5EF4-FFF2-40B4-BE49-F238E27FC236}">
                <a16:creationId xmlns:a16="http://schemas.microsoft.com/office/drawing/2014/main" id="{A59D64D5-EF94-449B-ACA7-923B2019EF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108100" y="3567013"/>
            <a:ext cx="4807493" cy="2733625"/>
          </a:xfrm>
          <a:prstGeom prst="rect">
            <a:avLst/>
          </a:prstGeom>
        </p:spPr>
      </p:pic>
    </p:spTree>
    <p:extLst>
      <p:ext uri="{BB962C8B-B14F-4D97-AF65-F5344CB8AC3E}">
        <p14:creationId xmlns:p14="http://schemas.microsoft.com/office/powerpoint/2010/main" val="9808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B4FD618D-CAA5-4E9F-A598-B8B39DCE1EAB}"/>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613354BF-5279-4930-9D16-6A5D8A308903}"/>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R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4">
            <a:hlinkClick r:id="rId2"/>
            <a:extLst>
              <a:ext uri="{FF2B5EF4-FFF2-40B4-BE49-F238E27FC236}">
                <a16:creationId xmlns:a16="http://schemas.microsoft.com/office/drawing/2014/main" id="{2C426ABD-AF7F-434D-8056-58A8608461EC}"/>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536C5A19-29E2-4E6E-826A-BBF1D881840A}"/>
              </a:ext>
            </a:extLst>
          </p:cNvPr>
          <p:cNvGrpSpPr/>
          <p:nvPr/>
        </p:nvGrpSpPr>
        <p:grpSpPr>
          <a:xfrm>
            <a:off x="676551" y="1468323"/>
            <a:ext cx="4113563" cy="2323501"/>
            <a:chOff x="542425" y="1301744"/>
            <a:chExt cx="8036092" cy="2180501"/>
          </a:xfrm>
        </p:grpSpPr>
        <p:sp>
          <p:nvSpPr>
            <p:cNvPr id="8" name="Rectangle: Rounded Corners 7">
              <a:extLst>
                <a:ext uri="{FF2B5EF4-FFF2-40B4-BE49-F238E27FC236}">
                  <a16:creationId xmlns:a16="http://schemas.microsoft.com/office/drawing/2014/main" id="{CC2FC330-6BB5-4CE5-BFAE-7E7BA5C7A294}"/>
                </a:ext>
              </a:extLst>
            </p:cNvPr>
            <p:cNvSpPr/>
            <p:nvPr/>
          </p:nvSpPr>
          <p:spPr>
            <a:xfrm>
              <a:off x="542425" y="1301744"/>
              <a:ext cx="8036092" cy="2180501"/>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a:spcBef>
                  <a:spcPts val="1200"/>
                </a:spcBef>
              </a:pPr>
              <a:r>
                <a:rPr lang="en-GB" sz="1800" b="0" i="0" u="none" strike="noStrike" dirty="0">
                  <a:solidFill>
                    <a:srgbClr val="000000"/>
                  </a:solidFill>
                  <a:effectLst/>
                </a:rPr>
                <a:t>A radiographer uses special equipment to take a picture of people’s bones. They examine the images to see if there are any injuries to the bones so that they can be repaired.</a:t>
              </a:r>
              <a:endParaRPr lang="en-GB" b="0" dirty="0">
                <a:effectLst/>
              </a:endParaRPr>
            </a:p>
          </p:txBody>
        </p:sp>
        <p:sp>
          <p:nvSpPr>
            <p:cNvPr id="9" name="Rectangle: Top Corners Rounded 8">
              <a:extLst>
                <a:ext uri="{FF2B5EF4-FFF2-40B4-BE49-F238E27FC236}">
                  <a16:creationId xmlns:a16="http://schemas.microsoft.com/office/drawing/2014/main" id="{860A8864-B978-4804-AF75-DB362C52EDFA}"/>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4"/>
                  </a:solidFill>
                </a:rPr>
                <a:t>Radiographer</a:t>
              </a:r>
              <a:endParaRPr lang="en-GB" b="1" dirty="0">
                <a:solidFill>
                  <a:schemeClr val="accent4"/>
                </a:solidFill>
                <a:effectLst/>
              </a:endParaRPr>
            </a:p>
          </p:txBody>
        </p:sp>
      </p:grpSp>
      <p:pic>
        <p:nvPicPr>
          <p:cNvPr id="11" name="Picture 10">
            <a:extLst>
              <a:ext uri="{FF2B5EF4-FFF2-40B4-BE49-F238E27FC236}">
                <a16:creationId xmlns:a16="http://schemas.microsoft.com/office/drawing/2014/main" id="{B62C854D-5E12-4B62-9510-C12301F40C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5006" y="1345927"/>
            <a:ext cx="3084064" cy="4970230"/>
          </a:xfrm>
          <a:prstGeom prst="rect">
            <a:avLst/>
          </a:prstGeom>
        </p:spPr>
      </p:pic>
      <p:sp>
        <p:nvSpPr>
          <p:cNvPr id="6" name="Rectangle: Top Corners Rounded 5">
            <a:hlinkClick r:id="rId4" action="ppaction://hlinksldjump"/>
            <a:extLst>
              <a:ext uri="{FF2B5EF4-FFF2-40B4-BE49-F238E27FC236}">
                <a16:creationId xmlns:a16="http://schemas.microsoft.com/office/drawing/2014/main" id="{24306779-22F7-4452-A700-621C78B3E0D2}"/>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Tree>
    <p:extLst>
      <p:ext uri="{BB962C8B-B14F-4D97-AF65-F5344CB8AC3E}">
        <p14:creationId xmlns:p14="http://schemas.microsoft.com/office/powerpoint/2010/main" val="1103689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0676861-75A6-4E22-AF5D-E17D66BA23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41058" y="1379040"/>
            <a:ext cx="1704389" cy="4918020"/>
          </a:xfrm>
          <a:prstGeom prst="rect">
            <a:avLst/>
          </a:prstGeom>
        </p:spPr>
      </p:pic>
      <p:sp>
        <p:nvSpPr>
          <p:cNvPr id="3" name="Rectangle: Top Corners Rounded 2">
            <a:extLst>
              <a:ext uri="{FF2B5EF4-FFF2-40B4-BE49-F238E27FC236}">
                <a16:creationId xmlns:a16="http://schemas.microsoft.com/office/drawing/2014/main" id="{E69972F8-A52A-43C5-9969-9DE505088A19}"/>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7B152B94-05E1-43D5-A6DF-CBFBF4C81415}"/>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S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4">
            <a:hlinkClick r:id="rId3"/>
            <a:extLst>
              <a:ext uri="{FF2B5EF4-FFF2-40B4-BE49-F238E27FC236}">
                <a16:creationId xmlns:a16="http://schemas.microsoft.com/office/drawing/2014/main" id="{AE96F29B-4C16-4BC9-8127-4EF96E1A3A94}"/>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34C1648-EF9D-4E55-B40E-7336A6F3D838}"/>
              </a:ext>
            </a:extLst>
          </p:cNvPr>
          <p:cNvGrpSpPr/>
          <p:nvPr/>
        </p:nvGrpSpPr>
        <p:grpSpPr>
          <a:xfrm>
            <a:off x="650514" y="1666038"/>
            <a:ext cx="5408454" cy="2007583"/>
            <a:chOff x="542425" y="1301743"/>
            <a:chExt cx="8036092" cy="1884026"/>
          </a:xfrm>
        </p:grpSpPr>
        <p:sp>
          <p:nvSpPr>
            <p:cNvPr id="8" name="Rectangle: Rounded Corners 7">
              <a:extLst>
                <a:ext uri="{FF2B5EF4-FFF2-40B4-BE49-F238E27FC236}">
                  <a16:creationId xmlns:a16="http://schemas.microsoft.com/office/drawing/2014/main" id="{9E681BED-5C81-406B-9E6B-42C1A2B56BC6}"/>
                </a:ext>
              </a:extLst>
            </p:cNvPr>
            <p:cNvSpPr/>
            <p:nvPr/>
          </p:nvSpPr>
          <p:spPr>
            <a:xfrm>
              <a:off x="542425" y="1301743"/>
              <a:ext cx="8036092" cy="1884026"/>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a:spcBef>
                  <a:spcPts val="1200"/>
                </a:spcBef>
              </a:pPr>
              <a:r>
                <a:rPr lang="en-GB" sz="1800" b="0" i="0" u="none" strike="noStrike" dirty="0">
                  <a:solidFill>
                    <a:srgbClr val="000000"/>
                  </a:solidFill>
                  <a:effectLst/>
                </a:rPr>
                <a:t>People who cannot hear or speak can use sign language to communicate. Sign language teachers help people to learn how to use sign language correctly.</a:t>
              </a:r>
              <a:endParaRPr lang="en-GB" b="0" dirty="0">
                <a:effectLst/>
              </a:endParaRPr>
            </a:p>
          </p:txBody>
        </p:sp>
        <p:sp>
          <p:nvSpPr>
            <p:cNvPr id="9" name="Rectangle: Top Corners Rounded 8">
              <a:extLst>
                <a:ext uri="{FF2B5EF4-FFF2-40B4-BE49-F238E27FC236}">
                  <a16:creationId xmlns:a16="http://schemas.microsoft.com/office/drawing/2014/main" id="{A1EEF9F6-8CD4-48C8-9633-D5C1C462E6CF}"/>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chemeClr val="accent4"/>
                  </a:solidFill>
                  <a:effectLst/>
                </a:rPr>
                <a:t>Sign Language Teacher</a:t>
              </a:r>
              <a:endParaRPr lang="en-GB" b="1" dirty="0">
                <a:solidFill>
                  <a:schemeClr val="accent4"/>
                </a:solidFill>
                <a:effectLst/>
              </a:endParaRPr>
            </a:p>
          </p:txBody>
        </p:sp>
      </p:grpSp>
      <p:sp>
        <p:nvSpPr>
          <p:cNvPr id="16" name="Rectangle: Rounded Corners 15">
            <a:extLst>
              <a:ext uri="{FF2B5EF4-FFF2-40B4-BE49-F238E27FC236}">
                <a16:creationId xmlns:a16="http://schemas.microsoft.com/office/drawing/2014/main" id="{DC5A202C-05D7-4861-A573-A9327C2F70FC}"/>
              </a:ext>
            </a:extLst>
          </p:cNvPr>
          <p:cNvSpPr/>
          <p:nvPr/>
        </p:nvSpPr>
        <p:spPr>
          <a:xfrm>
            <a:off x="639036" y="3987888"/>
            <a:ext cx="4460451" cy="1619063"/>
          </a:xfrm>
          <a:prstGeom prst="roundRect">
            <a:avLst>
              <a:gd name="adj" fmla="val 11509"/>
            </a:avLst>
          </a:prstGeom>
          <a:solidFill>
            <a:srgbClr val="F9CBCB"/>
          </a:solidFill>
          <a:ln>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GB" sz="1800" b="1" i="0" u="none" strike="noStrike" dirty="0">
                <a:solidFill>
                  <a:srgbClr val="E50050"/>
                </a:solidFill>
                <a:effectLst/>
              </a:rPr>
              <a:t>Talk About It</a:t>
            </a:r>
          </a:p>
          <a:p>
            <a:pPr>
              <a:spcBef>
                <a:spcPts val="1200"/>
              </a:spcBef>
            </a:pPr>
            <a:r>
              <a:rPr lang="en-GB" dirty="0">
                <a:solidFill>
                  <a:schemeClr val="tx1"/>
                </a:solidFill>
              </a:rPr>
              <a:t>Can you follow the instructions in the picture to ask how someone is in British Sign Language?</a:t>
            </a:r>
          </a:p>
        </p:txBody>
      </p:sp>
      <p:pic>
        <p:nvPicPr>
          <p:cNvPr id="10" name="Picture 9">
            <a:extLst>
              <a:ext uri="{FF2B5EF4-FFF2-40B4-BE49-F238E27FC236}">
                <a16:creationId xmlns:a16="http://schemas.microsoft.com/office/drawing/2014/main" id="{A6B92694-CF23-410E-91E3-726F0D8DCA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6"/>
          <a:stretch/>
        </p:blipFill>
        <p:spPr>
          <a:xfrm>
            <a:off x="5107876" y="1954430"/>
            <a:ext cx="3577787" cy="4454215"/>
          </a:xfrm>
          <a:prstGeom prst="rect">
            <a:avLst/>
          </a:prstGeom>
        </p:spPr>
      </p:pic>
      <p:sp>
        <p:nvSpPr>
          <p:cNvPr id="6" name="Rectangle: Top Corners Rounded 5">
            <a:hlinkClick r:id="rId5" action="ppaction://hlinksldjump"/>
            <a:extLst>
              <a:ext uri="{FF2B5EF4-FFF2-40B4-BE49-F238E27FC236}">
                <a16:creationId xmlns:a16="http://schemas.microsoft.com/office/drawing/2014/main" id="{90679E94-EA7D-4298-9EA2-ECBF2B59D066}"/>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Tree>
    <p:extLst>
      <p:ext uri="{BB962C8B-B14F-4D97-AF65-F5344CB8AC3E}">
        <p14:creationId xmlns:p14="http://schemas.microsoft.com/office/powerpoint/2010/main" val="143020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 presetClass="exit" presetSubtype="0" fill="hold" nodeType="withEffect">
                                  <p:stCondLst>
                                    <p:cond delay="0"/>
                                  </p:stCondLst>
                                  <p:childTnLst>
                                    <p:set>
                                      <p:cBhvr>
                                        <p:cTn id="9" dur="1" fill="hold">
                                          <p:stCondLst>
                                            <p:cond delay="0"/>
                                          </p:stCondLst>
                                        </p:cTn>
                                        <p:tgtEl>
                                          <p:spTgt spid="13"/>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047FD157-D050-4440-A6EB-CEE08A8FC6F9}"/>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1F9C63E3-481C-4B7C-B346-2FB26412C094}"/>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T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4">
            <a:hlinkClick r:id="rId2"/>
            <a:extLst>
              <a:ext uri="{FF2B5EF4-FFF2-40B4-BE49-F238E27FC236}">
                <a16:creationId xmlns:a16="http://schemas.microsoft.com/office/drawing/2014/main" id="{548BCE04-3A5D-42E5-90FC-ABC465978244}"/>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Top Corners Rounded 5">
            <a:hlinkClick r:id="rId3" action="ppaction://hlinksldjump"/>
            <a:extLst>
              <a:ext uri="{FF2B5EF4-FFF2-40B4-BE49-F238E27FC236}">
                <a16:creationId xmlns:a16="http://schemas.microsoft.com/office/drawing/2014/main" id="{C771BBB1-F57F-41F0-8830-D2266984863B}"/>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7" name="Group 6">
            <a:extLst>
              <a:ext uri="{FF2B5EF4-FFF2-40B4-BE49-F238E27FC236}">
                <a16:creationId xmlns:a16="http://schemas.microsoft.com/office/drawing/2014/main" id="{D828AA64-7E8A-4F3B-8926-EA24951E7568}"/>
              </a:ext>
            </a:extLst>
          </p:cNvPr>
          <p:cNvGrpSpPr/>
          <p:nvPr/>
        </p:nvGrpSpPr>
        <p:grpSpPr>
          <a:xfrm>
            <a:off x="676551" y="1559274"/>
            <a:ext cx="7824352" cy="2979170"/>
            <a:chOff x="676550" y="1581791"/>
            <a:chExt cx="7824352" cy="2979170"/>
          </a:xfrm>
        </p:grpSpPr>
        <p:sp>
          <p:nvSpPr>
            <p:cNvPr id="8" name="Rectangle: Rounded Corners 7">
              <a:extLst>
                <a:ext uri="{FF2B5EF4-FFF2-40B4-BE49-F238E27FC236}">
                  <a16:creationId xmlns:a16="http://schemas.microsoft.com/office/drawing/2014/main" id="{C438B88E-7D53-4C5E-B585-68DC5A041C74}"/>
                </a:ext>
              </a:extLst>
            </p:cNvPr>
            <p:cNvSpPr/>
            <p:nvPr/>
          </p:nvSpPr>
          <p:spPr>
            <a:xfrm>
              <a:off x="676550" y="1581791"/>
              <a:ext cx="4653733" cy="2979170"/>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rtl="0">
                <a:spcBef>
                  <a:spcPts val="0"/>
                </a:spcBef>
                <a:spcAft>
                  <a:spcPts val="0"/>
                </a:spcAft>
              </a:pPr>
              <a:endParaRPr lang="en-GB" sz="1800" b="0" i="0" u="none" strike="noStrike" dirty="0">
                <a:solidFill>
                  <a:srgbClr val="000000"/>
                </a:solidFill>
                <a:effectLst/>
              </a:endParaRPr>
            </a:p>
            <a:p>
              <a:pPr rtl="0">
                <a:spcBef>
                  <a:spcPts val="0"/>
                </a:spcBef>
                <a:spcAft>
                  <a:spcPts val="0"/>
                </a:spcAft>
              </a:pPr>
              <a:r>
                <a:rPr lang="en-GB" sz="1800" b="0" i="0" u="none" strike="noStrike" dirty="0">
                  <a:solidFill>
                    <a:srgbClr val="000000"/>
                  </a:solidFill>
                  <a:effectLst/>
                </a:rPr>
                <a:t>A train driver doesn’t just drive the             train. They need to check the train is     safe before they start driving and make sure that their communication radio                 and signals all work. The train driver needs to keep an eye on the signals              that are along the train track and                make announcements to the passengers.</a:t>
              </a:r>
              <a:endParaRPr lang="en-GB" b="0" dirty="0">
                <a:effectLst/>
              </a:endParaRPr>
            </a:p>
          </p:txBody>
        </p:sp>
        <p:sp>
          <p:nvSpPr>
            <p:cNvPr id="9" name="Rectangle: Rounded Corners 8">
              <a:extLst>
                <a:ext uri="{FF2B5EF4-FFF2-40B4-BE49-F238E27FC236}">
                  <a16:creationId xmlns:a16="http://schemas.microsoft.com/office/drawing/2014/main" id="{F91F97FA-9B4D-4836-9B21-3B263914BF6F}"/>
                </a:ext>
              </a:extLst>
            </p:cNvPr>
            <p:cNvSpPr/>
            <p:nvPr/>
          </p:nvSpPr>
          <p:spPr>
            <a:xfrm>
              <a:off x="4941114" y="1620537"/>
              <a:ext cx="3559787" cy="2940423"/>
            </a:xfrm>
            <a:prstGeom prst="roundRect">
              <a:avLst>
                <a:gd name="adj" fmla="val 8233"/>
              </a:avLst>
            </a:prstGeom>
            <a:blipFill>
              <a:blip r:embed="rId4" cstate="screen">
                <a:extLst>
                  <a:ext uri="{28A0092B-C50C-407E-A947-70E740481C1C}">
                    <a14:useLocalDpi xmlns:a14="http://schemas.microsoft.com/office/drawing/2010/main"/>
                  </a:ext>
                </a:extLst>
              </a:blip>
              <a:stretch>
                <a:fillRect t="16418" b="-9920"/>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Top Corners Rounded 9">
              <a:extLst>
                <a:ext uri="{FF2B5EF4-FFF2-40B4-BE49-F238E27FC236}">
                  <a16:creationId xmlns:a16="http://schemas.microsoft.com/office/drawing/2014/main" id="{C140B9BA-2554-42C0-9927-D4BDE8339971}"/>
                </a:ext>
              </a:extLst>
            </p:cNvPr>
            <p:cNvSpPr/>
            <p:nvPr/>
          </p:nvSpPr>
          <p:spPr>
            <a:xfrm>
              <a:off x="676550" y="1581795"/>
              <a:ext cx="7824352" cy="484908"/>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rgbClr val="79AD42"/>
                  </a:solidFill>
                  <a:effectLst/>
                </a:rPr>
                <a:t>Train Driver</a:t>
              </a:r>
              <a:endParaRPr lang="en-GB" b="1" dirty="0">
                <a:solidFill>
                  <a:srgbClr val="79AD42"/>
                </a:solidFill>
                <a:effectLst/>
              </a:endParaRPr>
            </a:p>
          </p:txBody>
        </p:sp>
      </p:grpSp>
      <p:pic>
        <p:nvPicPr>
          <p:cNvPr id="12" name="Picture 11">
            <a:extLst>
              <a:ext uri="{FF2B5EF4-FFF2-40B4-BE49-F238E27FC236}">
                <a16:creationId xmlns:a16="http://schemas.microsoft.com/office/drawing/2014/main" id="{11A811C2-10B9-4662-B572-CAACAC7B4E0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0299"/>
          <a:stretch/>
        </p:blipFill>
        <p:spPr>
          <a:xfrm>
            <a:off x="4919309" y="2495072"/>
            <a:ext cx="1908781" cy="3913574"/>
          </a:xfrm>
          <a:prstGeom prst="rect">
            <a:avLst/>
          </a:prstGeom>
        </p:spPr>
      </p:pic>
      <p:sp>
        <p:nvSpPr>
          <p:cNvPr id="13" name="Rectangle: Rounded Corners 12">
            <a:extLst>
              <a:ext uri="{FF2B5EF4-FFF2-40B4-BE49-F238E27FC236}">
                <a16:creationId xmlns:a16="http://schemas.microsoft.com/office/drawing/2014/main" id="{CC427FD8-601E-4CBE-B560-D11F9154B1D8}"/>
              </a:ext>
            </a:extLst>
          </p:cNvPr>
          <p:cNvSpPr/>
          <p:nvPr/>
        </p:nvSpPr>
        <p:spPr>
          <a:xfrm>
            <a:off x="676551" y="4840682"/>
            <a:ext cx="3781375" cy="1253699"/>
          </a:xfrm>
          <a:prstGeom prst="roundRect">
            <a:avLst>
              <a:gd name="adj" fmla="val 11509"/>
            </a:avLst>
          </a:prstGeom>
          <a:solidFill>
            <a:srgbClr val="F9CBCB"/>
          </a:solidFill>
          <a:ln>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GB" sz="1800" b="1" i="0" u="none" strike="noStrike" dirty="0">
                <a:solidFill>
                  <a:srgbClr val="E50050"/>
                </a:solidFill>
                <a:effectLst/>
              </a:rPr>
              <a:t>Talk About It</a:t>
            </a:r>
          </a:p>
          <a:p>
            <a:pPr>
              <a:spcBef>
                <a:spcPts val="1200"/>
              </a:spcBef>
            </a:pPr>
            <a:r>
              <a:rPr lang="en-GB" dirty="0">
                <a:solidFill>
                  <a:schemeClr val="tx1"/>
                </a:solidFill>
              </a:rPr>
              <a:t>Have you ever been on a train? Where did you go?</a:t>
            </a:r>
          </a:p>
        </p:txBody>
      </p:sp>
    </p:spTree>
    <p:extLst>
      <p:ext uri="{BB962C8B-B14F-4D97-AF65-F5344CB8AC3E}">
        <p14:creationId xmlns:p14="http://schemas.microsoft.com/office/powerpoint/2010/main" val="316778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625573CE-B35B-4DF6-A223-3CE7DE9BE3A2}"/>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D758CE5B-51CB-4864-A0A3-ECBFCF319CFE}"/>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U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4">
            <a:hlinkClick r:id="rId2"/>
            <a:extLst>
              <a:ext uri="{FF2B5EF4-FFF2-40B4-BE49-F238E27FC236}">
                <a16:creationId xmlns:a16="http://schemas.microsoft.com/office/drawing/2014/main" id="{65DD153B-D24E-4F16-A375-6FEAD4329B2F}"/>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Top Corners Rounded 5">
            <a:hlinkClick r:id="rId3" action="ppaction://hlinksldjump"/>
            <a:extLst>
              <a:ext uri="{FF2B5EF4-FFF2-40B4-BE49-F238E27FC236}">
                <a16:creationId xmlns:a16="http://schemas.microsoft.com/office/drawing/2014/main" id="{F262D548-6736-47AF-A5CC-6B7CC7C59F26}"/>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7" name="Group 6">
            <a:extLst>
              <a:ext uri="{FF2B5EF4-FFF2-40B4-BE49-F238E27FC236}">
                <a16:creationId xmlns:a16="http://schemas.microsoft.com/office/drawing/2014/main" id="{FBAF9450-3027-4732-87CB-6BF1E6773D79}"/>
              </a:ext>
            </a:extLst>
          </p:cNvPr>
          <p:cNvGrpSpPr/>
          <p:nvPr/>
        </p:nvGrpSpPr>
        <p:grpSpPr>
          <a:xfrm>
            <a:off x="676551" y="1559274"/>
            <a:ext cx="7824352" cy="2979170"/>
            <a:chOff x="676550" y="1581791"/>
            <a:chExt cx="7824352" cy="2979170"/>
          </a:xfrm>
        </p:grpSpPr>
        <p:sp>
          <p:nvSpPr>
            <p:cNvPr id="8" name="Rectangle: Rounded Corners 7">
              <a:extLst>
                <a:ext uri="{FF2B5EF4-FFF2-40B4-BE49-F238E27FC236}">
                  <a16:creationId xmlns:a16="http://schemas.microsoft.com/office/drawing/2014/main" id="{5D5ED95F-3628-4C30-B29A-4A704CB9120A}"/>
                </a:ext>
              </a:extLst>
            </p:cNvPr>
            <p:cNvSpPr/>
            <p:nvPr/>
          </p:nvSpPr>
          <p:spPr>
            <a:xfrm>
              <a:off x="676550" y="1581791"/>
              <a:ext cx="4653733" cy="2979170"/>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rtl="0">
                <a:spcBef>
                  <a:spcPts val="0"/>
                </a:spcBef>
                <a:spcAft>
                  <a:spcPts val="0"/>
                </a:spcAft>
              </a:pPr>
              <a:endParaRPr lang="en-GB" sz="1800" b="0" i="0" u="none" strike="noStrike" dirty="0">
                <a:solidFill>
                  <a:srgbClr val="000000"/>
                </a:solidFill>
                <a:effectLst/>
              </a:endParaRPr>
            </a:p>
            <a:p>
              <a:pPr rtl="0">
                <a:spcBef>
                  <a:spcPts val="0"/>
                </a:spcBef>
                <a:spcAft>
                  <a:spcPts val="0"/>
                </a:spcAft>
              </a:pPr>
              <a:r>
                <a:rPr lang="en-GB" sz="1800" b="0" i="0" u="none" strike="noStrike" dirty="0">
                  <a:solidFill>
                    <a:srgbClr val="000000"/>
                  </a:solidFill>
                  <a:effectLst/>
                </a:rPr>
                <a:t>An upholsterer is someone who makes and repairs furniture - mainly furniture that is covered in fabric. They cover the frames of furniture with padding and fabric or leather. An upholsterer makes beds, mattresses, </a:t>
              </a:r>
              <a:r>
                <a:rPr lang="en-GB" b="0" i="0" dirty="0">
                  <a:solidFill>
                    <a:schemeClr val="tx1"/>
                  </a:solidFill>
                  <a:effectLst/>
                </a:rPr>
                <a:t>chairs and sofas.       </a:t>
              </a:r>
              <a:r>
                <a:rPr lang="en-GB" sz="1800" b="0" i="0" u="none" strike="noStrike" dirty="0">
                  <a:solidFill>
                    <a:srgbClr val="000000"/>
                  </a:solidFill>
                  <a:effectLst/>
                </a:rPr>
                <a:t>Some upholsterers will even make the seats of cars, buses and trains.</a:t>
              </a:r>
              <a:endParaRPr lang="en-GB" b="0" dirty="0">
                <a:effectLst/>
              </a:endParaRPr>
            </a:p>
          </p:txBody>
        </p:sp>
        <p:sp>
          <p:nvSpPr>
            <p:cNvPr id="9" name="Rectangle: Rounded Corners 8">
              <a:extLst>
                <a:ext uri="{FF2B5EF4-FFF2-40B4-BE49-F238E27FC236}">
                  <a16:creationId xmlns:a16="http://schemas.microsoft.com/office/drawing/2014/main" id="{D4054190-F58E-4496-8ECE-F2EA72E3FC83}"/>
                </a:ext>
              </a:extLst>
            </p:cNvPr>
            <p:cNvSpPr/>
            <p:nvPr/>
          </p:nvSpPr>
          <p:spPr>
            <a:xfrm>
              <a:off x="4941114" y="1620537"/>
              <a:ext cx="3559787" cy="2940423"/>
            </a:xfrm>
            <a:prstGeom prst="roundRect">
              <a:avLst>
                <a:gd name="adj" fmla="val 8233"/>
              </a:avLst>
            </a:prstGeom>
            <a:blipFill>
              <a:blip r:embed="rId4" cstate="screen">
                <a:extLst>
                  <a:ext uri="{28A0092B-C50C-407E-A947-70E740481C1C}">
                    <a14:useLocalDpi xmlns:a14="http://schemas.microsoft.com/office/drawing/2010/main"/>
                  </a:ext>
                </a:extLst>
              </a:blip>
              <a:stretch>
                <a:fillRect t="5698" b="800"/>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Top Corners Rounded 9">
              <a:extLst>
                <a:ext uri="{FF2B5EF4-FFF2-40B4-BE49-F238E27FC236}">
                  <a16:creationId xmlns:a16="http://schemas.microsoft.com/office/drawing/2014/main" id="{AB1AE1D5-D140-4E22-82A2-424D3F713B3C}"/>
                </a:ext>
              </a:extLst>
            </p:cNvPr>
            <p:cNvSpPr/>
            <p:nvPr/>
          </p:nvSpPr>
          <p:spPr>
            <a:xfrm>
              <a:off x="676550" y="1581795"/>
              <a:ext cx="7824352" cy="484908"/>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rgbClr val="79AD42"/>
                  </a:solidFill>
                  <a:effectLst/>
                </a:rPr>
                <a:t>Upholsterer</a:t>
              </a:r>
              <a:endParaRPr lang="en-GB" b="1" dirty="0">
                <a:solidFill>
                  <a:srgbClr val="79AD42"/>
                </a:solidFill>
                <a:effectLst/>
              </a:endParaRPr>
            </a:p>
          </p:txBody>
        </p:sp>
      </p:grpSp>
      <p:pic>
        <p:nvPicPr>
          <p:cNvPr id="12" name="Picture 11">
            <a:extLst>
              <a:ext uri="{FF2B5EF4-FFF2-40B4-BE49-F238E27FC236}">
                <a16:creationId xmlns:a16="http://schemas.microsoft.com/office/drawing/2014/main" id="{F9B78002-9713-4548-B1B8-6D0592DEBFB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7376"/>
          <a:stretch/>
        </p:blipFill>
        <p:spPr>
          <a:xfrm>
            <a:off x="1395008" y="4656336"/>
            <a:ext cx="3559787" cy="1752310"/>
          </a:xfrm>
          <a:prstGeom prst="rect">
            <a:avLst/>
          </a:prstGeom>
        </p:spPr>
      </p:pic>
    </p:spTree>
    <p:extLst>
      <p:ext uri="{BB962C8B-B14F-4D97-AF65-F5344CB8AC3E}">
        <p14:creationId xmlns:p14="http://schemas.microsoft.com/office/powerpoint/2010/main" val="3205804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A4EBA92-0D4A-42B7-A6D3-FD61ACF81C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0192" y="1386822"/>
            <a:ext cx="1851992" cy="4868651"/>
          </a:xfrm>
          <a:prstGeom prst="rect">
            <a:avLst/>
          </a:prstGeom>
        </p:spPr>
      </p:pic>
      <p:sp>
        <p:nvSpPr>
          <p:cNvPr id="3" name="Rectangle: Top Corners Rounded 2">
            <a:extLst>
              <a:ext uri="{FF2B5EF4-FFF2-40B4-BE49-F238E27FC236}">
                <a16:creationId xmlns:a16="http://schemas.microsoft.com/office/drawing/2014/main" id="{B5B84160-EBAA-4CC5-A76C-D8A4656DCF47}"/>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54F0C018-CB99-4CCF-A9C9-36A671042EC2}"/>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V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4">
            <a:hlinkClick r:id="rId3"/>
            <a:extLst>
              <a:ext uri="{FF2B5EF4-FFF2-40B4-BE49-F238E27FC236}">
                <a16:creationId xmlns:a16="http://schemas.microsoft.com/office/drawing/2014/main" id="{F0F6994E-EFC8-4486-8F0F-3EAED1869985}"/>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Top Corners Rounded 5">
            <a:hlinkClick r:id="rId4" action="ppaction://hlinksldjump"/>
            <a:extLst>
              <a:ext uri="{FF2B5EF4-FFF2-40B4-BE49-F238E27FC236}">
                <a16:creationId xmlns:a16="http://schemas.microsoft.com/office/drawing/2014/main" id="{D374EC63-1495-4023-8784-6E3FE9D07B25}"/>
              </a:ext>
            </a:extLst>
          </p:cNvPr>
          <p:cNvSpPr/>
          <p:nvPr/>
        </p:nvSpPr>
        <p:spPr>
          <a:xfrm>
            <a:off x="7293684" y="5986993"/>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7" name="Group 6">
            <a:extLst>
              <a:ext uri="{FF2B5EF4-FFF2-40B4-BE49-F238E27FC236}">
                <a16:creationId xmlns:a16="http://schemas.microsoft.com/office/drawing/2014/main" id="{46B001AD-3330-4A23-9BC7-C6EF7385AD77}"/>
              </a:ext>
            </a:extLst>
          </p:cNvPr>
          <p:cNvGrpSpPr/>
          <p:nvPr/>
        </p:nvGrpSpPr>
        <p:grpSpPr>
          <a:xfrm>
            <a:off x="693278" y="1448444"/>
            <a:ext cx="6026304" cy="1960677"/>
            <a:chOff x="542425" y="1301743"/>
            <a:chExt cx="8036092" cy="1840006"/>
          </a:xfrm>
        </p:grpSpPr>
        <p:sp>
          <p:nvSpPr>
            <p:cNvPr id="8" name="Rectangle: Rounded Corners 7">
              <a:extLst>
                <a:ext uri="{FF2B5EF4-FFF2-40B4-BE49-F238E27FC236}">
                  <a16:creationId xmlns:a16="http://schemas.microsoft.com/office/drawing/2014/main" id="{05DD1D8F-7B8C-4054-9FC1-0BA4AF6938CF}"/>
                </a:ext>
              </a:extLst>
            </p:cNvPr>
            <p:cNvSpPr/>
            <p:nvPr/>
          </p:nvSpPr>
          <p:spPr>
            <a:xfrm>
              <a:off x="542425" y="1301743"/>
              <a:ext cx="8036092" cy="1840006"/>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a:spcBef>
                  <a:spcPts val="1200"/>
                </a:spcBef>
              </a:pPr>
              <a:r>
                <a:rPr lang="en-GB" sz="1800" b="0" i="0" u="none" strike="noStrike" dirty="0">
                  <a:solidFill>
                    <a:srgbClr val="000000"/>
                  </a:solidFill>
                  <a:effectLst/>
                </a:rPr>
                <a:t>Veterinary nurses work alongside veterinary surgeons (vets) to look after sick and injured animals. Most veterinary nurses work mainly with small animals at a veterinary practice but others care for larger animals, such as farm animals, horses and even zoo animals.</a:t>
              </a:r>
              <a:endParaRPr lang="en-GB" b="0" dirty="0">
                <a:effectLst/>
              </a:endParaRPr>
            </a:p>
          </p:txBody>
        </p:sp>
        <p:sp>
          <p:nvSpPr>
            <p:cNvPr id="9" name="Rectangle: Top Corners Rounded 8">
              <a:extLst>
                <a:ext uri="{FF2B5EF4-FFF2-40B4-BE49-F238E27FC236}">
                  <a16:creationId xmlns:a16="http://schemas.microsoft.com/office/drawing/2014/main" id="{1EF3D257-CFC9-4E5D-BF2E-170333A9DB72}"/>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4"/>
                  </a:solidFill>
                </a:rPr>
                <a:t>Veterinary Nurse</a:t>
              </a:r>
              <a:endParaRPr lang="en-GB" b="1" dirty="0">
                <a:solidFill>
                  <a:schemeClr val="accent4"/>
                </a:solidFill>
                <a:effectLst/>
              </a:endParaRPr>
            </a:p>
          </p:txBody>
        </p:sp>
      </p:grpSp>
      <p:pic>
        <p:nvPicPr>
          <p:cNvPr id="11" name="Picture 10">
            <a:extLst>
              <a:ext uri="{FF2B5EF4-FFF2-40B4-BE49-F238E27FC236}">
                <a16:creationId xmlns:a16="http://schemas.microsoft.com/office/drawing/2014/main" id="{4D9B8672-881D-444D-B750-6FE0EB1642C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3863"/>
          <a:stretch/>
        </p:blipFill>
        <p:spPr>
          <a:xfrm>
            <a:off x="1688933" y="3345548"/>
            <a:ext cx="4117967" cy="3073036"/>
          </a:xfrm>
          <a:prstGeom prst="rect">
            <a:avLst/>
          </a:prstGeom>
        </p:spPr>
      </p:pic>
    </p:spTree>
    <p:extLst>
      <p:ext uri="{BB962C8B-B14F-4D97-AF65-F5344CB8AC3E}">
        <p14:creationId xmlns:p14="http://schemas.microsoft.com/office/powerpoint/2010/main" val="3190925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A427D384-0548-4971-A286-D387C0C5449C}"/>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E1845A9B-0F75-40E5-9621-006FD81F1E5D}"/>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W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4">
            <a:hlinkClick r:id="rId2"/>
            <a:extLst>
              <a:ext uri="{FF2B5EF4-FFF2-40B4-BE49-F238E27FC236}">
                <a16:creationId xmlns:a16="http://schemas.microsoft.com/office/drawing/2014/main" id="{348D772B-1A7F-4BF5-BDD8-19C6B7683E53}"/>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Top Corners Rounded 5">
            <a:hlinkClick r:id="rId3" action="ppaction://hlinksldjump"/>
            <a:extLst>
              <a:ext uri="{FF2B5EF4-FFF2-40B4-BE49-F238E27FC236}">
                <a16:creationId xmlns:a16="http://schemas.microsoft.com/office/drawing/2014/main" id="{E82331E5-C876-453C-909B-DDCF3C89BBA5}"/>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10" name="Group 9">
            <a:extLst>
              <a:ext uri="{FF2B5EF4-FFF2-40B4-BE49-F238E27FC236}">
                <a16:creationId xmlns:a16="http://schemas.microsoft.com/office/drawing/2014/main" id="{D8AB21AA-EC16-4ADE-B641-5791875C2ED3}"/>
              </a:ext>
            </a:extLst>
          </p:cNvPr>
          <p:cNvGrpSpPr/>
          <p:nvPr/>
        </p:nvGrpSpPr>
        <p:grpSpPr>
          <a:xfrm>
            <a:off x="676551" y="1559274"/>
            <a:ext cx="7824352" cy="2979170"/>
            <a:chOff x="676550" y="1581791"/>
            <a:chExt cx="7824352" cy="2979170"/>
          </a:xfrm>
        </p:grpSpPr>
        <p:sp>
          <p:nvSpPr>
            <p:cNvPr id="11" name="Rectangle: Rounded Corners 10">
              <a:extLst>
                <a:ext uri="{FF2B5EF4-FFF2-40B4-BE49-F238E27FC236}">
                  <a16:creationId xmlns:a16="http://schemas.microsoft.com/office/drawing/2014/main" id="{6920F803-5FAD-40E9-936D-780CA513AE9C}"/>
                </a:ext>
              </a:extLst>
            </p:cNvPr>
            <p:cNvSpPr/>
            <p:nvPr/>
          </p:nvSpPr>
          <p:spPr>
            <a:xfrm>
              <a:off x="676550" y="1581791"/>
              <a:ext cx="4653733" cy="2979170"/>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rtl="0">
                <a:spcBef>
                  <a:spcPts val="0"/>
                </a:spcBef>
                <a:spcAft>
                  <a:spcPts val="0"/>
                </a:spcAft>
              </a:pPr>
              <a:endParaRPr lang="en-GB" sz="1800" b="0" i="0" u="none" strike="noStrike" dirty="0">
                <a:solidFill>
                  <a:srgbClr val="000000"/>
                </a:solidFill>
                <a:effectLst/>
              </a:endParaRPr>
            </a:p>
            <a:p>
              <a:pPr rtl="0">
                <a:spcBef>
                  <a:spcPts val="0"/>
                </a:spcBef>
                <a:spcAft>
                  <a:spcPts val="0"/>
                </a:spcAft>
              </a:pPr>
              <a:r>
                <a:rPr lang="en-GB" sz="1800" b="0" i="0" u="none" strike="noStrike" dirty="0">
                  <a:solidFill>
                    <a:srgbClr val="000000"/>
                  </a:solidFill>
                  <a:effectLst/>
                </a:rPr>
                <a:t>Wind turbine technicians keep the            wind turbines running smoothly. They test how well they are working and repair the turbines when they break. Wind turbine technicians work on              wind farms that may be on land or                  at sea.</a:t>
              </a:r>
              <a:endParaRPr lang="en-GB" b="0" dirty="0">
                <a:effectLst/>
              </a:endParaRPr>
            </a:p>
          </p:txBody>
        </p:sp>
        <p:sp>
          <p:nvSpPr>
            <p:cNvPr id="12" name="Rectangle: Rounded Corners 11">
              <a:extLst>
                <a:ext uri="{FF2B5EF4-FFF2-40B4-BE49-F238E27FC236}">
                  <a16:creationId xmlns:a16="http://schemas.microsoft.com/office/drawing/2014/main" id="{09D6E18F-4506-4819-A607-8549AC35437B}"/>
                </a:ext>
              </a:extLst>
            </p:cNvPr>
            <p:cNvSpPr/>
            <p:nvPr/>
          </p:nvSpPr>
          <p:spPr>
            <a:xfrm>
              <a:off x="4840356" y="1620537"/>
              <a:ext cx="3660545" cy="2940423"/>
            </a:xfrm>
            <a:prstGeom prst="roundRect">
              <a:avLst>
                <a:gd name="adj" fmla="val 8233"/>
              </a:avLst>
            </a:prstGeom>
            <a:blipFill>
              <a:blip r:embed="rId4" cstate="screen">
                <a:extLst>
                  <a:ext uri="{28A0092B-C50C-407E-A947-70E740481C1C}">
                    <a14:useLocalDpi xmlns:a14="http://schemas.microsoft.com/office/drawing/2010/main"/>
                  </a:ext>
                </a:extLst>
              </a:blip>
              <a:stretch>
                <a:fillRect t="9371" b="-2873"/>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Top Corners Rounded 12">
              <a:extLst>
                <a:ext uri="{FF2B5EF4-FFF2-40B4-BE49-F238E27FC236}">
                  <a16:creationId xmlns:a16="http://schemas.microsoft.com/office/drawing/2014/main" id="{72F90A27-E0A1-4102-833F-6CCFEBEE4B27}"/>
                </a:ext>
              </a:extLst>
            </p:cNvPr>
            <p:cNvSpPr/>
            <p:nvPr/>
          </p:nvSpPr>
          <p:spPr>
            <a:xfrm>
              <a:off x="676550" y="1581795"/>
              <a:ext cx="7824352" cy="484908"/>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rgbClr val="79AD42"/>
                  </a:solidFill>
                  <a:effectLst/>
                </a:rPr>
                <a:t>Wind Turbine Technicians</a:t>
              </a:r>
              <a:endParaRPr lang="en-GB" b="1" dirty="0">
                <a:solidFill>
                  <a:srgbClr val="79AD42"/>
                </a:solidFill>
                <a:effectLst/>
              </a:endParaRPr>
            </a:p>
          </p:txBody>
        </p:sp>
      </p:grpSp>
      <p:sp>
        <p:nvSpPr>
          <p:cNvPr id="14" name="Rectangle: Rounded Corners 13">
            <a:extLst>
              <a:ext uri="{FF2B5EF4-FFF2-40B4-BE49-F238E27FC236}">
                <a16:creationId xmlns:a16="http://schemas.microsoft.com/office/drawing/2014/main" id="{83B3B520-5CC7-4754-940C-4A58A7F3B898}"/>
              </a:ext>
            </a:extLst>
          </p:cNvPr>
          <p:cNvSpPr/>
          <p:nvPr/>
        </p:nvSpPr>
        <p:spPr>
          <a:xfrm>
            <a:off x="659824" y="4881314"/>
            <a:ext cx="7824351" cy="953831"/>
          </a:xfrm>
          <a:prstGeom prst="roundRect">
            <a:avLst>
              <a:gd name="adj" fmla="val 11509"/>
            </a:avLst>
          </a:prstGeom>
          <a:solidFill>
            <a:srgbClr val="F9CBCB"/>
          </a:solidFill>
          <a:ln>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GB" sz="1800" b="1" i="0" u="none" strike="noStrike" dirty="0">
                <a:solidFill>
                  <a:srgbClr val="E50050"/>
                </a:solidFill>
                <a:effectLst/>
              </a:rPr>
              <a:t>Talk About It</a:t>
            </a:r>
          </a:p>
          <a:p>
            <a:pPr>
              <a:spcBef>
                <a:spcPts val="1200"/>
              </a:spcBef>
            </a:pPr>
            <a:r>
              <a:rPr lang="en-GB" dirty="0">
                <a:solidFill>
                  <a:schemeClr val="tx1"/>
                </a:solidFill>
              </a:rPr>
              <a:t>Why do you think we need wind turbines? </a:t>
            </a:r>
          </a:p>
        </p:txBody>
      </p:sp>
    </p:spTree>
    <p:extLst>
      <p:ext uri="{BB962C8B-B14F-4D97-AF65-F5344CB8AC3E}">
        <p14:creationId xmlns:p14="http://schemas.microsoft.com/office/powerpoint/2010/main" val="58741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C13F90C2-6CF5-4C4F-A138-85E8A4A0E53D}"/>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705688D5-7FE3-4184-B529-02A8E1EDFEC0}"/>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X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4">
            <a:hlinkClick r:id="rId2"/>
            <a:extLst>
              <a:ext uri="{FF2B5EF4-FFF2-40B4-BE49-F238E27FC236}">
                <a16:creationId xmlns:a16="http://schemas.microsoft.com/office/drawing/2014/main" id="{9C1DB350-74EE-4E5B-84FB-689F966A34AF}"/>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Top Corners Rounded 5">
            <a:hlinkClick r:id="rId3" action="ppaction://hlinksldjump"/>
            <a:extLst>
              <a:ext uri="{FF2B5EF4-FFF2-40B4-BE49-F238E27FC236}">
                <a16:creationId xmlns:a16="http://schemas.microsoft.com/office/drawing/2014/main" id="{B119431F-ABE1-42E0-B703-52926538CAD4}"/>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7" name="Group 6">
            <a:extLst>
              <a:ext uri="{FF2B5EF4-FFF2-40B4-BE49-F238E27FC236}">
                <a16:creationId xmlns:a16="http://schemas.microsoft.com/office/drawing/2014/main" id="{5E6DF1BB-89B1-4C66-BB8D-0E84BBE1C42C}"/>
              </a:ext>
            </a:extLst>
          </p:cNvPr>
          <p:cNvGrpSpPr/>
          <p:nvPr/>
        </p:nvGrpSpPr>
        <p:grpSpPr>
          <a:xfrm>
            <a:off x="693277" y="1448445"/>
            <a:ext cx="7740717" cy="1473660"/>
            <a:chOff x="542425" y="1301744"/>
            <a:chExt cx="8036092" cy="1382963"/>
          </a:xfrm>
        </p:grpSpPr>
        <p:sp>
          <p:nvSpPr>
            <p:cNvPr id="8" name="Rectangle: Rounded Corners 7">
              <a:extLst>
                <a:ext uri="{FF2B5EF4-FFF2-40B4-BE49-F238E27FC236}">
                  <a16:creationId xmlns:a16="http://schemas.microsoft.com/office/drawing/2014/main" id="{19B5872C-553A-4D6C-8930-26A0A839C7AC}"/>
                </a:ext>
              </a:extLst>
            </p:cNvPr>
            <p:cNvSpPr/>
            <p:nvPr/>
          </p:nvSpPr>
          <p:spPr>
            <a:xfrm>
              <a:off x="542425" y="1301744"/>
              <a:ext cx="8036092" cy="1382963"/>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a:spcBef>
                  <a:spcPts val="1200"/>
                </a:spcBef>
              </a:pPr>
              <a:r>
                <a:rPr lang="en-GB" sz="1800" b="0" i="0" u="none" strike="noStrike" dirty="0">
                  <a:solidFill>
                    <a:srgbClr val="000000"/>
                  </a:solidFill>
                  <a:effectLst/>
                </a:rPr>
                <a:t>A xylophonist is someone who plays the xylophone. A xylophonist might play in a band, an orchestra or a marching band.</a:t>
              </a:r>
              <a:endParaRPr lang="en-GB" b="0" dirty="0">
                <a:effectLst/>
              </a:endParaRPr>
            </a:p>
          </p:txBody>
        </p:sp>
        <p:sp>
          <p:nvSpPr>
            <p:cNvPr id="9" name="Rectangle: Top Corners Rounded 8">
              <a:extLst>
                <a:ext uri="{FF2B5EF4-FFF2-40B4-BE49-F238E27FC236}">
                  <a16:creationId xmlns:a16="http://schemas.microsoft.com/office/drawing/2014/main" id="{1158FE4D-1E8A-4B2B-AF3C-D3A7A3D28B09}"/>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4"/>
                  </a:solidFill>
                  <a:effectLst/>
                </a:rPr>
                <a:t>Xylophonist</a:t>
              </a:r>
            </a:p>
          </p:txBody>
        </p:sp>
      </p:grpSp>
      <p:pic>
        <p:nvPicPr>
          <p:cNvPr id="11" name="Picture 10">
            <a:extLst>
              <a:ext uri="{FF2B5EF4-FFF2-40B4-BE49-F238E27FC236}">
                <a16:creationId xmlns:a16="http://schemas.microsoft.com/office/drawing/2014/main" id="{5D3B3E20-BA79-4727-9158-BC80C862C89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7432"/>
          <a:stretch/>
        </p:blipFill>
        <p:spPr>
          <a:xfrm>
            <a:off x="1575622" y="3148402"/>
            <a:ext cx="5459189" cy="3281759"/>
          </a:xfrm>
          <a:prstGeom prst="rect">
            <a:avLst/>
          </a:prstGeom>
        </p:spPr>
      </p:pic>
    </p:spTree>
    <p:extLst>
      <p:ext uri="{BB962C8B-B14F-4D97-AF65-F5344CB8AC3E}">
        <p14:creationId xmlns:p14="http://schemas.microsoft.com/office/powerpoint/2010/main" val="737726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5DEC1E75-5514-4D75-AC81-1C5B4C4DD850}"/>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3E1DC98C-DCF7-405D-9A0A-8B5660E61102}"/>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Y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4">
            <a:hlinkClick r:id="rId2"/>
            <a:extLst>
              <a:ext uri="{FF2B5EF4-FFF2-40B4-BE49-F238E27FC236}">
                <a16:creationId xmlns:a16="http://schemas.microsoft.com/office/drawing/2014/main" id="{2211463B-45E7-4A2C-892B-7BEC91CF2F4D}"/>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Top Corners Rounded 5">
            <a:hlinkClick r:id="rId3" action="ppaction://hlinksldjump"/>
            <a:extLst>
              <a:ext uri="{FF2B5EF4-FFF2-40B4-BE49-F238E27FC236}">
                <a16:creationId xmlns:a16="http://schemas.microsoft.com/office/drawing/2014/main" id="{CEEC0BD6-FBA7-4F27-BB63-AD6C38979565}"/>
              </a:ext>
            </a:extLst>
          </p:cNvPr>
          <p:cNvSpPr/>
          <p:nvPr/>
        </p:nvSpPr>
        <p:spPr>
          <a:xfrm>
            <a:off x="7293684" y="5986993"/>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7" name="Group 6">
            <a:extLst>
              <a:ext uri="{FF2B5EF4-FFF2-40B4-BE49-F238E27FC236}">
                <a16:creationId xmlns:a16="http://schemas.microsoft.com/office/drawing/2014/main" id="{6C59E99E-95DE-4E85-B335-748359F0809C}"/>
              </a:ext>
            </a:extLst>
          </p:cNvPr>
          <p:cNvGrpSpPr/>
          <p:nvPr/>
        </p:nvGrpSpPr>
        <p:grpSpPr>
          <a:xfrm>
            <a:off x="757441" y="1650351"/>
            <a:ext cx="6299342" cy="1473660"/>
            <a:chOff x="542425" y="1301744"/>
            <a:chExt cx="8036092" cy="1382963"/>
          </a:xfrm>
        </p:grpSpPr>
        <p:sp>
          <p:nvSpPr>
            <p:cNvPr id="8" name="Rectangle: Rounded Corners 7">
              <a:extLst>
                <a:ext uri="{FF2B5EF4-FFF2-40B4-BE49-F238E27FC236}">
                  <a16:creationId xmlns:a16="http://schemas.microsoft.com/office/drawing/2014/main" id="{8617B369-B999-4319-8C88-438986610B17}"/>
                </a:ext>
              </a:extLst>
            </p:cNvPr>
            <p:cNvSpPr/>
            <p:nvPr/>
          </p:nvSpPr>
          <p:spPr>
            <a:xfrm>
              <a:off x="542425" y="1301744"/>
              <a:ext cx="8036092" cy="1382963"/>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a:spcBef>
                  <a:spcPts val="1200"/>
                </a:spcBef>
              </a:pPr>
              <a:r>
                <a:rPr lang="en-GB" sz="1800" b="0" i="0" u="none" strike="noStrike" dirty="0">
                  <a:solidFill>
                    <a:srgbClr val="000000"/>
                  </a:solidFill>
                  <a:effectLst/>
                </a:rPr>
                <a:t>A yoga teacher is a specialist in yoga. They teach other people how to do yoga safely.</a:t>
              </a:r>
              <a:endParaRPr lang="en-GB" b="0" dirty="0">
                <a:effectLst/>
              </a:endParaRPr>
            </a:p>
          </p:txBody>
        </p:sp>
        <p:sp>
          <p:nvSpPr>
            <p:cNvPr id="9" name="Rectangle: Top Corners Rounded 8">
              <a:extLst>
                <a:ext uri="{FF2B5EF4-FFF2-40B4-BE49-F238E27FC236}">
                  <a16:creationId xmlns:a16="http://schemas.microsoft.com/office/drawing/2014/main" id="{CD0CF8FC-622E-4D54-987B-1D21F393F002}"/>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4"/>
                  </a:solidFill>
                  <a:effectLst/>
                </a:rPr>
                <a:t>Yoga Teacher</a:t>
              </a:r>
            </a:p>
          </p:txBody>
        </p:sp>
      </p:grpSp>
      <p:pic>
        <p:nvPicPr>
          <p:cNvPr id="11" name="Picture 10">
            <a:extLst>
              <a:ext uri="{FF2B5EF4-FFF2-40B4-BE49-F238E27FC236}">
                <a16:creationId xmlns:a16="http://schemas.microsoft.com/office/drawing/2014/main" id="{8BBFFB28-47C8-4014-9C7F-03E19F8358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9053" y="994751"/>
            <a:ext cx="2035125" cy="2715986"/>
          </a:xfrm>
          <a:prstGeom prst="rect">
            <a:avLst/>
          </a:prstGeom>
        </p:spPr>
      </p:pic>
      <p:pic>
        <p:nvPicPr>
          <p:cNvPr id="13" name="Picture 12">
            <a:extLst>
              <a:ext uri="{FF2B5EF4-FFF2-40B4-BE49-F238E27FC236}">
                <a16:creationId xmlns:a16="http://schemas.microsoft.com/office/drawing/2014/main" id="{EEAC9A1A-70B4-422F-B17D-BB280FBB8A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4455"/>
          <a:stretch/>
        </p:blipFill>
        <p:spPr>
          <a:xfrm>
            <a:off x="444450" y="3429000"/>
            <a:ext cx="3980039" cy="2633870"/>
          </a:xfrm>
          <a:prstGeom prst="rect">
            <a:avLst/>
          </a:prstGeom>
        </p:spPr>
      </p:pic>
      <p:grpSp>
        <p:nvGrpSpPr>
          <p:cNvPr id="14" name="Group 13">
            <a:extLst>
              <a:ext uri="{FF2B5EF4-FFF2-40B4-BE49-F238E27FC236}">
                <a16:creationId xmlns:a16="http://schemas.microsoft.com/office/drawing/2014/main" id="{FD88F450-1E3E-4942-B39B-C2BCC7D3DA06}"/>
              </a:ext>
            </a:extLst>
          </p:cNvPr>
          <p:cNvGrpSpPr/>
          <p:nvPr/>
        </p:nvGrpSpPr>
        <p:grpSpPr>
          <a:xfrm>
            <a:off x="4422913" y="4231159"/>
            <a:ext cx="3981265" cy="1603339"/>
            <a:chOff x="542425" y="1301743"/>
            <a:chExt cx="8036092" cy="1504661"/>
          </a:xfrm>
        </p:grpSpPr>
        <p:sp>
          <p:nvSpPr>
            <p:cNvPr id="15" name="Rectangle: Rounded Corners 14">
              <a:extLst>
                <a:ext uri="{FF2B5EF4-FFF2-40B4-BE49-F238E27FC236}">
                  <a16:creationId xmlns:a16="http://schemas.microsoft.com/office/drawing/2014/main" id="{AA383E48-C196-4AD8-B3A8-5C0DC72C267B}"/>
                </a:ext>
              </a:extLst>
            </p:cNvPr>
            <p:cNvSpPr/>
            <p:nvPr/>
          </p:nvSpPr>
          <p:spPr>
            <a:xfrm>
              <a:off x="542425" y="1301743"/>
              <a:ext cx="8036092" cy="1504661"/>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a:spcBef>
                  <a:spcPts val="1200"/>
                </a:spcBef>
              </a:pPr>
              <a:r>
                <a:rPr lang="en-GB" sz="1800" b="0" i="0" u="none" strike="noStrike" dirty="0">
                  <a:solidFill>
                    <a:srgbClr val="000000"/>
                  </a:solidFill>
                  <a:effectLst/>
                </a:rPr>
                <a:t>A yacht captain is responsible for sailing a yacht. They need excellent knowledge of the sea.</a:t>
              </a:r>
              <a:endParaRPr lang="en-GB" b="0" dirty="0">
                <a:effectLst/>
              </a:endParaRPr>
            </a:p>
          </p:txBody>
        </p:sp>
        <p:sp>
          <p:nvSpPr>
            <p:cNvPr id="16" name="Rectangle: Top Corners Rounded 15">
              <a:extLst>
                <a:ext uri="{FF2B5EF4-FFF2-40B4-BE49-F238E27FC236}">
                  <a16:creationId xmlns:a16="http://schemas.microsoft.com/office/drawing/2014/main" id="{9F336E47-92BC-4692-9FF3-C70DB96590C8}"/>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4"/>
                  </a:solidFill>
                  <a:effectLst/>
                </a:rPr>
                <a:t>Yacht Captain</a:t>
              </a:r>
            </a:p>
          </p:txBody>
        </p:sp>
      </p:grpSp>
    </p:spTree>
    <p:extLst>
      <p:ext uri="{BB962C8B-B14F-4D97-AF65-F5344CB8AC3E}">
        <p14:creationId xmlns:p14="http://schemas.microsoft.com/office/powerpoint/2010/main" val="331918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6AD656E-6A64-4751-9116-0686A7DCF6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022"/>
          <a:stretch/>
        </p:blipFill>
        <p:spPr>
          <a:xfrm>
            <a:off x="5684583" y="1282504"/>
            <a:ext cx="3022508" cy="5101973"/>
          </a:xfrm>
          <a:prstGeom prst="rect">
            <a:avLst/>
          </a:prstGeom>
        </p:spPr>
      </p:pic>
      <p:sp>
        <p:nvSpPr>
          <p:cNvPr id="3" name="Rectangle: Top Corners Rounded 2">
            <a:extLst>
              <a:ext uri="{FF2B5EF4-FFF2-40B4-BE49-F238E27FC236}">
                <a16:creationId xmlns:a16="http://schemas.microsoft.com/office/drawing/2014/main" id="{6779E317-ED5E-4E62-B854-AC4F54FBDDA4}"/>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DE2429EA-6ADE-4800-9FBE-464576FE81CA}"/>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Z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4">
            <a:hlinkClick r:id="rId3"/>
            <a:extLst>
              <a:ext uri="{FF2B5EF4-FFF2-40B4-BE49-F238E27FC236}">
                <a16:creationId xmlns:a16="http://schemas.microsoft.com/office/drawing/2014/main" id="{6E472BDC-C3BA-4F37-B782-AC5F3C9BA5D5}"/>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C123DF26-389E-4A96-BF10-23EC1E87C003}"/>
              </a:ext>
            </a:extLst>
          </p:cNvPr>
          <p:cNvGrpSpPr/>
          <p:nvPr/>
        </p:nvGrpSpPr>
        <p:grpSpPr>
          <a:xfrm>
            <a:off x="757441" y="1580776"/>
            <a:ext cx="4818411" cy="2404816"/>
            <a:chOff x="542425" y="1301742"/>
            <a:chExt cx="8036092" cy="2173647"/>
          </a:xfrm>
        </p:grpSpPr>
        <p:sp>
          <p:nvSpPr>
            <p:cNvPr id="8" name="Rectangle: Rounded Corners 7">
              <a:extLst>
                <a:ext uri="{FF2B5EF4-FFF2-40B4-BE49-F238E27FC236}">
                  <a16:creationId xmlns:a16="http://schemas.microsoft.com/office/drawing/2014/main" id="{EDA559D4-FDDE-4732-A9CC-05B9C7682A99}"/>
                </a:ext>
              </a:extLst>
            </p:cNvPr>
            <p:cNvSpPr/>
            <p:nvPr/>
          </p:nvSpPr>
          <p:spPr>
            <a:xfrm>
              <a:off x="542425" y="1301742"/>
              <a:ext cx="8036092" cy="2173647"/>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spcBef>
                  <a:spcPts val="1200"/>
                </a:spcBef>
              </a:pPr>
              <a:endParaRPr lang="en-GB" sz="1800" b="0" i="0" u="none" strike="noStrike" dirty="0">
                <a:solidFill>
                  <a:srgbClr val="000000"/>
                </a:solidFill>
                <a:effectLst/>
              </a:endParaRPr>
            </a:p>
            <a:p>
              <a:pPr rtl="0">
                <a:spcBef>
                  <a:spcPts val="0"/>
                </a:spcBef>
                <a:spcAft>
                  <a:spcPts val="0"/>
                </a:spcAft>
              </a:pPr>
              <a:r>
                <a:rPr lang="en-GB" sz="1800" b="0" i="0" u="none" strike="noStrike" dirty="0">
                  <a:solidFill>
                    <a:srgbClr val="000000"/>
                  </a:solidFill>
                  <a:effectLst/>
                </a:rPr>
                <a:t>A zookeeper is responsible for the animals in their care.</a:t>
              </a:r>
              <a:endParaRPr lang="en-GB" b="0" dirty="0">
                <a:effectLst/>
              </a:endParaRPr>
            </a:p>
            <a:p>
              <a:pPr rtl="0">
                <a:spcBef>
                  <a:spcPts val="0"/>
                </a:spcBef>
                <a:spcAft>
                  <a:spcPts val="0"/>
                </a:spcAft>
              </a:pPr>
              <a:r>
                <a:rPr lang="en-GB" sz="1800" b="0" i="0" u="none" strike="noStrike" dirty="0">
                  <a:solidFill>
                    <a:srgbClr val="000000"/>
                  </a:solidFill>
                  <a:effectLst/>
                </a:rPr>
                <a:t>They need to make sure that the animals stay healthy and get help for them if they are unwell. A zookeeper needs to know a lot about exotic animals.</a:t>
              </a:r>
              <a:endParaRPr lang="en-GB" b="0" dirty="0">
                <a:effectLst/>
              </a:endParaRPr>
            </a:p>
          </p:txBody>
        </p:sp>
        <p:sp>
          <p:nvSpPr>
            <p:cNvPr id="9" name="Rectangle: Top Corners Rounded 8">
              <a:extLst>
                <a:ext uri="{FF2B5EF4-FFF2-40B4-BE49-F238E27FC236}">
                  <a16:creationId xmlns:a16="http://schemas.microsoft.com/office/drawing/2014/main" id="{6020D11E-DF25-4935-A9F5-F733A5059A39}"/>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accent4"/>
                  </a:solidFill>
                  <a:effectLst/>
                </a:rPr>
                <a:t>Zookeeper</a:t>
              </a:r>
            </a:p>
          </p:txBody>
        </p:sp>
      </p:grpSp>
      <p:pic>
        <p:nvPicPr>
          <p:cNvPr id="16" name="Picture 15">
            <a:extLst>
              <a:ext uri="{FF2B5EF4-FFF2-40B4-BE49-F238E27FC236}">
                <a16:creationId xmlns:a16="http://schemas.microsoft.com/office/drawing/2014/main" id="{D6A9E8BE-9AF4-4A9F-A823-EF1095F993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4182"/>
          <a:stretch/>
        </p:blipFill>
        <p:spPr>
          <a:xfrm>
            <a:off x="1023726" y="3926137"/>
            <a:ext cx="1699596" cy="2931863"/>
          </a:xfrm>
          <a:prstGeom prst="rect">
            <a:avLst/>
          </a:prstGeom>
        </p:spPr>
      </p:pic>
      <p:pic>
        <p:nvPicPr>
          <p:cNvPr id="18" name="Picture 17">
            <a:extLst>
              <a:ext uri="{FF2B5EF4-FFF2-40B4-BE49-F238E27FC236}">
                <a16:creationId xmlns:a16="http://schemas.microsoft.com/office/drawing/2014/main" id="{01D04A9B-06C1-490D-8F3B-70003B09B0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56376" y="4849525"/>
            <a:ext cx="1218500" cy="1451113"/>
          </a:xfrm>
          <a:prstGeom prst="rect">
            <a:avLst/>
          </a:prstGeom>
        </p:spPr>
      </p:pic>
      <p:pic>
        <p:nvPicPr>
          <p:cNvPr id="20" name="Picture 19">
            <a:extLst>
              <a:ext uri="{FF2B5EF4-FFF2-40B4-BE49-F238E27FC236}">
                <a16:creationId xmlns:a16="http://schemas.microsoft.com/office/drawing/2014/main" id="{5BF02560-3B29-432C-80EE-43797A0850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23322" y="5114326"/>
            <a:ext cx="1158769" cy="1170070"/>
          </a:xfrm>
          <a:prstGeom prst="rect">
            <a:avLst/>
          </a:prstGeom>
        </p:spPr>
      </p:pic>
      <p:pic>
        <p:nvPicPr>
          <p:cNvPr id="21" name="Picture 20">
            <a:extLst>
              <a:ext uri="{FF2B5EF4-FFF2-40B4-BE49-F238E27FC236}">
                <a16:creationId xmlns:a16="http://schemas.microsoft.com/office/drawing/2014/main" id="{BE86F678-BE83-4205-A730-65884E7F9C2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5405"/>
          <a:stretch/>
        </p:blipFill>
        <p:spPr>
          <a:xfrm>
            <a:off x="5650137" y="2735643"/>
            <a:ext cx="2340924" cy="3673002"/>
          </a:xfrm>
          <a:prstGeom prst="rect">
            <a:avLst/>
          </a:prstGeom>
        </p:spPr>
      </p:pic>
      <p:sp>
        <p:nvSpPr>
          <p:cNvPr id="6" name="Rectangle: Top Corners Rounded 5">
            <a:hlinkClick r:id="rId8" action="ppaction://hlinksldjump"/>
            <a:extLst>
              <a:ext uri="{FF2B5EF4-FFF2-40B4-BE49-F238E27FC236}">
                <a16:creationId xmlns:a16="http://schemas.microsoft.com/office/drawing/2014/main" id="{B67ACBD6-13B7-4394-82FD-6EA103787B4C}"/>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Tree>
    <p:extLst>
      <p:ext uri="{BB962C8B-B14F-4D97-AF65-F5344CB8AC3E}">
        <p14:creationId xmlns:p14="http://schemas.microsoft.com/office/powerpoint/2010/main" val="3293076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202AC69D-C6C8-4845-803D-D0AB5E6DDD51}"/>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89909EB-C282-4542-AE01-334F1903EC3A}"/>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The A-Z of Jobs</a:t>
            </a:r>
            <a:endParaRPr lang="en-GB" sz="11500" dirty="0">
              <a:solidFill>
                <a:schemeClr val="bg1"/>
              </a:solidFill>
              <a:latin typeface="+mn-lt"/>
            </a:endParaRPr>
          </a:p>
        </p:txBody>
      </p:sp>
      <p:sp>
        <p:nvSpPr>
          <p:cNvPr id="5" name="Rectangle 4">
            <a:hlinkClick r:id="rId2"/>
            <a:extLst>
              <a:ext uri="{FF2B5EF4-FFF2-40B4-BE49-F238E27FC236}">
                <a16:creationId xmlns:a16="http://schemas.microsoft.com/office/drawing/2014/main" id="{BD97E96D-7790-4CA9-A30F-84B7C7089922}"/>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hlinkClick r:id="rId3" action="ppaction://hlinksldjump"/>
            <a:extLst>
              <a:ext uri="{FF2B5EF4-FFF2-40B4-BE49-F238E27FC236}">
                <a16:creationId xmlns:a16="http://schemas.microsoft.com/office/drawing/2014/main" id="{358BCB2D-E71A-4B52-9EE5-12EC3522B233}"/>
              </a:ext>
            </a:extLst>
          </p:cNvPr>
          <p:cNvSpPr/>
          <p:nvPr/>
        </p:nvSpPr>
        <p:spPr>
          <a:xfrm>
            <a:off x="698476" y="2742282"/>
            <a:ext cx="666974" cy="666974"/>
          </a:xfrm>
          <a:prstGeom prst="ellipse">
            <a:avLst/>
          </a:prstGeom>
          <a:solidFill>
            <a:srgbClr val="F9CBCB"/>
          </a:solidFill>
          <a:ln w="1905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E50050"/>
                </a:solidFill>
              </a:rPr>
              <a:t>A</a:t>
            </a:r>
          </a:p>
        </p:txBody>
      </p:sp>
      <p:sp>
        <p:nvSpPr>
          <p:cNvPr id="9" name="Oval 8">
            <a:hlinkClick r:id="rId4" action="ppaction://hlinksldjump"/>
            <a:extLst>
              <a:ext uri="{FF2B5EF4-FFF2-40B4-BE49-F238E27FC236}">
                <a16:creationId xmlns:a16="http://schemas.microsoft.com/office/drawing/2014/main" id="{CA7B1F89-D07D-421A-921A-7D6AD0F5A5AC}"/>
              </a:ext>
            </a:extLst>
          </p:cNvPr>
          <p:cNvSpPr/>
          <p:nvPr/>
        </p:nvSpPr>
        <p:spPr>
          <a:xfrm>
            <a:off x="1580603" y="3109025"/>
            <a:ext cx="666974" cy="666974"/>
          </a:xfrm>
          <a:prstGeom prst="ellipse">
            <a:avLst/>
          </a:prstGeom>
          <a:solidFill>
            <a:schemeClr val="accent2">
              <a:lumMod val="20000"/>
              <a:lumOff val="80000"/>
            </a:schemeClr>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08215"/>
                </a:solidFill>
              </a:rPr>
              <a:t>B</a:t>
            </a:r>
          </a:p>
        </p:txBody>
      </p:sp>
      <p:sp>
        <p:nvSpPr>
          <p:cNvPr id="10" name="Oval 9">
            <a:hlinkClick r:id="rId5" action="ppaction://hlinksldjump"/>
            <a:extLst>
              <a:ext uri="{FF2B5EF4-FFF2-40B4-BE49-F238E27FC236}">
                <a16:creationId xmlns:a16="http://schemas.microsoft.com/office/drawing/2014/main" id="{988E8916-CD46-4623-A7E7-A52894F65EF4}"/>
              </a:ext>
            </a:extLst>
          </p:cNvPr>
          <p:cNvSpPr/>
          <p:nvPr/>
        </p:nvSpPr>
        <p:spPr>
          <a:xfrm>
            <a:off x="2462730" y="2742282"/>
            <a:ext cx="666974" cy="666974"/>
          </a:xfrm>
          <a:prstGeom prst="ellipse">
            <a:avLst/>
          </a:prstGeom>
          <a:solidFill>
            <a:srgbClr val="F9CBCB"/>
          </a:solidFill>
          <a:ln w="1905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E50050"/>
                </a:solidFill>
              </a:rPr>
              <a:t>C</a:t>
            </a:r>
          </a:p>
        </p:txBody>
      </p:sp>
      <p:sp>
        <p:nvSpPr>
          <p:cNvPr id="11" name="Oval 10">
            <a:hlinkClick r:id="rId6" action="ppaction://hlinksldjump"/>
            <a:extLst>
              <a:ext uri="{FF2B5EF4-FFF2-40B4-BE49-F238E27FC236}">
                <a16:creationId xmlns:a16="http://schemas.microsoft.com/office/drawing/2014/main" id="{95848D57-E17C-4297-A11F-1A3F3A69DAB1}"/>
              </a:ext>
            </a:extLst>
          </p:cNvPr>
          <p:cNvSpPr/>
          <p:nvPr/>
        </p:nvSpPr>
        <p:spPr>
          <a:xfrm>
            <a:off x="3344857" y="3109025"/>
            <a:ext cx="666974" cy="666974"/>
          </a:xfrm>
          <a:prstGeom prst="ellipse">
            <a:avLst/>
          </a:prstGeom>
          <a:solidFill>
            <a:schemeClr val="accent2">
              <a:lumMod val="20000"/>
              <a:lumOff val="80000"/>
            </a:schemeClr>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08215"/>
                </a:solidFill>
              </a:rPr>
              <a:t>D</a:t>
            </a:r>
          </a:p>
        </p:txBody>
      </p:sp>
      <p:sp>
        <p:nvSpPr>
          <p:cNvPr id="12" name="Oval 11">
            <a:hlinkClick r:id="rId7" action="ppaction://hlinksldjump"/>
            <a:extLst>
              <a:ext uri="{FF2B5EF4-FFF2-40B4-BE49-F238E27FC236}">
                <a16:creationId xmlns:a16="http://schemas.microsoft.com/office/drawing/2014/main" id="{50DE9F66-3BA8-44A0-8EB2-5A27F419738C}"/>
              </a:ext>
            </a:extLst>
          </p:cNvPr>
          <p:cNvSpPr/>
          <p:nvPr/>
        </p:nvSpPr>
        <p:spPr>
          <a:xfrm>
            <a:off x="4226984" y="2742282"/>
            <a:ext cx="666974" cy="666974"/>
          </a:xfrm>
          <a:prstGeom prst="ellipse">
            <a:avLst/>
          </a:prstGeom>
          <a:solidFill>
            <a:srgbClr val="F9CBCB"/>
          </a:solidFill>
          <a:ln w="1905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E50050"/>
                </a:solidFill>
              </a:rPr>
              <a:t>E</a:t>
            </a:r>
          </a:p>
        </p:txBody>
      </p:sp>
      <p:sp>
        <p:nvSpPr>
          <p:cNvPr id="13" name="Oval 12">
            <a:hlinkClick r:id="rId8" action="ppaction://hlinksldjump"/>
            <a:extLst>
              <a:ext uri="{FF2B5EF4-FFF2-40B4-BE49-F238E27FC236}">
                <a16:creationId xmlns:a16="http://schemas.microsoft.com/office/drawing/2014/main" id="{F6BC47C4-63C9-43D7-B081-3343824A3657}"/>
              </a:ext>
            </a:extLst>
          </p:cNvPr>
          <p:cNvSpPr/>
          <p:nvPr/>
        </p:nvSpPr>
        <p:spPr>
          <a:xfrm>
            <a:off x="5109111" y="3109025"/>
            <a:ext cx="666974" cy="666974"/>
          </a:xfrm>
          <a:prstGeom prst="ellipse">
            <a:avLst/>
          </a:prstGeom>
          <a:solidFill>
            <a:schemeClr val="accent2">
              <a:lumMod val="20000"/>
              <a:lumOff val="80000"/>
            </a:schemeClr>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08215"/>
                </a:solidFill>
              </a:rPr>
              <a:t>F</a:t>
            </a:r>
          </a:p>
        </p:txBody>
      </p:sp>
      <p:sp>
        <p:nvSpPr>
          <p:cNvPr id="14" name="Oval 13">
            <a:hlinkClick r:id="rId9" action="ppaction://hlinksldjump"/>
            <a:extLst>
              <a:ext uri="{FF2B5EF4-FFF2-40B4-BE49-F238E27FC236}">
                <a16:creationId xmlns:a16="http://schemas.microsoft.com/office/drawing/2014/main" id="{05765BB4-A328-4EFA-84A3-073AFF86E48B}"/>
              </a:ext>
            </a:extLst>
          </p:cNvPr>
          <p:cNvSpPr/>
          <p:nvPr/>
        </p:nvSpPr>
        <p:spPr>
          <a:xfrm>
            <a:off x="5991238" y="2742282"/>
            <a:ext cx="666974" cy="666974"/>
          </a:xfrm>
          <a:prstGeom prst="ellipse">
            <a:avLst/>
          </a:prstGeom>
          <a:solidFill>
            <a:srgbClr val="F9CBCB"/>
          </a:solidFill>
          <a:ln w="1905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E50050"/>
                </a:solidFill>
              </a:rPr>
              <a:t>G</a:t>
            </a:r>
          </a:p>
        </p:txBody>
      </p:sp>
      <p:sp>
        <p:nvSpPr>
          <p:cNvPr id="15" name="Oval 14">
            <a:hlinkClick r:id="rId10" action="ppaction://hlinksldjump"/>
            <a:extLst>
              <a:ext uri="{FF2B5EF4-FFF2-40B4-BE49-F238E27FC236}">
                <a16:creationId xmlns:a16="http://schemas.microsoft.com/office/drawing/2014/main" id="{72C92BFC-BC95-4CE1-B311-22F715B23E28}"/>
              </a:ext>
            </a:extLst>
          </p:cNvPr>
          <p:cNvSpPr/>
          <p:nvPr/>
        </p:nvSpPr>
        <p:spPr>
          <a:xfrm>
            <a:off x="6873365" y="3109025"/>
            <a:ext cx="666974" cy="666974"/>
          </a:xfrm>
          <a:prstGeom prst="ellipse">
            <a:avLst/>
          </a:prstGeom>
          <a:solidFill>
            <a:schemeClr val="accent2">
              <a:lumMod val="20000"/>
              <a:lumOff val="80000"/>
            </a:schemeClr>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08215"/>
                </a:solidFill>
              </a:rPr>
              <a:t>H</a:t>
            </a:r>
          </a:p>
        </p:txBody>
      </p:sp>
      <p:sp>
        <p:nvSpPr>
          <p:cNvPr id="16" name="Oval 15">
            <a:hlinkClick r:id="rId11" action="ppaction://hlinksldjump"/>
            <a:extLst>
              <a:ext uri="{FF2B5EF4-FFF2-40B4-BE49-F238E27FC236}">
                <a16:creationId xmlns:a16="http://schemas.microsoft.com/office/drawing/2014/main" id="{E47E87C3-34AC-4243-9146-A7656C215DF2}"/>
              </a:ext>
            </a:extLst>
          </p:cNvPr>
          <p:cNvSpPr/>
          <p:nvPr/>
        </p:nvSpPr>
        <p:spPr>
          <a:xfrm>
            <a:off x="7755492" y="2742282"/>
            <a:ext cx="666974" cy="666974"/>
          </a:xfrm>
          <a:prstGeom prst="ellipse">
            <a:avLst/>
          </a:prstGeom>
          <a:solidFill>
            <a:srgbClr val="F9CBCB"/>
          </a:solidFill>
          <a:ln w="1905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E50050"/>
                </a:solidFill>
              </a:rPr>
              <a:t>I</a:t>
            </a:r>
          </a:p>
        </p:txBody>
      </p:sp>
      <p:sp>
        <p:nvSpPr>
          <p:cNvPr id="17" name="Oval 16">
            <a:hlinkClick r:id="rId12" action="ppaction://hlinksldjump"/>
            <a:extLst>
              <a:ext uri="{FF2B5EF4-FFF2-40B4-BE49-F238E27FC236}">
                <a16:creationId xmlns:a16="http://schemas.microsoft.com/office/drawing/2014/main" id="{FE35CD5E-9B0E-4924-95A4-F6E7C6A552AC}"/>
              </a:ext>
            </a:extLst>
          </p:cNvPr>
          <p:cNvSpPr/>
          <p:nvPr/>
        </p:nvSpPr>
        <p:spPr>
          <a:xfrm>
            <a:off x="698476" y="4001656"/>
            <a:ext cx="666974" cy="666974"/>
          </a:xfrm>
          <a:prstGeom prst="ellipse">
            <a:avLst/>
          </a:prstGeom>
          <a:solidFill>
            <a:schemeClr val="accent2">
              <a:lumMod val="20000"/>
              <a:lumOff val="80000"/>
            </a:schemeClr>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08215"/>
                </a:solidFill>
              </a:rPr>
              <a:t>J</a:t>
            </a:r>
          </a:p>
        </p:txBody>
      </p:sp>
      <p:sp>
        <p:nvSpPr>
          <p:cNvPr id="18" name="Oval 17">
            <a:hlinkClick r:id="rId13" action="ppaction://hlinksldjump"/>
            <a:extLst>
              <a:ext uri="{FF2B5EF4-FFF2-40B4-BE49-F238E27FC236}">
                <a16:creationId xmlns:a16="http://schemas.microsoft.com/office/drawing/2014/main" id="{B27AADC1-3A70-4315-8D63-41B92B7177FC}"/>
              </a:ext>
            </a:extLst>
          </p:cNvPr>
          <p:cNvSpPr/>
          <p:nvPr/>
        </p:nvSpPr>
        <p:spPr>
          <a:xfrm>
            <a:off x="1580603" y="4368399"/>
            <a:ext cx="666974" cy="666974"/>
          </a:xfrm>
          <a:prstGeom prst="ellipse">
            <a:avLst/>
          </a:prstGeom>
          <a:solidFill>
            <a:srgbClr val="F9CBCB"/>
          </a:solidFill>
          <a:ln w="1905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E50050"/>
                </a:solidFill>
              </a:rPr>
              <a:t>K</a:t>
            </a:r>
          </a:p>
        </p:txBody>
      </p:sp>
      <p:sp>
        <p:nvSpPr>
          <p:cNvPr id="19" name="Oval 18">
            <a:hlinkClick r:id="rId14" action="ppaction://hlinksldjump"/>
            <a:extLst>
              <a:ext uri="{FF2B5EF4-FFF2-40B4-BE49-F238E27FC236}">
                <a16:creationId xmlns:a16="http://schemas.microsoft.com/office/drawing/2014/main" id="{974BA123-4362-4BB8-A8E6-F25972137372}"/>
              </a:ext>
            </a:extLst>
          </p:cNvPr>
          <p:cNvSpPr/>
          <p:nvPr/>
        </p:nvSpPr>
        <p:spPr>
          <a:xfrm>
            <a:off x="2462730" y="4001656"/>
            <a:ext cx="666974" cy="666974"/>
          </a:xfrm>
          <a:prstGeom prst="ellipse">
            <a:avLst/>
          </a:prstGeom>
          <a:solidFill>
            <a:schemeClr val="accent2">
              <a:lumMod val="20000"/>
              <a:lumOff val="80000"/>
            </a:schemeClr>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08215"/>
                </a:solidFill>
              </a:rPr>
              <a:t>L</a:t>
            </a:r>
          </a:p>
        </p:txBody>
      </p:sp>
      <p:sp>
        <p:nvSpPr>
          <p:cNvPr id="20" name="Oval 19">
            <a:hlinkClick r:id="rId15" action="ppaction://hlinksldjump"/>
            <a:extLst>
              <a:ext uri="{FF2B5EF4-FFF2-40B4-BE49-F238E27FC236}">
                <a16:creationId xmlns:a16="http://schemas.microsoft.com/office/drawing/2014/main" id="{C5EA96CD-0AB1-4D54-B439-1C308967EE62}"/>
              </a:ext>
            </a:extLst>
          </p:cNvPr>
          <p:cNvSpPr/>
          <p:nvPr/>
        </p:nvSpPr>
        <p:spPr>
          <a:xfrm>
            <a:off x="3344857" y="4368399"/>
            <a:ext cx="666974" cy="666974"/>
          </a:xfrm>
          <a:prstGeom prst="ellipse">
            <a:avLst/>
          </a:prstGeom>
          <a:solidFill>
            <a:srgbClr val="F9CBCB"/>
          </a:solidFill>
          <a:ln w="1905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E50050"/>
                </a:solidFill>
              </a:rPr>
              <a:t>M</a:t>
            </a:r>
          </a:p>
        </p:txBody>
      </p:sp>
      <p:sp>
        <p:nvSpPr>
          <p:cNvPr id="21" name="Oval 20">
            <a:hlinkClick r:id="rId16" action="ppaction://hlinksldjump"/>
            <a:extLst>
              <a:ext uri="{FF2B5EF4-FFF2-40B4-BE49-F238E27FC236}">
                <a16:creationId xmlns:a16="http://schemas.microsoft.com/office/drawing/2014/main" id="{0662C8D3-6A16-4500-A687-52126D90D2A3}"/>
              </a:ext>
            </a:extLst>
          </p:cNvPr>
          <p:cNvSpPr/>
          <p:nvPr/>
        </p:nvSpPr>
        <p:spPr>
          <a:xfrm>
            <a:off x="4226984" y="4001656"/>
            <a:ext cx="666974" cy="666974"/>
          </a:xfrm>
          <a:prstGeom prst="ellipse">
            <a:avLst/>
          </a:prstGeom>
          <a:solidFill>
            <a:schemeClr val="accent2">
              <a:lumMod val="20000"/>
              <a:lumOff val="80000"/>
            </a:schemeClr>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08215"/>
                </a:solidFill>
              </a:rPr>
              <a:t>N</a:t>
            </a:r>
          </a:p>
        </p:txBody>
      </p:sp>
      <p:sp>
        <p:nvSpPr>
          <p:cNvPr id="22" name="Oval 21">
            <a:hlinkClick r:id="rId17" action="ppaction://hlinksldjump"/>
            <a:extLst>
              <a:ext uri="{FF2B5EF4-FFF2-40B4-BE49-F238E27FC236}">
                <a16:creationId xmlns:a16="http://schemas.microsoft.com/office/drawing/2014/main" id="{CF43751E-B6E6-4BD2-9734-5A17146CACCA}"/>
              </a:ext>
            </a:extLst>
          </p:cNvPr>
          <p:cNvSpPr/>
          <p:nvPr/>
        </p:nvSpPr>
        <p:spPr>
          <a:xfrm>
            <a:off x="5109111" y="4368399"/>
            <a:ext cx="666974" cy="666974"/>
          </a:xfrm>
          <a:prstGeom prst="ellipse">
            <a:avLst/>
          </a:prstGeom>
          <a:solidFill>
            <a:srgbClr val="F9CBCB"/>
          </a:solidFill>
          <a:ln w="1905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E50050"/>
                </a:solidFill>
              </a:rPr>
              <a:t>O</a:t>
            </a:r>
          </a:p>
        </p:txBody>
      </p:sp>
      <p:sp>
        <p:nvSpPr>
          <p:cNvPr id="23" name="Oval 22">
            <a:hlinkClick r:id="rId18" action="ppaction://hlinksldjump"/>
            <a:extLst>
              <a:ext uri="{FF2B5EF4-FFF2-40B4-BE49-F238E27FC236}">
                <a16:creationId xmlns:a16="http://schemas.microsoft.com/office/drawing/2014/main" id="{62BACCFA-C1E5-4560-992E-87084A176F46}"/>
              </a:ext>
            </a:extLst>
          </p:cNvPr>
          <p:cNvSpPr/>
          <p:nvPr/>
        </p:nvSpPr>
        <p:spPr>
          <a:xfrm>
            <a:off x="5991238" y="4001656"/>
            <a:ext cx="666974" cy="666974"/>
          </a:xfrm>
          <a:prstGeom prst="ellipse">
            <a:avLst/>
          </a:prstGeom>
          <a:solidFill>
            <a:schemeClr val="accent2">
              <a:lumMod val="20000"/>
              <a:lumOff val="80000"/>
            </a:schemeClr>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08215"/>
                </a:solidFill>
              </a:rPr>
              <a:t>P</a:t>
            </a:r>
          </a:p>
        </p:txBody>
      </p:sp>
      <p:sp>
        <p:nvSpPr>
          <p:cNvPr id="24" name="Oval 23">
            <a:hlinkClick r:id="rId19" action="ppaction://hlinksldjump"/>
            <a:extLst>
              <a:ext uri="{FF2B5EF4-FFF2-40B4-BE49-F238E27FC236}">
                <a16:creationId xmlns:a16="http://schemas.microsoft.com/office/drawing/2014/main" id="{C5D2B348-6892-4F6E-945F-94D393EFEE38}"/>
              </a:ext>
            </a:extLst>
          </p:cNvPr>
          <p:cNvSpPr/>
          <p:nvPr/>
        </p:nvSpPr>
        <p:spPr>
          <a:xfrm>
            <a:off x="6873365" y="4368399"/>
            <a:ext cx="666974" cy="666974"/>
          </a:xfrm>
          <a:prstGeom prst="ellipse">
            <a:avLst/>
          </a:prstGeom>
          <a:solidFill>
            <a:srgbClr val="F9CBCB"/>
          </a:solidFill>
          <a:ln w="1905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E50050"/>
                </a:solidFill>
              </a:rPr>
              <a:t>Q</a:t>
            </a:r>
          </a:p>
        </p:txBody>
      </p:sp>
      <p:sp>
        <p:nvSpPr>
          <p:cNvPr id="25" name="Oval 24">
            <a:hlinkClick r:id="rId20" action="ppaction://hlinksldjump"/>
            <a:extLst>
              <a:ext uri="{FF2B5EF4-FFF2-40B4-BE49-F238E27FC236}">
                <a16:creationId xmlns:a16="http://schemas.microsoft.com/office/drawing/2014/main" id="{70ECB432-E95B-4DAC-9678-F9627CB710DD}"/>
              </a:ext>
            </a:extLst>
          </p:cNvPr>
          <p:cNvSpPr/>
          <p:nvPr/>
        </p:nvSpPr>
        <p:spPr>
          <a:xfrm>
            <a:off x="7755492" y="4001656"/>
            <a:ext cx="666974" cy="666974"/>
          </a:xfrm>
          <a:prstGeom prst="ellipse">
            <a:avLst/>
          </a:prstGeom>
          <a:solidFill>
            <a:schemeClr val="accent2">
              <a:lumMod val="20000"/>
              <a:lumOff val="80000"/>
            </a:schemeClr>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08215"/>
                </a:solidFill>
              </a:rPr>
              <a:t>R</a:t>
            </a:r>
          </a:p>
        </p:txBody>
      </p:sp>
      <p:sp>
        <p:nvSpPr>
          <p:cNvPr id="35" name="Oval 34">
            <a:hlinkClick r:id="rId21" action="ppaction://hlinksldjump"/>
            <a:extLst>
              <a:ext uri="{FF2B5EF4-FFF2-40B4-BE49-F238E27FC236}">
                <a16:creationId xmlns:a16="http://schemas.microsoft.com/office/drawing/2014/main" id="{C87C259E-EC73-489E-A2EB-ACEA85068310}"/>
              </a:ext>
            </a:extLst>
          </p:cNvPr>
          <p:cNvSpPr/>
          <p:nvPr/>
        </p:nvSpPr>
        <p:spPr>
          <a:xfrm>
            <a:off x="698476" y="5231759"/>
            <a:ext cx="666974" cy="666974"/>
          </a:xfrm>
          <a:prstGeom prst="ellipse">
            <a:avLst/>
          </a:prstGeom>
          <a:solidFill>
            <a:srgbClr val="F9CBCB"/>
          </a:solidFill>
          <a:ln w="1905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E50050"/>
                </a:solidFill>
              </a:rPr>
              <a:t>S</a:t>
            </a:r>
          </a:p>
        </p:txBody>
      </p:sp>
      <p:sp>
        <p:nvSpPr>
          <p:cNvPr id="36" name="Oval 35">
            <a:hlinkClick r:id="rId22" action="ppaction://hlinksldjump"/>
            <a:extLst>
              <a:ext uri="{FF2B5EF4-FFF2-40B4-BE49-F238E27FC236}">
                <a16:creationId xmlns:a16="http://schemas.microsoft.com/office/drawing/2014/main" id="{D3C755AC-702E-4D51-96B2-CE3FA311AC5B}"/>
              </a:ext>
            </a:extLst>
          </p:cNvPr>
          <p:cNvSpPr/>
          <p:nvPr/>
        </p:nvSpPr>
        <p:spPr>
          <a:xfrm>
            <a:off x="1580603" y="5598502"/>
            <a:ext cx="666974" cy="666974"/>
          </a:xfrm>
          <a:prstGeom prst="ellipse">
            <a:avLst/>
          </a:prstGeom>
          <a:solidFill>
            <a:schemeClr val="accent2">
              <a:lumMod val="20000"/>
              <a:lumOff val="80000"/>
            </a:schemeClr>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08215"/>
                </a:solidFill>
              </a:rPr>
              <a:t>T</a:t>
            </a:r>
          </a:p>
        </p:txBody>
      </p:sp>
      <p:sp>
        <p:nvSpPr>
          <p:cNvPr id="37" name="Oval 36">
            <a:hlinkClick r:id="rId23" action="ppaction://hlinksldjump"/>
            <a:extLst>
              <a:ext uri="{FF2B5EF4-FFF2-40B4-BE49-F238E27FC236}">
                <a16:creationId xmlns:a16="http://schemas.microsoft.com/office/drawing/2014/main" id="{CD59B5A6-6A71-44A9-AC23-A335D17780E0}"/>
              </a:ext>
            </a:extLst>
          </p:cNvPr>
          <p:cNvSpPr/>
          <p:nvPr/>
        </p:nvSpPr>
        <p:spPr>
          <a:xfrm>
            <a:off x="2462730" y="5231759"/>
            <a:ext cx="666974" cy="666974"/>
          </a:xfrm>
          <a:prstGeom prst="ellipse">
            <a:avLst/>
          </a:prstGeom>
          <a:solidFill>
            <a:srgbClr val="F9CBCB"/>
          </a:solidFill>
          <a:ln w="1905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E50050"/>
                </a:solidFill>
              </a:rPr>
              <a:t>U</a:t>
            </a:r>
          </a:p>
        </p:txBody>
      </p:sp>
      <p:sp>
        <p:nvSpPr>
          <p:cNvPr id="38" name="Oval 37">
            <a:hlinkClick r:id="rId24" action="ppaction://hlinksldjump"/>
            <a:extLst>
              <a:ext uri="{FF2B5EF4-FFF2-40B4-BE49-F238E27FC236}">
                <a16:creationId xmlns:a16="http://schemas.microsoft.com/office/drawing/2014/main" id="{5D9B8B40-AF40-41CC-A289-FBDAE4C852D3}"/>
              </a:ext>
            </a:extLst>
          </p:cNvPr>
          <p:cNvSpPr/>
          <p:nvPr/>
        </p:nvSpPr>
        <p:spPr>
          <a:xfrm>
            <a:off x="3344857" y="5598502"/>
            <a:ext cx="666974" cy="666974"/>
          </a:xfrm>
          <a:prstGeom prst="ellipse">
            <a:avLst/>
          </a:prstGeom>
          <a:solidFill>
            <a:schemeClr val="accent2">
              <a:lumMod val="20000"/>
              <a:lumOff val="80000"/>
            </a:schemeClr>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08215"/>
                </a:solidFill>
              </a:rPr>
              <a:t>V</a:t>
            </a:r>
          </a:p>
        </p:txBody>
      </p:sp>
      <p:sp>
        <p:nvSpPr>
          <p:cNvPr id="39" name="Oval 38">
            <a:hlinkClick r:id="rId25" action="ppaction://hlinksldjump"/>
            <a:extLst>
              <a:ext uri="{FF2B5EF4-FFF2-40B4-BE49-F238E27FC236}">
                <a16:creationId xmlns:a16="http://schemas.microsoft.com/office/drawing/2014/main" id="{CD6D4D33-6E29-499D-979D-EB711A44141A}"/>
              </a:ext>
            </a:extLst>
          </p:cNvPr>
          <p:cNvSpPr/>
          <p:nvPr/>
        </p:nvSpPr>
        <p:spPr>
          <a:xfrm>
            <a:off x="4226984" y="5231759"/>
            <a:ext cx="666974" cy="666974"/>
          </a:xfrm>
          <a:prstGeom prst="ellipse">
            <a:avLst/>
          </a:prstGeom>
          <a:solidFill>
            <a:srgbClr val="F9CBCB"/>
          </a:solidFill>
          <a:ln w="1905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E50050"/>
                </a:solidFill>
              </a:rPr>
              <a:t>W</a:t>
            </a:r>
          </a:p>
        </p:txBody>
      </p:sp>
      <p:sp>
        <p:nvSpPr>
          <p:cNvPr id="40" name="Oval 39">
            <a:hlinkClick r:id="rId26" action="ppaction://hlinksldjump"/>
            <a:extLst>
              <a:ext uri="{FF2B5EF4-FFF2-40B4-BE49-F238E27FC236}">
                <a16:creationId xmlns:a16="http://schemas.microsoft.com/office/drawing/2014/main" id="{AFF00B9A-3C91-4C7B-B592-E01D7B13E97F}"/>
              </a:ext>
            </a:extLst>
          </p:cNvPr>
          <p:cNvSpPr/>
          <p:nvPr/>
        </p:nvSpPr>
        <p:spPr>
          <a:xfrm>
            <a:off x="5109111" y="5598502"/>
            <a:ext cx="666974" cy="666974"/>
          </a:xfrm>
          <a:prstGeom prst="ellipse">
            <a:avLst/>
          </a:prstGeom>
          <a:solidFill>
            <a:schemeClr val="accent2">
              <a:lumMod val="20000"/>
              <a:lumOff val="80000"/>
            </a:schemeClr>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08215"/>
                </a:solidFill>
              </a:rPr>
              <a:t>X</a:t>
            </a:r>
          </a:p>
        </p:txBody>
      </p:sp>
      <p:sp>
        <p:nvSpPr>
          <p:cNvPr id="41" name="Oval 40">
            <a:hlinkClick r:id="rId27" action="ppaction://hlinksldjump"/>
            <a:extLst>
              <a:ext uri="{FF2B5EF4-FFF2-40B4-BE49-F238E27FC236}">
                <a16:creationId xmlns:a16="http://schemas.microsoft.com/office/drawing/2014/main" id="{F36683E5-DAA9-4E0A-986A-71B12F583A69}"/>
              </a:ext>
            </a:extLst>
          </p:cNvPr>
          <p:cNvSpPr/>
          <p:nvPr/>
        </p:nvSpPr>
        <p:spPr>
          <a:xfrm>
            <a:off x="5991238" y="5231759"/>
            <a:ext cx="666974" cy="666974"/>
          </a:xfrm>
          <a:prstGeom prst="ellipse">
            <a:avLst/>
          </a:prstGeom>
          <a:solidFill>
            <a:srgbClr val="F9CBCB"/>
          </a:solidFill>
          <a:ln w="19050">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E50050"/>
                </a:solidFill>
              </a:rPr>
              <a:t>Y</a:t>
            </a:r>
          </a:p>
        </p:txBody>
      </p:sp>
      <p:sp>
        <p:nvSpPr>
          <p:cNvPr id="42" name="Oval 41">
            <a:hlinkClick r:id="rId28" action="ppaction://hlinksldjump"/>
            <a:extLst>
              <a:ext uri="{FF2B5EF4-FFF2-40B4-BE49-F238E27FC236}">
                <a16:creationId xmlns:a16="http://schemas.microsoft.com/office/drawing/2014/main" id="{A1647F09-3284-44EC-AD47-09315D62C293}"/>
              </a:ext>
            </a:extLst>
          </p:cNvPr>
          <p:cNvSpPr/>
          <p:nvPr/>
        </p:nvSpPr>
        <p:spPr>
          <a:xfrm>
            <a:off x="6873365" y="5598502"/>
            <a:ext cx="666974" cy="666974"/>
          </a:xfrm>
          <a:prstGeom prst="ellipse">
            <a:avLst/>
          </a:prstGeom>
          <a:solidFill>
            <a:schemeClr val="accent2">
              <a:lumMod val="20000"/>
              <a:lumOff val="80000"/>
            </a:schemeClr>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08215"/>
                </a:solidFill>
              </a:rPr>
              <a:t>Z</a:t>
            </a:r>
          </a:p>
        </p:txBody>
      </p:sp>
      <p:sp>
        <p:nvSpPr>
          <p:cNvPr id="44" name="Rectangle: Rounded Corners 43">
            <a:extLst>
              <a:ext uri="{FF2B5EF4-FFF2-40B4-BE49-F238E27FC236}">
                <a16:creationId xmlns:a16="http://schemas.microsoft.com/office/drawing/2014/main" id="{8D19ADE0-3B0F-4299-92CE-6B4A5CA75AA7}"/>
              </a:ext>
            </a:extLst>
          </p:cNvPr>
          <p:cNvSpPr/>
          <p:nvPr/>
        </p:nvSpPr>
        <p:spPr>
          <a:xfrm>
            <a:off x="542425" y="1301745"/>
            <a:ext cx="8036092" cy="1157602"/>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0"/>
              </a:spcBef>
              <a:spcAft>
                <a:spcPts val="0"/>
              </a:spcAft>
            </a:pPr>
            <a:r>
              <a:rPr lang="en-GB" sz="1800" b="0" i="0" u="none" strike="noStrike" dirty="0">
                <a:solidFill>
                  <a:srgbClr val="000000"/>
                </a:solidFill>
                <a:effectLst/>
              </a:rPr>
              <a:t>Let’s explore some different jobs and see how many you have heard of before.</a:t>
            </a:r>
            <a:endParaRPr lang="en-GB" b="0" dirty="0">
              <a:effectLst/>
            </a:endParaRPr>
          </a:p>
          <a:p>
            <a:pPr rtl="0">
              <a:spcBef>
                <a:spcPts val="1200"/>
              </a:spcBef>
              <a:spcAft>
                <a:spcPts val="0"/>
              </a:spcAft>
            </a:pPr>
            <a:r>
              <a:rPr lang="en-GB" sz="1800" b="0" i="0" u="none" strike="noStrike" dirty="0">
                <a:solidFill>
                  <a:srgbClr val="000000"/>
                </a:solidFill>
                <a:effectLst/>
              </a:rPr>
              <a:t>Select a letter of the alphabet and uncover jobs that begin with that letter.</a:t>
            </a:r>
            <a:endParaRPr lang="en-GB" b="0" dirty="0">
              <a:effectLst/>
            </a:endParaRPr>
          </a:p>
        </p:txBody>
      </p:sp>
    </p:spTree>
    <p:extLst>
      <p:ext uri="{BB962C8B-B14F-4D97-AF65-F5344CB8AC3E}">
        <p14:creationId xmlns:p14="http://schemas.microsoft.com/office/powerpoint/2010/main" val="41898038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38CA7F76-9F14-4384-842F-740B07DAE1CF}"/>
              </a:ext>
            </a:extLst>
          </p:cNvPr>
          <p:cNvSpPr/>
          <p:nvPr/>
        </p:nvSpPr>
        <p:spPr>
          <a:xfrm>
            <a:off x="58723" y="5855516"/>
            <a:ext cx="1677798" cy="939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a16="http://schemas.microsoft.com/office/drawing/2014/main" id="{B8CAC93D-A6DB-4C56-A6D2-9DC576A33A88}"/>
              </a:ext>
            </a:extLst>
          </p:cNvPr>
          <p:cNvSpPr/>
          <p:nvPr/>
        </p:nvSpPr>
        <p:spPr>
          <a:xfrm>
            <a:off x="8380601" y="6090407"/>
            <a:ext cx="704675" cy="7046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31A874BF-8AC0-4E6C-800D-5517C01747F1}"/>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C352B385-B985-4F3F-86F4-83AFB68F0520}"/>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i="0" dirty="0">
                <a:solidFill>
                  <a:schemeClr val="bg1"/>
                </a:solidFill>
                <a:effectLst/>
                <a:latin typeface="+mn-lt"/>
              </a:rPr>
              <a:t>A Is For...</a:t>
            </a:r>
            <a:endParaRPr lang="en-GB" sz="34400" dirty="0">
              <a:solidFill>
                <a:schemeClr val="bg1"/>
              </a:solidFill>
              <a:latin typeface="+mn-lt"/>
            </a:endParaRPr>
          </a:p>
        </p:txBody>
      </p:sp>
      <p:sp>
        <p:nvSpPr>
          <p:cNvPr id="6" name="Rectangle: Top Corners Rounded 5">
            <a:hlinkClick r:id="rId2" action="ppaction://hlinksldjump"/>
            <a:extLst>
              <a:ext uri="{FF2B5EF4-FFF2-40B4-BE49-F238E27FC236}">
                <a16:creationId xmlns:a16="http://schemas.microsoft.com/office/drawing/2014/main" id="{01546CD2-6E17-4046-B0C6-6821F06EAEB3}"/>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13" name="Group 12">
            <a:extLst>
              <a:ext uri="{FF2B5EF4-FFF2-40B4-BE49-F238E27FC236}">
                <a16:creationId xmlns:a16="http://schemas.microsoft.com/office/drawing/2014/main" id="{9BA780F2-9427-4F21-9456-BC2259AAF6C6}"/>
              </a:ext>
            </a:extLst>
          </p:cNvPr>
          <p:cNvGrpSpPr/>
          <p:nvPr/>
        </p:nvGrpSpPr>
        <p:grpSpPr>
          <a:xfrm>
            <a:off x="676551" y="1490627"/>
            <a:ext cx="6311175" cy="1422218"/>
            <a:chOff x="542425" y="1301745"/>
            <a:chExt cx="8036092" cy="1334688"/>
          </a:xfrm>
        </p:grpSpPr>
        <p:sp>
          <p:nvSpPr>
            <p:cNvPr id="11" name="Rectangle: Rounded Corners 10">
              <a:extLst>
                <a:ext uri="{FF2B5EF4-FFF2-40B4-BE49-F238E27FC236}">
                  <a16:creationId xmlns:a16="http://schemas.microsoft.com/office/drawing/2014/main" id="{727039A0-49D7-45DA-B0DA-08759CF6A446}"/>
                </a:ext>
              </a:extLst>
            </p:cNvPr>
            <p:cNvSpPr/>
            <p:nvPr/>
          </p:nvSpPr>
          <p:spPr>
            <a:xfrm>
              <a:off x="542425" y="1301745"/>
              <a:ext cx="8036092" cy="1334688"/>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a:spcBef>
                  <a:spcPts val="1200"/>
                </a:spcBef>
              </a:pPr>
              <a:r>
                <a:rPr lang="en-GB" sz="1800" b="0" i="0" u="none" strike="noStrike" dirty="0">
                  <a:solidFill>
                    <a:srgbClr val="000000"/>
                  </a:solidFill>
                  <a:effectLst/>
                </a:rPr>
                <a:t>Archaeologists learn how people lived in the past by studying the buildings, settlements and objects they left behind. </a:t>
              </a:r>
              <a:endParaRPr lang="en-GB" b="0" dirty="0">
                <a:effectLst/>
              </a:endParaRPr>
            </a:p>
          </p:txBody>
        </p:sp>
        <p:sp>
          <p:nvSpPr>
            <p:cNvPr id="12" name="Rectangle: Top Corners Rounded 11">
              <a:extLst>
                <a:ext uri="{FF2B5EF4-FFF2-40B4-BE49-F238E27FC236}">
                  <a16:creationId xmlns:a16="http://schemas.microsoft.com/office/drawing/2014/main" id="{6C09B4A3-6F38-4AC2-9AFE-53EB696CEA6B}"/>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chemeClr val="accent4"/>
                  </a:solidFill>
                  <a:effectLst/>
                </a:rPr>
                <a:t>Archaeologist</a:t>
              </a:r>
              <a:endParaRPr lang="en-GB" b="1" dirty="0">
                <a:solidFill>
                  <a:schemeClr val="accent4"/>
                </a:solidFill>
                <a:effectLst/>
              </a:endParaRPr>
            </a:p>
          </p:txBody>
        </p:sp>
      </p:grpSp>
      <p:pic>
        <p:nvPicPr>
          <p:cNvPr id="8" name="Picture 7">
            <a:extLst>
              <a:ext uri="{FF2B5EF4-FFF2-40B4-BE49-F238E27FC236}">
                <a16:creationId xmlns:a16="http://schemas.microsoft.com/office/drawing/2014/main" id="{AD7892C1-4160-479F-8C35-A70189C56B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0371" y="1345927"/>
            <a:ext cx="1720961" cy="4016927"/>
          </a:xfrm>
          <a:prstGeom prst="rect">
            <a:avLst/>
          </a:prstGeom>
        </p:spPr>
      </p:pic>
      <p:grpSp>
        <p:nvGrpSpPr>
          <p:cNvPr id="14" name="Group 13">
            <a:extLst>
              <a:ext uri="{FF2B5EF4-FFF2-40B4-BE49-F238E27FC236}">
                <a16:creationId xmlns:a16="http://schemas.microsoft.com/office/drawing/2014/main" id="{DE6A1AC3-2CB6-4D87-9478-38B0002CC8D0}"/>
              </a:ext>
            </a:extLst>
          </p:cNvPr>
          <p:cNvGrpSpPr/>
          <p:nvPr/>
        </p:nvGrpSpPr>
        <p:grpSpPr>
          <a:xfrm>
            <a:off x="2129151" y="4144765"/>
            <a:ext cx="6311175" cy="1672342"/>
            <a:chOff x="542425" y="1301744"/>
            <a:chExt cx="8036092" cy="1672342"/>
          </a:xfrm>
        </p:grpSpPr>
        <p:sp>
          <p:nvSpPr>
            <p:cNvPr id="15" name="Rectangle: Rounded Corners 14">
              <a:extLst>
                <a:ext uri="{FF2B5EF4-FFF2-40B4-BE49-F238E27FC236}">
                  <a16:creationId xmlns:a16="http://schemas.microsoft.com/office/drawing/2014/main" id="{584C2DAA-D7A0-4F5E-AA1F-B209A167EB32}"/>
                </a:ext>
              </a:extLst>
            </p:cNvPr>
            <p:cNvSpPr/>
            <p:nvPr/>
          </p:nvSpPr>
          <p:spPr>
            <a:xfrm>
              <a:off x="542425" y="1301744"/>
              <a:ext cx="8036092" cy="1672342"/>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a:spcBef>
                  <a:spcPts val="1200"/>
                </a:spcBef>
              </a:pPr>
              <a:r>
                <a:rPr lang="en-GB" sz="1800" b="0" i="0" u="none" strike="noStrike" dirty="0">
                  <a:solidFill>
                    <a:srgbClr val="000000"/>
                  </a:solidFill>
                  <a:effectLst/>
                </a:rPr>
                <a:t>Animal care assistants look after animals by making sure they are kept clean, comfortable, exercised and fed. They look after all kinds of animals, such as cats, dogs, rabbits, hamsters, guinea pigs or birds.</a:t>
              </a:r>
              <a:endParaRPr lang="en-GB" b="0" dirty="0">
                <a:effectLst/>
              </a:endParaRPr>
            </a:p>
          </p:txBody>
        </p:sp>
        <p:sp>
          <p:nvSpPr>
            <p:cNvPr id="16" name="Rectangle: Top Corners Rounded 15">
              <a:extLst>
                <a:ext uri="{FF2B5EF4-FFF2-40B4-BE49-F238E27FC236}">
                  <a16:creationId xmlns:a16="http://schemas.microsoft.com/office/drawing/2014/main" id="{45D102FD-F93E-4089-A4E9-F0812F8E3FCA}"/>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chemeClr val="accent4"/>
                  </a:solidFill>
                  <a:effectLst/>
                </a:rPr>
                <a:t>Animal Care Assistant</a:t>
              </a:r>
              <a:endParaRPr lang="en-GB" b="1" dirty="0">
                <a:solidFill>
                  <a:schemeClr val="accent4"/>
                </a:solidFill>
                <a:effectLst/>
              </a:endParaRPr>
            </a:p>
          </p:txBody>
        </p:sp>
      </p:grpSp>
      <p:pic>
        <p:nvPicPr>
          <p:cNvPr id="9" name="Picture 8">
            <a:extLst>
              <a:ext uri="{FF2B5EF4-FFF2-40B4-BE49-F238E27FC236}">
                <a16:creationId xmlns:a16="http://schemas.microsoft.com/office/drawing/2014/main" id="{B73DADAA-208B-45B3-BBA0-9FE167320D5B}"/>
              </a:ext>
            </a:extLst>
          </p:cNvPr>
          <p:cNvPicPr>
            <a:picLocks noChangeAspect="1"/>
          </p:cNvPicPr>
          <p:nvPr/>
        </p:nvPicPr>
        <p:blipFill rotWithShape="1">
          <a:blip r:embed="rId4">
            <a:extLst>
              <a:ext uri="{28A0092B-C50C-407E-A947-70E740481C1C}">
                <a14:useLocalDpi xmlns:a14="http://schemas.microsoft.com/office/drawing/2010/main"/>
              </a:ext>
            </a:extLst>
          </a:blip>
          <a:srcRect b="-670"/>
          <a:stretch/>
        </p:blipFill>
        <p:spPr>
          <a:xfrm>
            <a:off x="665400" y="3082735"/>
            <a:ext cx="1557337" cy="3347426"/>
          </a:xfrm>
          <a:prstGeom prst="rect">
            <a:avLst/>
          </a:prstGeom>
        </p:spPr>
      </p:pic>
      <p:sp>
        <p:nvSpPr>
          <p:cNvPr id="17" name="Rectangle 16">
            <a:hlinkClick r:id="rId5"/>
            <a:extLst>
              <a:ext uri="{FF2B5EF4-FFF2-40B4-BE49-F238E27FC236}">
                <a16:creationId xmlns:a16="http://schemas.microsoft.com/office/drawing/2014/main" id="{D3BF0074-0FF3-43C8-95AD-941093912438}"/>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275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F42F3B52-1D1A-43A2-98CC-74CD67190DE5}"/>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C844C391-4D03-444B-B246-B12A84D1ED03}"/>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B </a:t>
            </a:r>
            <a:r>
              <a:rPr lang="en-GB" sz="3600" i="0" dirty="0">
                <a:solidFill>
                  <a:schemeClr val="bg1"/>
                </a:solidFill>
                <a:effectLst/>
                <a:latin typeface="+mn-lt"/>
              </a:rPr>
              <a:t>Is For...</a:t>
            </a:r>
            <a:endParaRPr lang="en-GB" sz="11500" dirty="0">
              <a:solidFill>
                <a:schemeClr val="bg1"/>
              </a:solidFill>
              <a:latin typeface="+mn-lt"/>
            </a:endParaRPr>
          </a:p>
        </p:txBody>
      </p:sp>
      <p:grpSp>
        <p:nvGrpSpPr>
          <p:cNvPr id="6" name="Group 5">
            <a:extLst>
              <a:ext uri="{FF2B5EF4-FFF2-40B4-BE49-F238E27FC236}">
                <a16:creationId xmlns:a16="http://schemas.microsoft.com/office/drawing/2014/main" id="{3049ABE0-CA47-40DF-9B6A-DCC342194472}"/>
              </a:ext>
            </a:extLst>
          </p:cNvPr>
          <p:cNvGrpSpPr/>
          <p:nvPr/>
        </p:nvGrpSpPr>
        <p:grpSpPr>
          <a:xfrm>
            <a:off x="676551" y="1473279"/>
            <a:ext cx="5646190" cy="1531353"/>
            <a:chOff x="542425" y="1301745"/>
            <a:chExt cx="8036092" cy="1334688"/>
          </a:xfrm>
        </p:grpSpPr>
        <p:sp>
          <p:nvSpPr>
            <p:cNvPr id="7" name="Rectangle: Rounded Corners 6">
              <a:extLst>
                <a:ext uri="{FF2B5EF4-FFF2-40B4-BE49-F238E27FC236}">
                  <a16:creationId xmlns:a16="http://schemas.microsoft.com/office/drawing/2014/main" id="{0D138DA6-5239-44FF-8386-720C2EFF286E}"/>
                </a:ext>
              </a:extLst>
            </p:cNvPr>
            <p:cNvSpPr/>
            <p:nvPr/>
          </p:nvSpPr>
          <p:spPr>
            <a:xfrm>
              <a:off x="542425" y="1301745"/>
              <a:ext cx="8036092" cy="1334688"/>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a:spcBef>
                  <a:spcPts val="1200"/>
                </a:spcBef>
              </a:pPr>
              <a:r>
                <a:rPr lang="en-GB" sz="1800" b="0" i="0" u="none" strike="noStrike" dirty="0">
                  <a:solidFill>
                    <a:srgbClr val="000000"/>
                  </a:solidFill>
                  <a:effectLst/>
                </a:rPr>
                <a:t>Botanists, or plant biologists, study all forms of plant life in a laboratory or in their natural environment. </a:t>
              </a:r>
              <a:endParaRPr lang="en-GB" b="0" dirty="0">
                <a:effectLst/>
              </a:endParaRPr>
            </a:p>
          </p:txBody>
        </p:sp>
        <p:sp>
          <p:nvSpPr>
            <p:cNvPr id="8" name="Rectangle: Top Corners Rounded 7">
              <a:extLst>
                <a:ext uri="{FF2B5EF4-FFF2-40B4-BE49-F238E27FC236}">
                  <a16:creationId xmlns:a16="http://schemas.microsoft.com/office/drawing/2014/main" id="{85EA85CE-9678-4103-975B-7EE683D91050}"/>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chemeClr val="accent4"/>
                  </a:solidFill>
                  <a:effectLst/>
                </a:rPr>
                <a:t>Botanists</a:t>
              </a:r>
              <a:endParaRPr lang="en-GB" b="1" dirty="0">
                <a:solidFill>
                  <a:schemeClr val="accent4"/>
                </a:solidFill>
                <a:effectLst/>
              </a:endParaRPr>
            </a:p>
          </p:txBody>
        </p:sp>
      </p:grpSp>
      <p:pic>
        <p:nvPicPr>
          <p:cNvPr id="13" name="Picture 12">
            <a:extLst>
              <a:ext uri="{FF2B5EF4-FFF2-40B4-BE49-F238E27FC236}">
                <a16:creationId xmlns:a16="http://schemas.microsoft.com/office/drawing/2014/main" id="{FD7FD1B0-BD10-473F-8EF3-AE6D24C024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18459" y="895021"/>
            <a:ext cx="3342215" cy="2475921"/>
          </a:xfrm>
          <a:prstGeom prst="rect">
            <a:avLst/>
          </a:prstGeom>
        </p:spPr>
      </p:pic>
      <p:grpSp>
        <p:nvGrpSpPr>
          <p:cNvPr id="15" name="Group 14">
            <a:extLst>
              <a:ext uri="{FF2B5EF4-FFF2-40B4-BE49-F238E27FC236}">
                <a16:creationId xmlns:a16="http://schemas.microsoft.com/office/drawing/2014/main" id="{62932329-DBA2-46E9-A57E-B180BAF3EC21}"/>
              </a:ext>
            </a:extLst>
          </p:cNvPr>
          <p:cNvGrpSpPr/>
          <p:nvPr/>
        </p:nvGrpSpPr>
        <p:grpSpPr>
          <a:xfrm>
            <a:off x="676551" y="3443852"/>
            <a:ext cx="7696866" cy="2737846"/>
            <a:chOff x="662989" y="3424173"/>
            <a:chExt cx="7818022" cy="2780942"/>
          </a:xfrm>
        </p:grpSpPr>
        <p:sp>
          <p:nvSpPr>
            <p:cNvPr id="10" name="Rectangle: Rounded Corners 9">
              <a:extLst>
                <a:ext uri="{FF2B5EF4-FFF2-40B4-BE49-F238E27FC236}">
                  <a16:creationId xmlns:a16="http://schemas.microsoft.com/office/drawing/2014/main" id="{1D1AA9D0-49FE-4E1D-A6C8-E1FB2AE21E4A}"/>
                </a:ext>
              </a:extLst>
            </p:cNvPr>
            <p:cNvSpPr/>
            <p:nvPr/>
          </p:nvSpPr>
          <p:spPr>
            <a:xfrm>
              <a:off x="3679903" y="3557983"/>
              <a:ext cx="4801108" cy="2647131"/>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lvl="2">
                <a:spcBef>
                  <a:spcPts val="1200"/>
                </a:spcBef>
              </a:pPr>
              <a:r>
                <a:rPr lang="en-GB" b="0" i="0" u="none" strike="noStrike" dirty="0">
                  <a:solidFill>
                    <a:srgbClr val="000000"/>
                  </a:solidFill>
                  <a:effectLst/>
                </a:rPr>
                <a:t>Bank customer service advisers work with customers in a bank. They help them with their money.</a:t>
              </a:r>
              <a:endParaRPr lang="en-GB" b="0" dirty="0">
                <a:effectLst/>
              </a:endParaRPr>
            </a:p>
          </p:txBody>
        </p:sp>
        <p:sp>
          <p:nvSpPr>
            <p:cNvPr id="14" name="Rectangle: Rounded Corners 13">
              <a:extLst>
                <a:ext uri="{FF2B5EF4-FFF2-40B4-BE49-F238E27FC236}">
                  <a16:creationId xmlns:a16="http://schemas.microsoft.com/office/drawing/2014/main" id="{486F04CA-B567-4C9B-8F7F-26B59ADCB56D}"/>
                </a:ext>
              </a:extLst>
            </p:cNvPr>
            <p:cNvSpPr/>
            <p:nvPr/>
          </p:nvSpPr>
          <p:spPr>
            <a:xfrm>
              <a:off x="662990" y="3428461"/>
              <a:ext cx="3752893" cy="2776654"/>
            </a:xfrm>
            <a:prstGeom prst="roundRect">
              <a:avLst>
                <a:gd name="adj" fmla="val 8233"/>
              </a:avLst>
            </a:prstGeom>
            <a:blipFill>
              <a:blip r:embed="rId3" cstate="screen">
                <a:extLst>
                  <a:ext uri="{28A0092B-C50C-407E-A947-70E740481C1C}">
                    <a14:useLocalDpi xmlns:a14="http://schemas.microsoft.com/office/drawing/2010/main"/>
                  </a:ext>
                </a:extLst>
              </a:blip>
              <a:stretch>
                <a:fillRect/>
              </a:stretch>
            </a:bli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Top Corners Rounded 10">
              <a:extLst>
                <a:ext uri="{FF2B5EF4-FFF2-40B4-BE49-F238E27FC236}">
                  <a16:creationId xmlns:a16="http://schemas.microsoft.com/office/drawing/2014/main" id="{5EA7ECF6-9F61-4845-8FF4-CEC080D8C4CD}"/>
                </a:ext>
              </a:extLst>
            </p:cNvPr>
            <p:cNvSpPr/>
            <p:nvPr/>
          </p:nvSpPr>
          <p:spPr>
            <a:xfrm>
              <a:off x="662989" y="3424173"/>
              <a:ext cx="7818021"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chemeClr val="accent4"/>
                  </a:solidFill>
                  <a:effectLst/>
                </a:rPr>
                <a:t>Bank Customer Service</a:t>
              </a:r>
              <a:endParaRPr lang="en-GB" b="1" dirty="0">
                <a:solidFill>
                  <a:schemeClr val="accent4"/>
                </a:solidFill>
                <a:effectLst/>
              </a:endParaRPr>
            </a:p>
          </p:txBody>
        </p:sp>
      </p:grpSp>
      <p:sp>
        <p:nvSpPr>
          <p:cNvPr id="5" name="Rectangle: Top Corners Rounded 4">
            <a:hlinkClick r:id="rId4" action="ppaction://hlinksldjump"/>
            <a:extLst>
              <a:ext uri="{FF2B5EF4-FFF2-40B4-BE49-F238E27FC236}">
                <a16:creationId xmlns:a16="http://schemas.microsoft.com/office/drawing/2014/main" id="{96CF6817-530C-4E04-81E7-BA5F0CA1A752}"/>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16" name="Rectangle 15">
            <a:hlinkClick r:id="rId5"/>
            <a:extLst>
              <a:ext uri="{FF2B5EF4-FFF2-40B4-BE49-F238E27FC236}">
                <a16:creationId xmlns:a16="http://schemas.microsoft.com/office/drawing/2014/main" id="{81704331-5C9D-4A6C-B1FB-419FA3F0DF08}"/>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564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18241760-6FCE-4AFC-AB28-6155804A8472}"/>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C165153E-A84F-4C2D-8872-5221CF1AFF83}"/>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C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Top Corners Rounded 4">
            <a:hlinkClick r:id="rId2" action="ppaction://hlinksldjump"/>
            <a:extLst>
              <a:ext uri="{FF2B5EF4-FFF2-40B4-BE49-F238E27FC236}">
                <a16:creationId xmlns:a16="http://schemas.microsoft.com/office/drawing/2014/main" id="{15B0E6CE-9A0D-4116-B1D4-EA1B942BDCB9}"/>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6" name="Rectangle 5">
            <a:hlinkClick r:id="rId3"/>
            <a:extLst>
              <a:ext uri="{FF2B5EF4-FFF2-40B4-BE49-F238E27FC236}">
                <a16:creationId xmlns:a16="http://schemas.microsoft.com/office/drawing/2014/main" id="{B6A3E100-BA60-426B-80AB-806C94042C6F}"/>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A77AFB26-46EE-429A-B954-9E25621AEBC6}"/>
              </a:ext>
            </a:extLst>
          </p:cNvPr>
          <p:cNvGrpSpPr/>
          <p:nvPr/>
        </p:nvGrpSpPr>
        <p:grpSpPr>
          <a:xfrm>
            <a:off x="676551" y="1490626"/>
            <a:ext cx="6617133" cy="1528686"/>
            <a:chOff x="542425" y="1301744"/>
            <a:chExt cx="8036092" cy="1434603"/>
          </a:xfrm>
        </p:grpSpPr>
        <p:sp>
          <p:nvSpPr>
            <p:cNvPr id="8" name="Rectangle: Rounded Corners 7">
              <a:extLst>
                <a:ext uri="{FF2B5EF4-FFF2-40B4-BE49-F238E27FC236}">
                  <a16:creationId xmlns:a16="http://schemas.microsoft.com/office/drawing/2014/main" id="{6021F380-5273-4E5F-9575-02BFC2CCDDB0}"/>
                </a:ext>
              </a:extLst>
            </p:cNvPr>
            <p:cNvSpPr/>
            <p:nvPr/>
          </p:nvSpPr>
          <p:spPr>
            <a:xfrm>
              <a:off x="542425" y="1301744"/>
              <a:ext cx="8036092" cy="1434603"/>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a:spcBef>
                  <a:spcPts val="1200"/>
                </a:spcBef>
              </a:pPr>
              <a:r>
                <a:rPr lang="en-GB" sz="1800" b="0" i="0" u="none" strike="noStrike" dirty="0">
                  <a:solidFill>
                    <a:srgbClr val="000000"/>
                  </a:solidFill>
                  <a:effectLst/>
                </a:rPr>
                <a:t>A chef or cook plans, prepares and cooks food. A chef will usually work in a hotel or a restaurant. Cooks are more likely to work in hospitals, schools, works canteens and cafes.</a:t>
              </a:r>
              <a:endParaRPr lang="en-GB" b="0" dirty="0">
                <a:effectLst/>
              </a:endParaRPr>
            </a:p>
          </p:txBody>
        </p:sp>
        <p:sp>
          <p:nvSpPr>
            <p:cNvPr id="9" name="Rectangle: Top Corners Rounded 8">
              <a:extLst>
                <a:ext uri="{FF2B5EF4-FFF2-40B4-BE49-F238E27FC236}">
                  <a16:creationId xmlns:a16="http://schemas.microsoft.com/office/drawing/2014/main" id="{42B1FE16-0E78-43AD-873E-1D01F57E2A5D}"/>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chemeClr val="accent4"/>
                  </a:solidFill>
                  <a:effectLst/>
                </a:rPr>
                <a:t>Chef or Cook</a:t>
              </a:r>
              <a:endParaRPr lang="en-GB" b="1" dirty="0">
                <a:solidFill>
                  <a:schemeClr val="accent4"/>
                </a:solidFill>
                <a:effectLst/>
              </a:endParaRPr>
            </a:p>
          </p:txBody>
        </p:sp>
      </p:grpSp>
      <p:pic>
        <p:nvPicPr>
          <p:cNvPr id="10" name="Picture 9">
            <a:extLst>
              <a:ext uri="{FF2B5EF4-FFF2-40B4-BE49-F238E27FC236}">
                <a16:creationId xmlns:a16="http://schemas.microsoft.com/office/drawing/2014/main" id="{8F0D30D1-46AC-4C0E-82F2-447A92725B9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45177" y="1010848"/>
            <a:ext cx="1191210" cy="4016927"/>
          </a:xfrm>
          <a:prstGeom prst="rect">
            <a:avLst/>
          </a:prstGeom>
        </p:spPr>
      </p:pic>
      <p:grpSp>
        <p:nvGrpSpPr>
          <p:cNvPr id="11" name="Group 10">
            <a:extLst>
              <a:ext uri="{FF2B5EF4-FFF2-40B4-BE49-F238E27FC236}">
                <a16:creationId xmlns:a16="http://schemas.microsoft.com/office/drawing/2014/main" id="{46CE9E4B-64CA-45FA-9014-50D5B20B7A9D}"/>
              </a:ext>
            </a:extLst>
          </p:cNvPr>
          <p:cNvGrpSpPr/>
          <p:nvPr/>
        </p:nvGrpSpPr>
        <p:grpSpPr>
          <a:xfrm>
            <a:off x="2129151" y="4144764"/>
            <a:ext cx="6311175" cy="1702387"/>
            <a:chOff x="542425" y="1301743"/>
            <a:chExt cx="8036092" cy="1702387"/>
          </a:xfrm>
        </p:grpSpPr>
        <p:sp>
          <p:nvSpPr>
            <p:cNvPr id="12" name="Rectangle: Rounded Corners 11">
              <a:extLst>
                <a:ext uri="{FF2B5EF4-FFF2-40B4-BE49-F238E27FC236}">
                  <a16:creationId xmlns:a16="http://schemas.microsoft.com/office/drawing/2014/main" id="{BC111202-C399-4213-A608-058C6EF3870F}"/>
                </a:ext>
              </a:extLst>
            </p:cNvPr>
            <p:cNvSpPr/>
            <p:nvPr/>
          </p:nvSpPr>
          <p:spPr>
            <a:xfrm>
              <a:off x="542425" y="1301743"/>
              <a:ext cx="8036092" cy="1702387"/>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a:spcBef>
                  <a:spcPts val="1200"/>
                </a:spcBef>
              </a:pPr>
              <a:r>
                <a:rPr lang="en-GB" sz="1800" b="0" i="0" u="none" strike="noStrike" dirty="0">
                  <a:solidFill>
                    <a:srgbClr val="000000"/>
                  </a:solidFill>
                  <a:effectLst/>
                </a:rPr>
                <a:t>A construction manager makes sure that everything runs smoothly on a building site. They organise and supervise the building of houses and other buildings, making sure that everyone is safe. </a:t>
              </a:r>
              <a:endParaRPr lang="en-GB" b="0" dirty="0">
                <a:effectLst/>
              </a:endParaRPr>
            </a:p>
          </p:txBody>
        </p:sp>
        <p:sp>
          <p:nvSpPr>
            <p:cNvPr id="13" name="Rectangle: Top Corners Rounded 12">
              <a:extLst>
                <a:ext uri="{FF2B5EF4-FFF2-40B4-BE49-F238E27FC236}">
                  <a16:creationId xmlns:a16="http://schemas.microsoft.com/office/drawing/2014/main" id="{1C74A6F3-8F79-46EF-A7C0-B5AD46A81A3B}"/>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chemeClr val="accent4"/>
                  </a:solidFill>
                  <a:effectLst/>
                </a:rPr>
                <a:t>Construction Manager</a:t>
              </a:r>
              <a:endParaRPr lang="en-GB" b="1" dirty="0">
                <a:solidFill>
                  <a:schemeClr val="accent4"/>
                </a:solidFill>
                <a:effectLst/>
              </a:endParaRPr>
            </a:p>
          </p:txBody>
        </p:sp>
      </p:grpSp>
      <p:pic>
        <p:nvPicPr>
          <p:cNvPr id="14" name="Picture 13">
            <a:extLst>
              <a:ext uri="{FF2B5EF4-FFF2-40B4-BE49-F238E27FC236}">
                <a16:creationId xmlns:a16="http://schemas.microsoft.com/office/drawing/2014/main" id="{93F93784-C5BE-4B6F-9EAB-53B98A4BD5C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76551" y="3202056"/>
            <a:ext cx="1348661" cy="3651437"/>
          </a:xfrm>
          <a:prstGeom prst="rect">
            <a:avLst/>
          </a:prstGeom>
        </p:spPr>
      </p:pic>
    </p:spTree>
    <p:extLst>
      <p:ext uri="{BB962C8B-B14F-4D97-AF65-F5344CB8AC3E}">
        <p14:creationId xmlns:p14="http://schemas.microsoft.com/office/powerpoint/2010/main" val="83112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7D92E3E3-131E-4353-A9EE-76799505BCFD}"/>
              </a:ext>
            </a:extLst>
          </p:cNvPr>
          <p:cNvSpPr/>
          <p:nvPr/>
        </p:nvSpPr>
        <p:spPr>
          <a:xfrm>
            <a:off x="667237" y="5016953"/>
            <a:ext cx="6311175" cy="1278981"/>
          </a:xfrm>
          <a:prstGeom prst="roundRect">
            <a:avLst>
              <a:gd name="adj" fmla="val 11509"/>
            </a:avLst>
          </a:prstGeom>
          <a:solidFill>
            <a:srgbClr val="F9CBCB"/>
          </a:solidFill>
          <a:ln>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GB" sz="1800" b="1" i="0" u="none" strike="noStrike" dirty="0">
                <a:solidFill>
                  <a:srgbClr val="E50050"/>
                </a:solidFill>
                <a:effectLst/>
              </a:rPr>
              <a:t>Talk About It</a:t>
            </a:r>
          </a:p>
          <a:p>
            <a:pPr>
              <a:spcBef>
                <a:spcPts val="1200"/>
              </a:spcBef>
            </a:pPr>
            <a:r>
              <a:rPr lang="en-GB" dirty="0">
                <a:solidFill>
                  <a:schemeClr val="tx1"/>
                </a:solidFill>
              </a:rPr>
              <a:t>What kind of rules do you think people have to follow while they are driving a car? </a:t>
            </a:r>
            <a:endParaRPr lang="en-GB" b="0" dirty="0">
              <a:solidFill>
                <a:schemeClr val="tx1"/>
              </a:solidFill>
              <a:effectLst/>
            </a:endParaRPr>
          </a:p>
        </p:txBody>
      </p:sp>
      <p:sp>
        <p:nvSpPr>
          <p:cNvPr id="3" name="Rectangle: Top Corners Rounded 2">
            <a:extLst>
              <a:ext uri="{FF2B5EF4-FFF2-40B4-BE49-F238E27FC236}">
                <a16:creationId xmlns:a16="http://schemas.microsoft.com/office/drawing/2014/main" id="{909FEE09-76BC-4E3E-930D-77EB09C357FC}"/>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B671FD8D-DB50-49DE-B98C-DBA2A564B97C}"/>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D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Top Corners Rounded 4">
            <a:hlinkClick r:id="rId2" action="ppaction://hlinksldjump"/>
            <a:extLst>
              <a:ext uri="{FF2B5EF4-FFF2-40B4-BE49-F238E27FC236}">
                <a16:creationId xmlns:a16="http://schemas.microsoft.com/office/drawing/2014/main" id="{5219D430-495D-4EBC-99E0-5483CAAC58F4}"/>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grpSp>
        <p:nvGrpSpPr>
          <p:cNvPr id="6" name="Group 5">
            <a:extLst>
              <a:ext uri="{FF2B5EF4-FFF2-40B4-BE49-F238E27FC236}">
                <a16:creationId xmlns:a16="http://schemas.microsoft.com/office/drawing/2014/main" id="{E2067D32-640D-461F-A52D-EF3D3597C6B7}"/>
              </a:ext>
            </a:extLst>
          </p:cNvPr>
          <p:cNvGrpSpPr/>
          <p:nvPr/>
        </p:nvGrpSpPr>
        <p:grpSpPr>
          <a:xfrm>
            <a:off x="1816862" y="1429239"/>
            <a:ext cx="6617133" cy="1528686"/>
            <a:chOff x="542425" y="1301744"/>
            <a:chExt cx="8036092" cy="1434603"/>
          </a:xfrm>
        </p:grpSpPr>
        <p:sp>
          <p:nvSpPr>
            <p:cNvPr id="7" name="Rectangle: Rounded Corners 6">
              <a:extLst>
                <a:ext uri="{FF2B5EF4-FFF2-40B4-BE49-F238E27FC236}">
                  <a16:creationId xmlns:a16="http://schemas.microsoft.com/office/drawing/2014/main" id="{FFE1BD42-B6FB-4D00-853B-13D1583DEBD9}"/>
                </a:ext>
              </a:extLst>
            </p:cNvPr>
            <p:cNvSpPr/>
            <p:nvPr/>
          </p:nvSpPr>
          <p:spPr>
            <a:xfrm>
              <a:off x="542425" y="1301744"/>
              <a:ext cx="8036092" cy="1434603"/>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a:spcBef>
                  <a:spcPts val="1200"/>
                </a:spcBef>
              </a:pPr>
              <a:r>
                <a:rPr lang="en-GB" sz="1800" b="0" i="0" u="none" strike="noStrike" dirty="0">
                  <a:solidFill>
                    <a:srgbClr val="000000"/>
                  </a:solidFill>
                  <a:effectLst/>
                </a:rPr>
                <a:t>Doctors help us to stay healthy. They also look after us when we are ill or injured. Doctors can work in a doctor’s surgery or a hospital.</a:t>
              </a:r>
              <a:endParaRPr lang="en-GB" b="0" dirty="0">
                <a:effectLst/>
              </a:endParaRPr>
            </a:p>
          </p:txBody>
        </p:sp>
        <p:sp>
          <p:nvSpPr>
            <p:cNvPr id="8" name="Rectangle: Top Corners Rounded 7">
              <a:extLst>
                <a:ext uri="{FF2B5EF4-FFF2-40B4-BE49-F238E27FC236}">
                  <a16:creationId xmlns:a16="http://schemas.microsoft.com/office/drawing/2014/main" id="{72E0732F-0651-4963-8113-AD185915830A}"/>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chemeClr val="accent4"/>
                  </a:solidFill>
                  <a:effectLst/>
                </a:rPr>
                <a:t>Doctor</a:t>
              </a:r>
              <a:endParaRPr lang="en-GB" b="1" dirty="0">
                <a:solidFill>
                  <a:schemeClr val="accent4"/>
                </a:solidFill>
                <a:effectLst/>
              </a:endParaRPr>
            </a:p>
          </p:txBody>
        </p:sp>
      </p:grpSp>
      <p:pic>
        <p:nvPicPr>
          <p:cNvPr id="9" name="Picture 8">
            <a:extLst>
              <a:ext uri="{FF2B5EF4-FFF2-40B4-BE49-F238E27FC236}">
                <a16:creationId xmlns:a16="http://schemas.microsoft.com/office/drawing/2014/main" id="{D8EC5A0A-CB36-4315-B17E-34F7B19BCA7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7237" y="922241"/>
            <a:ext cx="1191210" cy="3252003"/>
          </a:xfrm>
          <a:prstGeom prst="rect">
            <a:avLst/>
          </a:prstGeom>
        </p:spPr>
      </p:pic>
      <p:grpSp>
        <p:nvGrpSpPr>
          <p:cNvPr id="10" name="Group 9">
            <a:extLst>
              <a:ext uri="{FF2B5EF4-FFF2-40B4-BE49-F238E27FC236}">
                <a16:creationId xmlns:a16="http://schemas.microsoft.com/office/drawing/2014/main" id="{7EFFD5BD-2CED-426F-A1A8-E2DCBF68DA98}"/>
              </a:ext>
            </a:extLst>
          </p:cNvPr>
          <p:cNvGrpSpPr/>
          <p:nvPr/>
        </p:nvGrpSpPr>
        <p:grpSpPr>
          <a:xfrm>
            <a:off x="667237" y="3140364"/>
            <a:ext cx="6311175" cy="1702387"/>
            <a:chOff x="542425" y="1301743"/>
            <a:chExt cx="8036092" cy="1702387"/>
          </a:xfrm>
        </p:grpSpPr>
        <p:sp>
          <p:nvSpPr>
            <p:cNvPr id="11" name="Rectangle: Rounded Corners 10">
              <a:extLst>
                <a:ext uri="{FF2B5EF4-FFF2-40B4-BE49-F238E27FC236}">
                  <a16:creationId xmlns:a16="http://schemas.microsoft.com/office/drawing/2014/main" id="{75E6AA68-ADF7-4F02-8B7C-A47D594E6B83}"/>
                </a:ext>
              </a:extLst>
            </p:cNvPr>
            <p:cNvSpPr/>
            <p:nvPr/>
          </p:nvSpPr>
          <p:spPr>
            <a:xfrm>
              <a:off x="542425" y="1301743"/>
              <a:ext cx="8036092" cy="1702387"/>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a:spcBef>
                  <a:spcPts val="1200"/>
                </a:spcBef>
              </a:pPr>
              <a:r>
                <a:rPr lang="en-GB" sz="1800" b="0" i="0" u="none" strike="noStrike" dirty="0">
                  <a:solidFill>
                    <a:srgbClr val="000000"/>
                  </a:solidFill>
                  <a:effectLst/>
                </a:rPr>
                <a:t>Driving instructors teach learner drivers how to drive so that they can pass their driving test. A driving instructor has to be an excellent driver and know all the rules for driving on the roads.</a:t>
              </a:r>
              <a:endParaRPr lang="en-GB" b="0" dirty="0">
                <a:effectLst/>
              </a:endParaRPr>
            </a:p>
          </p:txBody>
        </p:sp>
        <p:sp>
          <p:nvSpPr>
            <p:cNvPr id="12" name="Rectangle: Top Corners Rounded 11">
              <a:extLst>
                <a:ext uri="{FF2B5EF4-FFF2-40B4-BE49-F238E27FC236}">
                  <a16:creationId xmlns:a16="http://schemas.microsoft.com/office/drawing/2014/main" id="{1B68D440-AE06-4BCC-80AD-B8EB74E98BA8}"/>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chemeClr val="accent4"/>
                  </a:solidFill>
                  <a:effectLst/>
                </a:rPr>
                <a:t>Driving Instru</a:t>
              </a:r>
              <a:r>
                <a:rPr lang="en-GB" sz="1800" b="1" i="0" u="none" strike="noStrike" dirty="0">
                  <a:solidFill>
                    <a:srgbClr val="79AD42"/>
                  </a:solidFill>
                  <a:effectLst/>
                </a:rPr>
                <a:t>ct</a:t>
              </a:r>
              <a:r>
                <a:rPr lang="en-GB" sz="1800" b="1" i="0" u="none" strike="noStrike" dirty="0">
                  <a:solidFill>
                    <a:schemeClr val="accent4"/>
                  </a:solidFill>
                  <a:effectLst/>
                </a:rPr>
                <a:t>or</a:t>
              </a:r>
              <a:endParaRPr lang="en-GB" b="1" dirty="0">
                <a:solidFill>
                  <a:schemeClr val="accent4"/>
                </a:solidFill>
                <a:effectLst/>
              </a:endParaRPr>
            </a:p>
          </p:txBody>
        </p:sp>
      </p:grpSp>
      <p:pic>
        <p:nvPicPr>
          <p:cNvPr id="14" name="Picture 13">
            <a:extLst>
              <a:ext uri="{FF2B5EF4-FFF2-40B4-BE49-F238E27FC236}">
                <a16:creationId xmlns:a16="http://schemas.microsoft.com/office/drawing/2014/main" id="{A6CB4E32-A924-47E0-B100-0B0A59167D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682"/>
          <a:stretch/>
        </p:blipFill>
        <p:spPr>
          <a:xfrm flipH="1">
            <a:off x="6478860" y="3266354"/>
            <a:ext cx="2665140" cy="1702386"/>
          </a:xfrm>
          <a:prstGeom prst="rect">
            <a:avLst/>
          </a:prstGeom>
        </p:spPr>
      </p:pic>
      <p:sp>
        <p:nvSpPr>
          <p:cNvPr id="20" name="Rectangle 19">
            <a:hlinkClick r:id="rId5"/>
            <a:extLst>
              <a:ext uri="{FF2B5EF4-FFF2-40B4-BE49-F238E27FC236}">
                <a16:creationId xmlns:a16="http://schemas.microsoft.com/office/drawing/2014/main" id="{831B63D9-D977-483A-B0B1-922928DB6DB3}"/>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294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88773952-B4C7-4F57-B83D-93003CBD065B}"/>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F1A1B2CC-401C-47A9-8978-17B353DBC588}"/>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E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Top Corners Rounded 4">
            <a:hlinkClick r:id="rId2" action="ppaction://hlinksldjump"/>
            <a:extLst>
              <a:ext uri="{FF2B5EF4-FFF2-40B4-BE49-F238E27FC236}">
                <a16:creationId xmlns:a16="http://schemas.microsoft.com/office/drawing/2014/main" id="{66B1FFB6-2EBF-4468-9D48-4E793540F8C0}"/>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6" name="Rectangle 5">
            <a:hlinkClick r:id="rId3"/>
            <a:extLst>
              <a:ext uri="{FF2B5EF4-FFF2-40B4-BE49-F238E27FC236}">
                <a16:creationId xmlns:a16="http://schemas.microsoft.com/office/drawing/2014/main" id="{7B1FE7CD-1C04-4692-A753-4D7EEEE9033B}"/>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B5CC440-7BDA-47EE-B366-1A180EF270CC}"/>
              </a:ext>
            </a:extLst>
          </p:cNvPr>
          <p:cNvGrpSpPr/>
          <p:nvPr/>
        </p:nvGrpSpPr>
        <p:grpSpPr>
          <a:xfrm>
            <a:off x="676551" y="1457172"/>
            <a:ext cx="6617133" cy="2178126"/>
            <a:chOff x="542425" y="1301743"/>
            <a:chExt cx="8036092" cy="2044074"/>
          </a:xfrm>
        </p:grpSpPr>
        <p:sp>
          <p:nvSpPr>
            <p:cNvPr id="8" name="Rectangle: Rounded Corners 7">
              <a:extLst>
                <a:ext uri="{FF2B5EF4-FFF2-40B4-BE49-F238E27FC236}">
                  <a16:creationId xmlns:a16="http://schemas.microsoft.com/office/drawing/2014/main" id="{FF0C0266-0414-47EA-A9CE-C7A44EC21726}"/>
                </a:ext>
              </a:extLst>
            </p:cNvPr>
            <p:cNvSpPr/>
            <p:nvPr/>
          </p:nvSpPr>
          <p:spPr>
            <a:xfrm>
              <a:off x="542425" y="1301743"/>
              <a:ext cx="8036092" cy="2044074"/>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rtl="0">
                <a:spcBef>
                  <a:spcPts val="0"/>
                </a:spcBef>
                <a:spcAft>
                  <a:spcPts val="0"/>
                </a:spcAft>
              </a:pPr>
              <a:endParaRPr lang="en-GB" sz="1800" b="0" i="0" u="none" strike="noStrike" dirty="0">
                <a:solidFill>
                  <a:srgbClr val="000000"/>
                </a:solidFill>
                <a:effectLst/>
                <a:latin typeface="Arial" panose="020B0604020202020204" pitchFamily="34" charset="0"/>
              </a:endParaRPr>
            </a:p>
            <a:p>
              <a:pPr rtl="0">
                <a:spcBef>
                  <a:spcPts val="0"/>
                </a:spcBef>
                <a:spcAft>
                  <a:spcPts val="0"/>
                </a:spcAft>
              </a:pPr>
              <a:r>
                <a:rPr lang="en-GB" sz="1800" b="0" i="0" u="none" strike="noStrike" dirty="0">
                  <a:solidFill>
                    <a:srgbClr val="000000"/>
                  </a:solidFill>
                  <a:effectLst/>
                </a:rPr>
                <a:t>When someone has an emergency and needs an ambulance, fire engine or the police, they usually use the                                 phone to call 999 for help. The emergency call                                               handler is the person that will pick up the                                        phone and send the help that is needed.</a:t>
              </a:r>
              <a:endParaRPr lang="en-GB" b="0" dirty="0">
                <a:effectLst/>
              </a:endParaRPr>
            </a:p>
          </p:txBody>
        </p:sp>
        <p:sp>
          <p:nvSpPr>
            <p:cNvPr id="9" name="Rectangle: Top Corners Rounded 8">
              <a:extLst>
                <a:ext uri="{FF2B5EF4-FFF2-40B4-BE49-F238E27FC236}">
                  <a16:creationId xmlns:a16="http://schemas.microsoft.com/office/drawing/2014/main" id="{6F0DC454-835B-4117-8E6F-6CC3A1CAAFB0}"/>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rgbClr val="79AD42"/>
                  </a:solidFill>
                  <a:effectLst/>
                </a:rPr>
                <a:t>Emergency Call Handler</a:t>
              </a:r>
              <a:endParaRPr lang="en-GB" b="1" dirty="0">
                <a:solidFill>
                  <a:srgbClr val="79AD42"/>
                </a:solidFill>
                <a:effectLst/>
              </a:endParaRPr>
            </a:p>
          </p:txBody>
        </p:sp>
      </p:grpSp>
      <p:pic>
        <p:nvPicPr>
          <p:cNvPr id="11" name="Picture 10">
            <a:extLst>
              <a:ext uri="{FF2B5EF4-FFF2-40B4-BE49-F238E27FC236}">
                <a16:creationId xmlns:a16="http://schemas.microsoft.com/office/drawing/2014/main" id="{156E8548-B722-4CEE-9BA9-FDE56159ED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9611" y="1519801"/>
            <a:ext cx="3097191" cy="2276019"/>
          </a:xfrm>
          <a:prstGeom prst="rect">
            <a:avLst/>
          </a:prstGeom>
        </p:spPr>
      </p:pic>
      <p:grpSp>
        <p:nvGrpSpPr>
          <p:cNvPr id="12" name="Group 11">
            <a:extLst>
              <a:ext uri="{FF2B5EF4-FFF2-40B4-BE49-F238E27FC236}">
                <a16:creationId xmlns:a16="http://schemas.microsoft.com/office/drawing/2014/main" id="{82B406E0-C07A-41D5-954D-63ADE7083D72}"/>
              </a:ext>
            </a:extLst>
          </p:cNvPr>
          <p:cNvGrpSpPr/>
          <p:nvPr/>
        </p:nvGrpSpPr>
        <p:grpSpPr>
          <a:xfrm>
            <a:off x="2107580" y="3956342"/>
            <a:ext cx="6326415" cy="1898819"/>
            <a:chOff x="542425" y="1301742"/>
            <a:chExt cx="8036092" cy="1781957"/>
          </a:xfrm>
        </p:grpSpPr>
        <p:sp>
          <p:nvSpPr>
            <p:cNvPr id="13" name="Rectangle: Rounded Corners 12">
              <a:extLst>
                <a:ext uri="{FF2B5EF4-FFF2-40B4-BE49-F238E27FC236}">
                  <a16:creationId xmlns:a16="http://schemas.microsoft.com/office/drawing/2014/main" id="{19498857-CF9A-4910-8221-4F9D362AEE86}"/>
                </a:ext>
              </a:extLst>
            </p:cNvPr>
            <p:cNvSpPr/>
            <p:nvPr/>
          </p:nvSpPr>
          <p:spPr>
            <a:xfrm>
              <a:off x="542425" y="1301742"/>
              <a:ext cx="8036092" cy="1781957"/>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rtl="0">
                <a:spcBef>
                  <a:spcPts val="0"/>
                </a:spcBef>
                <a:spcAft>
                  <a:spcPts val="0"/>
                </a:spcAft>
              </a:pPr>
              <a:endParaRPr lang="en-GB" sz="1800" b="0" i="0" u="none" strike="noStrike" dirty="0">
                <a:solidFill>
                  <a:srgbClr val="000000"/>
                </a:solidFill>
                <a:effectLst/>
                <a:latin typeface="Arial" panose="020B0604020202020204" pitchFamily="34" charset="0"/>
              </a:endParaRPr>
            </a:p>
            <a:p>
              <a:pPr rtl="0">
                <a:spcBef>
                  <a:spcPts val="0"/>
                </a:spcBef>
                <a:spcAft>
                  <a:spcPts val="0"/>
                </a:spcAft>
              </a:pPr>
              <a:r>
                <a:rPr lang="en-GB" sz="1800" b="0" i="0" u="none" strike="noStrike" dirty="0">
                  <a:solidFill>
                    <a:srgbClr val="000000"/>
                  </a:solidFill>
                  <a:effectLst/>
                </a:rPr>
                <a:t>Electricians make sure that houses and other buildings have the correct wiring to make our lights and plug sockets work safely. They also repair broken electric items to make them safe.</a:t>
              </a:r>
              <a:endParaRPr lang="en-GB" b="0" dirty="0">
                <a:effectLst/>
              </a:endParaRPr>
            </a:p>
          </p:txBody>
        </p:sp>
        <p:sp>
          <p:nvSpPr>
            <p:cNvPr id="14" name="Rectangle: Top Corners Rounded 13">
              <a:extLst>
                <a:ext uri="{FF2B5EF4-FFF2-40B4-BE49-F238E27FC236}">
                  <a16:creationId xmlns:a16="http://schemas.microsoft.com/office/drawing/2014/main" id="{69A377E1-3308-4A78-B0BE-577EC783A5F7}"/>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79AD42"/>
                  </a:solidFill>
                </a:rPr>
                <a:t>Electrician</a:t>
              </a:r>
              <a:endParaRPr lang="en-GB" b="1" dirty="0">
                <a:solidFill>
                  <a:srgbClr val="79AD42"/>
                </a:solidFill>
                <a:effectLst/>
              </a:endParaRPr>
            </a:p>
          </p:txBody>
        </p:sp>
      </p:grpSp>
      <p:pic>
        <p:nvPicPr>
          <p:cNvPr id="16" name="Picture 15">
            <a:extLst>
              <a:ext uri="{FF2B5EF4-FFF2-40B4-BE49-F238E27FC236}">
                <a16:creationId xmlns:a16="http://schemas.microsoft.com/office/drawing/2014/main" id="{4065B884-5604-43A9-8CDC-BA574D677FD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0773"/>
          <a:stretch/>
        </p:blipFill>
        <p:spPr>
          <a:xfrm>
            <a:off x="668573" y="3795820"/>
            <a:ext cx="2075125" cy="3062180"/>
          </a:xfrm>
          <a:prstGeom prst="rect">
            <a:avLst/>
          </a:prstGeom>
        </p:spPr>
      </p:pic>
    </p:spTree>
    <p:extLst>
      <p:ext uri="{BB962C8B-B14F-4D97-AF65-F5344CB8AC3E}">
        <p14:creationId xmlns:p14="http://schemas.microsoft.com/office/powerpoint/2010/main" val="119581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CEBBBCA2-BD17-47D7-9C7D-87104F59F268}"/>
              </a:ext>
            </a:extLst>
          </p:cNvPr>
          <p:cNvSpPr/>
          <p:nvPr/>
        </p:nvSpPr>
        <p:spPr>
          <a:xfrm>
            <a:off x="444450" y="427839"/>
            <a:ext cx="8242352" cy="788565"/>
          </a:xfrm>
          <a:prstGeom prst="round2SameRect">
            <a:avLst>
              <a:gd name="adj1" fmla="val 18889"/>
              <a:gd name="adj2" fmla="val 0"/>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B27AD721-587E-4B08-B66F-ABDED55BF9BE}"/>
              </a:ext>
            </a:extLst>
          </p:cNvPr>
          <p:cNvSpPr>
            <a:spLocks noGrp="1"/>
          </p:cNvSpPr>
          <p:nvPr>
            <p:ph type="title"/>
          </p:nvPr>
        </p:nvSpPr>
        <p:spPr>
          <a:xfrm>
            <a:off x="457199" y="557362"/>
            <a:ext cx="8220075" cy="595619"/>
          </a:xfrm>
          <a:prstGeom prst="roundRect">
            <a:avLst>
              <a:gd name="adj" fmla="val 0"/>
            </a:avLst>
          </a:prstGeom>
        </p:spPr>
        <p:txBody>
          <a:bodyPr/>
          <a:lstStyle/>
          <a:p>
            <a:r>
              <a:rPr lang="en-GB" sz="3600" b="1" i="0" u="none" strike="noStrike" dirty="0">
                <a:solidFill>
                  <a:schemeClr val="bg1"/>
                </a:solidFill>
                <a:effectLst/>
                <a:latin typeface="+mn-lt"/>
              </a:rPr>
              <a:t>F </a:t>
            </a:r>
            <a:r>
              <a:rPr lang="en-GB" sz="3600" i="0" dirty="0">
                <a:solidFill>
                  <a:schemeClr val="bg1"/>
                </a:solidFill>
                <a:effectLst/>
                <a:latin typeface="+mn-lt"/>
              </a:rPr>
              <a:t>Is For...</a:t>
            </a:r>
            <a:endParaRPr lang="en-GB" sz="11500" dirty="0">
              <a:solidFill>
                <a:schemeClr val="bg1"/>
              </a:solidFill>
              <a:latin typeface="+mn-lt"/>
            </a:endParaRPr>
          </a:p>
        </p:txBody>
      </p:sp>
      <p:sp>
        <p:nvSpPr>
          <p:cNvPr id="5" name="Rectangle: Top Corners Rounded 4">
            <a:hlinkClick r:id="rId2" action="ppaction://hlinksldjump"/>
            <a:extLst>
              <a:ext uri="{FF2B5EF4-FFF2-40B4-BE49-F238E27FC236}">
                <a16:creationId xmlns:a16="http://schemas.microsoft.com/office/drawing/2014/main" id="{9C8FFC40-9970-41F0-A65E-3DAC8AED14F4}"/>
              </a:ext>
            </a:extLst>
          </p:cNvPr>
          <p:cNvSpPr/>
          <p:nvPr/>
        </p:nvSpPr>
        <p:spPr>
          <a:xfrm>
            <a:off x="7293684" y="5977054"/>
            <a:ext cx="1140311" cy="431591"/>
          </a:xfrm>
          <a:prstGeom prst="round2Same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Back</a:t>
            </a:r>
          </a:p>
        </p:txBody>
      </p:sp>
      <p:sp>
        <p:nvSpPr>
          <p:cNvPr id="6" name="Rectangle 5">
            <a:hlinkClick r:id="rId3"/>
            <a:extLst>
              <a:ext uri="{FF2B5EF4-FFF2-40B4-BE49-F238E27FC236}">
                <a16:creationId xmlns:a16="http://schemas.microsoft.com/office/drawing/2014/main" id="{651F9BBD-29EB-4CBF-B00C-815E27C4BB2D}"/>
              </a:ext>
            </a:extLst>
          </p:cNvPr>
          <p:cNvSpPr/>
          <p:nvPr/>
        </p:nvSpPr>
        <p:spPr>
          <a:xfrm>
            <a:off x="8590327" y="6522440"/>
            <a:ext cx="494949" cy="335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0354367B-B081-456D-A86B-FA635E9BEB71}"/>
              </a:ext>
            </a:extLst>
          </p:cNvPr>
          <p:cNvGrpSpPr/>
          <p:nvPr/>
        </p:nvGrpSpPr>
        <p:grpSpPr>
          <a:xfrm>
            <a:off x="676551" y="1484126"/>
            <a:ext cx="3895449" cy="2261299"/>
            <a:chOff x="542425" y="1301742"/>
            <a:chExt cx="8036092" cy="2122128"/>
          </a:xfrm>
        </p:grpSpPr>
        <p:sp>
          <p:nvSpPr>
            <p:cNvPr id="8" name="Rectangle: Rounded Corners 7">
              <a:extLst>
                <a:ext uri="{FF2B5EF4-FFF2-40B4-BE49-F238E27FC236}">
                  <a16:creationId xmlns:a16="http://schemas.microsoft.com/office/drawing/2014/main" id="{938B2A53-EA02-4358-AED5-07DA7C2AC149}"/>
                </a:ext>
              </a:extLst>
            </p:cNvPr>
            <p:cNvSpPr/>
            <p:nvPr/>
          </p:nvSpPr>
          <p:spPr>
            <a:xfrm>
              <a:off x="542425" y="1301742"/>
              <a:ext cx="8036092" cy="2122128"/>
            </a:xfrm>
            <a:prstGeom prst="roundRect">
              <a:avLst>
                <a:gd name="adj" fmla="val 11509"/>
              </a:avLst>
            </a:prstGeom>
            <a:solidFill>
              <a:schemeClr val="accent4">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800" b="0" i="0" u="none" strike="noStrike" dirty="0">
                <a:solidFill>
                  <a:srgbClr val="000000"/>
                </a:solidFill>
                <a:effectLst/>
              </a:endParaRPr>
            </a:p>
            <a:p>
              <a:pPr rtl="0">
                <a:spcBef>
                  <a:spcPts val="0"/>
                </a:spcBef>
                <a:spcAft>
                  <a:spcPts val="0"/>
                </a:spcAft>
              </a:pPr>
              <a:endParaRPr lang="en-GB" sz="1800" b="0" i="0" u="none" strike="noStrike" dirty="0">
                <a:solidFill>
                  <a:srgbClr val="000000"/>
                </a:solidFill>
                <a:effectLst/>
                <a:latin typeface="Arial" panose="020B0604020202020204" pitchFamily="34" charset="0"/>
              </a:endParaRPr>
            </a:p>
            <a:p>
              <a:pPr rtl="0">
                <a:spcBef>
                  <a:spcPts val="0"/>
                </a:spcBef>
                <a:spcAft>
                  <a:spcPts val="0"/>
                </a:spcAft>
              </a:pPr>
              <a:r>
                <a:rPr lang="en-GB" sz="1800" b="0" i="0" u="none" strike="noStrike" dirty="0">
                  <a:solidFill>
                    <a:srgbClr val="000000"/>
                  </a:solidFill>
                  <a:effectLst/>
                </a:rPr>
                <a:t>Farmers are extremely important as they produce our food. Farmers grow crops and keep farm animals that produce milk, eggs and meat. Farmers have a very busy job.</a:t>
              </a:r>
              <a:endParaRPr lang="en-GB" b="0" dirty="0">
                <a:effectLst/>
              </a:endParaRPr>
            </a:p>
          </p:txBody>
        </p:sp>
        <p:sp>
          <p:nvSpPr>
            <p:cNvPr id="9" name="Rectangle: Top Corners Rounded 8">
              <a:extLst>
                <a:ext uri="{FF2B5EF4-FFF2-40B4-BE49-F238E27FC236}">
                  <a16:creationId xmlns:a16="http://schemas.microsoft.com/office/drawing/2014/main" id="{6EE0340D-54FB-4419-B6EC-D98703CA836F}"/>
                </a:ext>
              </a:extLst>
            </p:cNvPr>
            <p:cNvSpPr/>
            <p:nvPr/>
          </p:nvSpPr>
          <p:spPr>
            <a:xfrm>
              <a:off x="542425" y="1301745"/>
              <a:ext cx="8036092" cy="409841"/>
            </a:xfrm>
            <a:prstGeom prst="round2SameRect">
              <a:avLst>
                <a:gd name="adj1" fmla="val 27603"/>
                <a:gd name="adj2" fmla="val 0"/>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i="0" u="none" strike="noStrike" dirty="0">
                  <a:solidFill>
                    <a:srgbClr val="79AD42"/>
                  </a:solidFill>
                  <a:effectLst/>
                </a:rPr>
                <a:t>Farmer</a:t>
              </a:r>
              <a:endParaRPr lang="en-GB" b="1" dirty="0">
                <a:solidFill>
                  <a:srgbClr val="79AD42"/>
                </a:solidFill>
                <a:effectLst/>
              </a:endParaRPr>
            </a:p>
          </p:txBody>
        </p:sp>
      </p:grpSp>
      <p:sp>
        <p:nvSpPr>
          <p:cNvPr id="10" name="Rectangle: Rounded Corners 9">
            <a:extLst>
              <a:ext uri="{FF2B5EF4-FFF2-40B4-BE49-F238E27FC236}">
                <a16:creationId xmlns:a16="http://schemas.microsoft.com/office/drawing/2014/main" id="{BBAAC87F-7565-4BE2-8C6C-E02E773F1695}"/>
              </a:ext>
            </a:extLst>
          </p:cNvPr>
          <p:cNvSpPr/>
          <p:nvPr/>
        </p:nvSpPr>
        <p:spPr>
          <a:xfrm>
            <a:off x="676551" y="3947046"/>
            <a:ext cx="3895449" cy="1203378"/>
          </a:xfrm>
          <a:prstGeom prst="roundRect">
            <a:avLst>
              <a:gd name="adj" fmla="val 11509"/>
            </a:avLst>
          </a:prstGeom>
          <a:solidFill>
            <a:srgbClr val="F9CBCB"/>
          </a:solidFill>
          <a:ln>
            <a:solidFill>
              <a:srgbClr val="EA51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GB" sz="1800" b="1" i="0" u="none" strike="noStrike" dirty="0">
                <a:solidFill>
                  <a:srgbClr val="E50050"/>
                </a:solidFill>
                <a:effectLst/>
              </a:rPr>
              <a:t>Talk About It</a:t>
            </a:r>
          </a:p>
          <a:p>
            <a:pPr>
              <a:spcBef>
                <a:spcPts val="1200"/>
              </a:spcBef>
            </a:pPr>
            <a:r>
              <a:rPr lang="en-GB" dirty="0">
                <a:solidFill>
                  <a:schemeClr val="tx1"/>
                </a:solidFill>
              </a:rPr>
              <a:t>How many different things do you think a farmer has to do?</a:t>
            </a:r>
            <a:endParaRPr lang="en-GB" b="0" dirty="0">
              <a:solidFill>
                <a:schemeClr val="tx1"/>
              </a:solidFill>
              <a:effectLst/>
            </a:endParaRPr>
          </a:p>
        </p:txBody>
      </p:sp>
      <p:pic>
        <p:nvPicPr>
          <p:cNvPr id="12" name="Picture 11">
            <a:extLst>
              <a:ext uri="{FF2B5EF4-FFF2-40B4-BE49-F238E27FC236}">
                <a16:creationId xmlns:a16="http://schemas.microsoft.com/office/drawing/2014/main" id="{5311A2FA-2FC5-4A34-982C-43C2DCBFF1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1504" y="1282504"/>
            <a:ext cx="4305298" cy="3921084"/>
          </a:xfrm>
          <a:prstGeom prst="rect">
            <a:avLst/>
          </a:prstGeom>
        </p:spPr>
      </p:pic>
      <p:pic>
        <p:nvPicPr>
          <p:cNvPr id="14" name="Picture 13">
            <a:extLst>
              <a:ext uri="{FF2B5EF4-FFF2-40B4-BE49-F238E27FC236}">
                <a16:creationId xmlns:a16="http://schemas.microsoft.com/office/drawing/2014/main" id="{DAB3733D-AEC8-47CF-A80F-C26A6CA430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9854" y="4387970"/>
            <a:ext cx="1773830" cy="1912668"/>
          </a:xfrm>
          <a:prstGeom prst="rect">
            <a:avLst/>
          </a:prstGeom>
        </p:spPr>
      </p:pic>
      <p:pic>
        <p:nvPicPr>
          <p:cNvPr id="16" name="Picture 15">
            <a:extLst>
              <a:ext uri="{FF2B5EF4-FFF2-40B4-BE49-F238E27FC236}">
                <a16:creationId xmlns:a16="http://schemas.microsoft.com/office/drawing/2014/main" id="{BD428B0D-89C3-47E1-9088-9D75CADED3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05105" y="5116658"/>
            <a:ext cx="1214749" cy="1237984"/>
          </a:xfrm>
          <a:prstGeom prst="rect">
            <a:avLst/>
          </a:prstGeom>
        </p:spPr>
      </p:pic>
    </p:spTree>
    <p:extLst>
      <p:ext uri="{BB962C8B-B14F-4D97-AF65-F5344CB8AC3E}">
        <p14:creationId xmlns:p14="http://schemas.microsoft.com/office/powerpoint/2010/main" val="229539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158</TotalTime>
  <Words>1790</Words>
  <Application>Microsoft Office PowerPoint</Application>
  <PresentationFormat>On-screen Show (4:3)</PresentationFormat>
  <Paragraphs>223</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Twinkl</vt:lpstr>
      <vt:lpstr>Arial</vt:lpstr>
      <vt:lpstr>Calibri</vt:lpstr>
      <vt:lpstr>Office Theme</vt:lpstr>
      <vt:lpstr>PowerPoint Presentation</vt:lpstr>
      <vt:lpstr>What Could I Be?</vt:lpstr>
      <vt:lpstr>The A-Z of Jobs</vt:lpstr>
      <vt:lpstr>A Is For...</vt:lpstr>
      <vt:lpstr>B Is For...</vt:lpstr>
      <vt:lpstr>C Is For...</vt:lpstr>
      <vt:lpstr>D Is For...</vt:lpstr>
      <vt:lpstr>E Is For...</vt:lpstr>
      <vt:lpstr>F Is For...</vt:lpstr>
      <vt:lpstr>G Is For...</vt:lpstr>
      <vt:lpstr>H Is For...</vt:lpstr>
      <vt:lpstr>I Is For...</vt:lpstr>
      <vt:lpstr>J Is For...</vt:lpstr>
      <vt:lpstr>K Is For...</vt:lpstr>
      <vt:lpstr>L Is For...</vt:lpstr>
      <vt:lpstr>M Is For...</vt:lpstr>
      <vt:lpstr>N Is For...</vt:lpstr>
      <vt:lpstr>O Is For...</vt:lpstr>
      <vt:lpstr>P Is For...</vt:lpstr>
      <vt:lpstr>Q Is For...</vt:lpstr>
      <vt:lpstr>R Is For...</vt:lpstr>
      <vt:lpstr>S Is For...</vt:lpstr>
      <vt:lpstr>T Is For...</vt:lpstr>
      <vt:lpstr>U Is For...</vt:lpstr>
      <vt:lpstr>V Is For...</vt:lpstr>
      <vt:lpstr>W Is For...</vt:lpstr>
      <vt:lpstr>X Is For...</vt:lpstr>
      <vt:lpstr>Y Is For...</vt:lpstr>
      <vt:lpstr>Z Is For...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Jo Duffin</cp:lastModifiedBy>
  <cp:revision>12</cp:revision>
  <dcterms:created xsi:type="dcterms:W3CDTF">2021-09-28T15:00:07Z</dcterms:created>
  <dcterms:modified xsi:type="dcterms:W3CDTF">2021-09-30T12:55:27Z</dcterms:modified>
</cp:coreProperties>
</file>