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8" r:id="rId2"/>
    <p:sldId id="294" r:id="rId3"/>
    <p:sldId id="389" r:id="rId4"/>
    <p:sldId id="390" r:id="rId5"/>
    <p:sldId id="391" r:id="rId6"/>
    <p:sldId id="392" r:id="rId7"/>
    <p:sldId id="393" r:id="rId8"/>
    <p:sldId id="394" r:id="rId9"/>
    <p:sldId id="395" r:id="rId10"/>
    <p:sldId id="305" r:id="rId11"/>
    <p:sldId id="311" r:id="rId12"/>
    <p:sldId id="383" r:id="rId13"/>
    <p:sldId id="373" r:id="rId14"/>
    <p:sldId id="331" r:id="rId15"/>
    <p:sldId id="374" r:id="rId16"/>
    <p:sldId id="388" r:id="rId17"/>
    <p:sldId id="330" r:id="rId18"/>
    <p:sldId id="362" r:id="rId19"/>
    <p:sldId id="375" r:id="rId20"/>
    <p:sldId id="385" r:id="rId21"/>
    <p:sldId id="387" r:id="rId22"/>
    <p:sldId id="379" r:id="rId23"/>
    <p:sldId id="380" r:id="rId24"/>
    <p:sldId id="368" r:id="rId25"/>
    <p:sldId id="267" r:id="rId26"/>
  </p:sldIdLst>
  <p:sldSz cx="9144000" cy="6858000" type="screen4x3"/>
  <p:notesSz cx="6858000" cy="9144000"/>
  <p:embeddedFontLst>
    <p:embeddedFont>
      <p:font typeface="Tuffy-TTF" panose="020B0603060100000000" pitchFamily="34" charset="0"/>
      <p:regular r:id="rId29"/>
      <p:bold r:id="rId30"/>
      <p:italic r:id="rId31"/>
      <p:boldItalic r:id="rId32"/>
    </p:embeddedFont>
    <p:embeddedFont>
      <p:font typeface="Twinkl" pitchFamily="2" charset="77"/>
      <p:regular r:id="rId33"/>
      <p:bold r:id="rId34"/>
    </p:embeddedFont>
    <p:embeddedFont>
      <p:font typeface="Twinkl SemiBold" pitchFamily="2" charset="77"/>
      <p:regular r:id="rId35"/>
      <p:bold r:id="rId36"/>
    </p:embeddedFont>
  </p:embeddedFont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pos="5420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1979" userDrawn="1">
          <p15:clr>
            <a:srgbClr val="A4A3A4"/>
          </p15:clr>
        </p15:guide>
        <p15:guide id="7" orient="horz" pos="9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8F"/>
    <a:srgbClr val="88CBC2"/>
    <a:srgbClr val="B9E0DA"/>
    <a:srgbClr val="DE1E5A"/>
    <a:srgbClr val="ECD895"/>
    <a:srgbClr val="5C9336"/>
    <a:srgbClr val="007740"/>
    <a:srgbClr val="9DDCF9"/>
    <a:srgbClr val="FAB001"/>
    <a:srgbClr val="00A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4" autoAdjust="0"/>
    <p:restoredTop sz="94660"/>
  </p:normalViewPr>
  <p:slideViewPr>
    <p:cSldViewPr snapToGrid="0" showGuides="1">
      <p:cViewPr>
        <p:scale>
          <a:sx n="82" d="100"/>
          <a:sy n="82" d="100"/>
        </p:scale>
        <p:origin x="3288" y="1208"/>
      </p:cViewPr>
      <p:guideLst>
        <p:guide orient="horz" pos="2160"/>
        <p:guide pos="2880"/>
        <p:guide pos="340"/>
        <p:guide pos="5420"/>
        <p:guide orient="horz" pos="3566"/>
        <p:guide orient="horz" pos="1979"/>
        <p:guide orient="horz" pos="9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180000" cy="180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B413925-634D-40D8-8036-D429CC1B69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1115E3-554B-4572-89C0-3F479197FD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fld id="{F4FDD44C-D94C-4165-8909-B2AB406D7A21}" type="datetimeFigureOut">
              <a:rPr lang="en-GB"/>
              <a:pPr>
                <a:defRPr/>
              </a:pPr>
              <a:t>21/01/2021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BF0E88-AA76-4AEA-A7D2-81683881B6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AB63EC-F2DB-4BA3-A141-0EF0AC56FF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fld id="{AD0FCC10-AC3B-4061-92C2-8A805861C5A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4018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505F28-2FCC-41F8-843B-E5E2F69B3E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A9F16A-7FE2-4AA6-9B5A-F3AC4F1238F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fld id="{91BAD2FB-CAC6-4DBF-BF7B-5AD0B0958B53}" type="datetimeFigureOut">
              <a:rPr lang="en-GB"/>
              <a:pPr>
                <a:defRPr/>
              </a:pPr>
              <a:t>21/01/2021</a:t>
            </a:fld>
            <a:endParaRPr lang="en-GB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C1574DE-A99A-4A14-810B-E9B7DBD0F2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9D9E9FA-DA22-4BBB-8112-1F6D645191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8F1546-BA20-44A4-8FF0-D0CE9CBA42B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80A1B-E81A-43DE-848B-49263D1A15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uffy-TTF" panose="020B0603060100000000" pitchFamily="34" charset="0"/>
              </a:defRPr>
            </a:lvl1pPr>
          </a:lstStyle>
          <a:p>
            <a:pPr>
              <a:defRPr/>
            </a:pPr>
            <a:fld id="{E3C46AEB-023E-4DB6-8CE4-A513323DA2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385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ffy-TTF" panose="020B0603060100000000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E25CE003-5DD1-4111-AA65-3B40143F77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91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FEDAE99-56B3-4791-B6F3-A4D72BF196F8}"/>
              </a:ext>
            </a:extLst>
          </p:cNvPr>
          <p:cNvSpPr/>
          <p:nvPr/>
        </p:nvSpPr>
        <p:spPr bwMode="auto">
          <a:xfrm>
            <a:off x="466727" y="450056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4936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20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AEB7F9D4-561B-4692-BE0F-51335B1C8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54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09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A3B86E9-25D0-41D3-8E06-0C695095C92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AB5578A-95C4-4949-9510-1650ED4606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89" r:id="rId3"/>
    <p:sldLayoutId id="2147483693" r:id="rId4"/>
    <p:sldLayoutId id="2147483690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Tuffy-TTF" panose="020B0603060100000000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Tuffy-TTF" panose="020B0603060100000000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Tuffy-TTF" panose="020B0603060100000000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Tuffy-TTF" panose="020B0603060100000000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uffy-TTF" panose="020B0603060100000000" pitchFamily="34" charset="0"/>
          <a:cs typeface="Tuffy-TTF" panose="020B0603060100000000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12.png"/><Relationship Id="rId4" Type="http://schemas.openxmlformats.org/officeDocument/2006/relationships/image" Target="../media/image29.png"/><Relationship Id="rId9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D35DF56F-16A6-4F7F-B135-E87B9EBF9C23}"/>
              </a:ext>
            </a:extLst>
          </p:cNvPr>
          <p:cNvSpPr/>
          <p:nvPr/>
        </p:nvSpPr>
        <p:spPr>
          <a:xfrm>
            <a:off x="2589196" y="2444817"/>
            <a:ext cx="3965608" cy="3874714"/>
          </a:xfrm>
          <a:prstGeom prst="ellipse">
            <a:avLst/>
          </a:prstGeom>
          <a:solidFill>
            <a:srgbClr val="88CB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0A18E6-DD07-4B6E-803F-DF9A0C54F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5800" y="2697742"/>
            <a:ext cx="1656183" cy="336886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CF5CB3-BC98-4656-A545-DF8B993FD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8870" y="2696352"/>
            <a:ext cx="1732071" cy="33562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D47A257-1E15-46F2-93B4-4C01F753C0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63891" y="3501008"/>
            <a:ext cx="1425952" cy="255556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901C8B6-4DEB-459C-A456-5BCC65D57A50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chemeClr val="accent6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56A3543-1A21-4EBD-B80A-9033DA933567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FC6EE2B-8935-4A82-B058-01856939BC29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Teach</a:t>
              </a: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3E7A0D5-36EC-4F2A-AFCF-B1CFD7242B86}"/>
              </a:ext>
            </a:extLst>
          </p:cNvPr>
          <p:cNvSpPr/>
          <p:nvPr/>
        </p:nvSpPr>
        <p:spPr>
          <a:xfrm>
            <a:off x="683569" y="980728"/>
            <a:ext cx="7776863" cy="1008112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dirty="0">
                <a:solidFill>
                  <a:schemeClr val="tx1"/>
                </a:solidFill>
              </a:rPr>
              <a:t>Today, we are learning to apply our writing and spelling skills to write and punctuate sentences. 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DC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0DFDB-6D2D-4E69-BD27-8E7FB2B055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880"/>
          <a:stretch/>
        </p:blipFill>
        <p:spPr>
          <a:xfrm>
            <a:off x="454989" y="423333"/>
            <a:ext cx="8240278" cy="5973503"/>
          </a:xfrm>
          <a:prstGeom prst="roundRect">
            <a:avLst>
              <a:gd name="adj" fmla="val 2564"/>
            </a:avLst>
          </a:prstGeom>
          <a:ln w="28575">
            <a:solidFill>
              <a:schemeClr val="bg1"/>
            </a:solidFill>
          </a:ln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06C8EB-9F80-4C8B-8855-A68A78CF0214}"/>
              </a:ext>
            </a:extLst>
          </p:cNvPr>
          <p:cNvSpPr/>
          <p:nvPr/>
        </p:nvSpPr>
        <p:spPr>
          <a:xfrm>
            <a:off x="683569" y="5229200"/>
            <a:ext cx="7776863" cy="947763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000" spc="-30" dirty="0">
                <a:solidFill>
                  <a:schemeClr val="tx1"/>
                </a:solidFill>
              </a:rPr>
              <a:t>Kit, Sam and Ben were back to their normal size again after their minibeast adventure. They looked at the tiny insects around them.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EA7DF3-AFB9-4256-8785-0D192F850765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chemeClr val="accent6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3203EDA-76A6-4894-9B11-51030408D7CB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D714449-77D2-44F3-A753-D6CC96E6FFD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Teach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5BCEDE5-9170-42D2-A14D-2D731B5A1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2780928"/>
            <a:ext cx="862559" cy="15458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6D421D-A488-466D-9837-121BF80BB6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2118201" y="3859518"/>
            <a:ext cx="2775582" cy="12576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827F24-13A2-42FC-9AF7-15D7BC3325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5542329" y="3806653"/>
            <a:ext cx="2918103" cy="129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9472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DC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0DFDB-6D2D-4E69-BD27-8E7FB2B055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880"/>
          <a:stretch/>
        </p:blipFill>
        <p:spPr>
          <a:xfrm>
            <a:off x="454989" y="423333"/>
            <a:ext cx="8240278" cy="5973503"/>
          </a:xfrm>
          <a:prstGeom prst="roundRect">
            <a:avLst>
              <a:gd name="adj" fmla="val 2564"/>
            </a:avLst>
          </a:prstGeom>
          <a:ln w="28575">
            <a:solidFill>
              <a:schemeClr val="bg1"/>
            </a:solidFill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3EA7DF3-AFB9-4256-8785-0D192F850765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chemeClr val="accent6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3203EDA-76A6-4894-9B11-51030408D7CB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D714449-77D2-44F3-A753-D6CC96E6FFD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Teach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5BCEDE5-9170-42D2-A14D-2D731B5A16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1672" y="2662062"/>
            <a:ext cx="796874" cy="14281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6D421D-A488-466D-9837-121BF80BB6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2118201" y="3555017"/>
            <a:ext cx="2775582" cy="12576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827F24-13A2-42FC-9AF7-15D7BC3325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5542329" y="3502152"/>
            <a:ext cx="2918103" cy="1296970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87725A9-3964-4C88-A584-4D27E653EC0C}"/>
              </a:ext>
            </a:extLst>
          </p:cNvPr>
          <p:cNvSpPr/>
          <p:nvPr/>
        </p:nvSpPr>
        <p:spPr>
          <a:xfrm>
            <a:off x="683569" y="4809743"/>
            <a:ext cx="7776863" cy="1404297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000" spc="-30" dirty="0">
                <a:solidFill>
                  <a:schemeClr val="tx1"/>
                </a:solidFill>
              </a:rPr>
              <a:t>“I liked being tiny for a bit,” said Kit, “but I wouldn’t want to stay that way forever.” </a:t>
            </a:r>
          </a:p>
          <a:p>
            <a:pPr>
              <a:defRPr/>
            </a:pPr>
            <a:r>
              <a:rPr lang="en-GB" sz="2000" spc="-30" dirty="0">
                <a:solidFill>
                  <a:schemeClr val="tx1"/>
                </a:solidFill>
              </a:rPr>
              <a:t>“No,” agreed Sam. “Those ants were scary!” </a:t>
            </a:r>
          </a:p>
          <a:p>
            <a:pPr>
              <a:defRPr/>
            </a:pPr>
            <a:r>
              <a:rPr lang="en-GB" sz="2000" spc="-30" dirty="0">
                <a:solidFill>
                  <a:schemeClr val="tx1"/>
                </a:solidFill>
              </a:rPr>
              <a:t>“Woof!” barked Ben.</a:t>
            </a:r>
          </a:p>
        </p:txBody>
      </p:sp>
      <p:sp>
        <p:nvSpPr>
          <p:cNvPr id="15" name="Thought Bubble: Cloud 14">
            <a:extLst>
              <a:ext uri="{FF2B5EF4-FFF2-40B4-BE49-F238E27FC236}">
                <a16:creationId xmlns:a16="http://schemas.microsoft.com/office/drawing/2014/main" id="{1CEA06AF-47B2-4E40-B14E-76F144E041DF}"/>
              </a:ext>
            </a:extLst>
          </p:cNvPr>
          <p:cNvSpPr/>
          <p:nvPr/>
        </p:nvSpPr>
        <p:spPr>
          <a:xfrm>
            <a:off x="5449260" y="1666290"/>
            <a:ext cx="2071132" cy="1319238"/>
          </a:xfrm>
          <a:prstGeom prst="cloudCallout">
            <a:avLst>
              <a:gd name="adj1" fmla="val -35441"/>
              <a:gd name="adj2" fmla="val 9112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DCF6DE-44A5-4F60-8EC6-36D015F30A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9260" y="1660800"/>
            <a:ext cx="2195292" cy="100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97582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DC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D70DFDB-6D2D-4E69-BD27-8E7FB2B055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880"/>
          <a:stretch/>
        </p:blipFill>
        <p:spPr>
          <a:xfrm>
            <a:off x="454989" y="423333"/>
            <a:ext cx="8240278" cy="5973503"/>
          </a:xfrm>
          <a:prstGeom prst="roundRect">
            <a:avLst>
              <a:gd name="adj" fmla="val 2564"/>
            </a:avLst>
          </a:prstGeom>
          <a:ln w="28575">
            <a:solidFill>
              <a:schemeClr val="bg1"/>
            </a:solidFill>
          </a:ln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06C8EB-9F80-4C8B-8855-A68A78CF0214}"/>
              </a:ext>
            </a:extLst>
          </p:cNvPr>
          <p:cNvSpPr/>
          <p:nvPr/>
        </p:nvSpPr>
        <p:spPr>
          <a:xfrm>
            <a:off x="683569" y="836712"/>
            <a:ext cx="7776863" cy="1224136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000" spc="-30" dirty="0">
                <a:solidFill>
                  <a:schemeClr val="tx1"/>
                </a:solidFill>
              </a:rPr>
              <a:t>“I wonder what Lucy, Billy, Betty and Belinda are doing now?” said Kit. They looked around the garden. “How would we know which ones they are?”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3EA7DF3-AFB9-4256-8785-0D192F850765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chemeClr val="accent6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3203EDA-76A6-4894-9B11-51030408D7CB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D714449-77D2-44F3-A753-D6CC96E6FFD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Teach</a:t>
              </a:r>
            </a:p>
          </p:txBody>
        </p:sp>
      </p:grp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83709A6D-5D68-4C0D-B30D-60866B64307B}"/>
              </a:ext>
            </a:extLst>
          </p:cNvPr>
          <p:cNvSpPr/>
          <p:nvPr/>
        </p:nvSpPr>
        <p:spPr>
          <a:xfrm>
            <a:off x="3779912" y="1915290"/>
            <a:ext cx="2160240" cy="1407414"/>
          </a:xfrm>
          <a:prstGeom prst="cloudCallout">
            <a:avLst>
              <a:gd name="adj1" fmla="val -6013"/>
              <a:gd name="adj2" fmla="val 9298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0AC6A82-5287-4E7B-AC80-D5B795E286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3490" y="2026560"/>
            <a:ext cx="836036" cy="6569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F1BCE4-7032-44D5-8E20-34E7EDCF71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751" y="4720294"/>
            <a:ext cx="2384675" cy="15700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DD72E4-3A35-4DB5-861C-6C6CE6E434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6016" y="1810536"/>
            <a:ext cx="936104" cy="7041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D06C814-138E-459E-8DEA-98D5618CEA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8064" y="2487241"/>
            <a:ext cx="796342" cy="76470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3E0B7B-C026-414D-AD85-1E0A173C5A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95009">
            <a:off x="3995936" y="2746640"/>
            <a:ext cx="971599" cy="6532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C295167-F46E-4BEE-934E-656E3659A0B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2181819" y="3924082"/>
            <a:ext cx="2619713" cy="118701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5AFDE0C-4CE7-4D27-8C2F-F748B3BBD1C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5265819" y="3871217"/>
            <a:ext cx="2754231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221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D8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6E38F4-9E24-4A51-90FD-8A72E4DD42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880"/>
          <a:stretch/>
        </p:blipFill>
        <p:spPr>
          <a:xfrm>
            <a:off x="457200" y="431799"/>
            <a:ext cx="8229600" cy="5977467"/>
          </a:xfrm>
          <a:prstGeom prst="roundRect">
            <a:avLst>
              <a:gd name="adj" fmla="val 2883"/>
            </a:avLst>
          </a:prstGeom>
          <a:ln w="28575">
            <a:solidFill>
              <a:schemeClr val="bg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D8A418-7624-40BE-97FC-46286369F0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2262" y="1770280"/>
            <a:ext cx="970835" cy="2804985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6CB8FE99-E09B-48EB-84B6-233688F3A4B9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B0C65EB-3BB2-40B7-8569-041B04AAF9A0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7A50FF7-DC05-4811-BC34-CF2CCE6C03E7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EFD3A63-5F09-4E12-99A8-F4370FE1A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7704" y="1924298"/>
            <a:ext cx="5528132" cy="3746996"/>
          </a:xfrm>
          <a:prstGeom prst="rect">
            <a:avLst/>
          </a:prstGeom>
        </p:spPr>
      </p:pic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2291B26-7638-4ECC-897C-437F67C6439A}"/>
              </a:ext>
            </a:extLst>
          </p:cNvPr>
          <p:cNvSpPr/>
          <p:nvPr/>
        </p:nvSpPr>
        <p:spPr>
          <a:xfrm>
            <a:off x="684213" y="4941168"/>
            <a:ext cx="7775575" cy="1252618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2000" dirty="0">
                <a:solidFill>
                  <a:schemeClr val="tx1"/>
                </a:solidFill>
              </a:rPr>
              <a:t>Kit went inside and sat at the kitchen table. “What are you doing?” asked Sam, following him. </a:t>
            </a:r>
          </a:p>
          <a:p>
            <a:pPr>
              <a:defRPr/>
            </a:pPr>
            <a:r>
              <a:rPr lang="en-GB" sz="2000" dirty="0">
                <a:solidFill>
                  <a:schemeClr val="tx1"/>
                </a:solidFill>
              </a:rPr>
              <a:t>“I’m just making a book about our adventure,” Kit replied.</a:t>
            </a:r>
          </a:p>
        </p:txBody>
      </p:sp>
    </p:spTree>
    <p:extLst>
      <p:ext uri="{BB962C8B-B14F-4D97-AF65-F5344CB8AC3E}">
        <p14:creationId xmlns:p14="http://schemas.microsoft.com/office/powerpoint/2010/main" val="1935284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49A0918F-81E6-48A5-BC50-7B3C834AF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300" dirty="0"/>
              <a:t>A Minibeast Adventure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52826CA-6601-45AE-9934-869E8EDAD2E8}"/>
              </a:ext>
            </a:extLst>
          </p:cNvPr>
          <p:cNvSpPr/>
          <p:nvPr/>
        </p:nvSpPr>
        <p:spPr>
          <a:xfrm>
            <a:off x="684213" y="1466008"/>
            <a:ext cx="7775575" cy="954880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pc="-30" dirty="0">
                <a:solidFill>
                  <a:schemeClr val="tx1"/>
                </a:solidFill>
              </a:rPr>
              <a:t>Kit is making a book about his minibeast adventure. </a:t>
            </a:r>
          </a:p>
          <a:p>
            <a:pPr algn="ctr">
              <a:defRPr/>
            </a:pPr>
            <a:r>
              <a:rPr lang="en-GB" spc="-30" dirty="0">
                <a:solidFill>
                  <a:schemeClr val="tx1"/>
                </a:solidFill>
              </a:rPr>
              <a:t>Can you write sentences to match his pictures?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6601B1-BCB0-48A9-A895-D633A8FD5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80753" y="4524124"/>
            <a:ext cx="1888091" cy="861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C8D176-2922-4005-AB02-EBDBA9953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654354" y="4022208"/>
            <a:ext cx="1703830" cy="19474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5C0713-1636-4AAE-ACE2-4DBE73D62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2605" y="2648010"/>
            <a:ext cx="1546215" cy="14847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79A61F9-3EF3-42ED-A28A-6368B55669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8592" y="4799715"/>
            <a:ext cx="1399482" cy="10527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97415B-F442-4D06-A200-C23F37BE9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75399">
            <a:off x="3508877" y="2981705"/>
            <a:ext cx="1584175" cy="106509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3639B6B-9C51-4188-BE28-9F93F8858C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5940578" y="2780928"/>
            <a:ext cx="1427553" cy="13834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12D9B9-90CC-4724-A796-494508CB5B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11100" y="4896322"/>
            <a:ext cx="973228" cy="76470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5D512EF-4F61-476C-9D58-FE12CC37401E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chemeClr val="accent6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7A73B5C-51E1-43BB-8B9B-3CF6C22FD0B6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B5805EB-90CD-4F3F-94D7-B280EBB4256D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Teach</a:t>
              </a:r>
            </a:p>
          </p:txBody>
        </p:sp>
      </p:grpSp>
      <p:grpSp>
        <p:nvGrpSpPr>
          <p:cNvPr id="24" name="Kit's teachings">
            <a:extLst>
              <a:ext uri="{FF2B5EF4-FFF2-40B4-BE49-F238E27FC236}">
                <a16:creationId xmlns:a16="http://schemas.microsoft.com/office/drawing/2014/main" id="{0B3B299F-F02B-421B-A26A-F1AE288540A6}"/>
              </a:ext>
            </a:extLst>
          </p:cNvPr>
          <p:cNvGrpSpPr/>
          <p:nvPr/>
        </p:nvGrpSpPr>
        <p:grpSpPr>
          <a:xfrm>
            <a:off x="687898" y="5157192"/>
            <a:ext cx="4460166" cy="1008112"/>
            <a:chOff x="687898" y="5157192"/>
            <a:chExt cx="4460166" cy="1008112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0B17EAD-74E0-4D88-9B7C-DCA81B01CFD3}"/>
                </a:ext>
              </a:extLst>
            </p:cNvPr>
            <p:cNvSpPr/>
            <p:nvPr/>
          </p:nvSpPr>
          <p:spPr>
            <a:xfrm>
              <a:off x="1475656" y="5517232"/>
              <a:ext cx="3672408" cy="432048"/>
            </a:xfrm>
            <a:prstGeom prst="roundRect">
              <a:avLst>
                <a:gd name="adj" fmla="val 50000"/>
              </a:avLst>
            </a:prstGeom>
            <a:solidFill>
              <a:srgbClr val="00938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latin typeface="Twinkl SemiBold" pitchFamily="2" charset="0"/>
                </a:rPr>
                <a:t>  Click me for Kit’s teaching tips!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0CAD958-E593-4B06-9679-E3E309CC9C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332" t="-6794" r="-15476" b="57760"/>
            <a:stretch/>
          </p:blipFill>
          <p:spPr>
            <a:xfrm>
              <a:off x="687898" y="5157192"/>
              <a:ext cx="1006678" cy="10081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938F"/>
              </a:solidFill>
            </a:ln>
          </p:spPr>
        </p:pic>
      </p:grpSp>
      <p:sp>
        <p:nvSpPr>
          <p:cNvPr id="27" name="Kit's teaching bubble">
            <a:extLst>
              <a:ext uri="{FF2B5EF4-FFF2-40B4-BE49-F238E27FC236}">
                <a16:creationId xmlns:a16="http://schemas.microsoft.com/office/drawing/2014/main" id="{633AAA48-B919-4D62-BF4F-0CB8AF798266}"/>
              </a:ext>
            </a:extLst>
          </p:cNvPr>
          <p:cNvSpPr/>
          <p:nvPr/>
        </p:nvSpPr>
        <p:spPr>
          <a:xfrm>
            <a:off x="1403648" y="3744252"/>
            <a:ext cx="3672408" cy="1329347"/>
          </a:xfrm>
          <a:prstGeom prst="wedgeRoundRectCallout">
            <a:avLst>
              <a:gd name="adj1" fmla="val -49404"/>
              <a:gd name="adj2" fmla="val 98528"/>
              <a:gd name="adj3" fmla="val 16667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dirty="0">
                <a:solidFill>
                  <a:schemeClr val="tx1"/>
                </a:solidFill>
                <a:latin typeface="Twinkl" pitchFamily="50" charset="0"/>
              </a:rPr>
              <a:t>Write the sentence on a whiteboard or piece of paper so you can make the improvements the children suggest. </a:t>
            </a:r>
          </a:p>
        </p:txBody>
      </p:sp>
      <p:sp>
        <p:nvSpPr>
          <p:cNvPr id="28" name="Close bubble">
            <a:extLst>
              <a:ext uri="{FF2B5EF4-FFF2-40B4-BE49-F238E27FC236}">
                <a16:creationId xmlns:a16="http://schemas.microsoft.com/office/drawing/2014/main" id="{F317F9D0-5176-4D6C-8405-310655775CD2}"/>
              </a:ext>
            </a:extLst>
          </p:cNvPr>
          <p:cNvSpPr/>
          <p:nvPr/>
        </p:nvSpPr>
        <p:spPr>
          <a:xfrm>
            <a:off x="4901225" y="3683534"/>
            <a:ext cx="284162" cy="284163"/>
          </a:xfrm>
          <a:prstGeom prst="ellipse">
            <a:avLst/>
          </a:prstGeom>
          <a:solidFill>
            <a:srgbClr val="009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X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0778735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ACBF32C-79F9-4125-A306-AE03222EB409}"/>
              </a:ext>
            </a:extLst>
          </p:cNvPr>
          <p:cNvGrpSpPr/>
          <p:nvPr/>
        </p:nvGrpSpPr>
        <p:grpSpPr>
          <a:xfrm>
            <a:off x="712638" y="542475"/>
            <a:ext cx="1127299" cy="1190517"/>
            <a:chOff x="2682115" y="2275654"/>
            <a:chExt cx="1127299" cy="1190517"/>
          </a:xfrm>
        </p:grpSpPr>
        <p:sp>
          <p:nvSpPr>
            <p:cNvPr id="6" name="Speech Bubble: Oval 5">
              <a:extLst>
                <a:ext uri="{FF2B5EF4-FFF2-40B4-BE49-F238E27FC236}">
                  <a16:creationId xmlns:a16="http://schemas.microsoft.com/office/drawing/2014/main" id="{C6809198-FA68-420C-9B9C-64AFE05E0061}"/>
                </a:ext>
              </a:extLst>
            </p:cNvPr>
            <p:cNvSpPr/>
            <p:nvPr/>
          </p:nvSpPr>
          <p:spPr>
            <a:xfrm>
              <a:off x="2682115" y="2403953"/>
              <a:ext cx="1127299" cy="1062218"/>
            </a:xfrm>
            <a:prstGeom prst="wedgeEllipseCallout">
              <a:avLst>
                <a:gd name="adj1" fmla="val 43604"/>
                <a:gd name="adj2" fmla="val -43698"/>
              </a:avLst>
            </a:prstGeom>
            <a:solidFill>
              <a:schemeClr val="bg1"/>
            </a:solidFill>
            <a:ln w="57150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02A1ACB-6C46-47C7-AD46-2E5B44400E17}"/>
                </a:ext>
              </a:extLst>
            </p:cNvPr>
            <p:cNvGrpSpPr/>
            <p:nvPr/>
          </p:nvGrpSpPr>
          <p:grpSpPr>
            <a:xfrm>
              <a:off x="2716270" y="2275654"/>
              <a:ext cx="1064266" cy="1164020"/>
              <a:chOff x="2712712" y="2272096"/>
              <a:chExt cx="1064266" cy="1164020"/>
            </a:xfrm>
          </p:grpSpPr>
          <p:sp>
            <p:nvSpPr>
              <p:cNvPr id="8" name="Speech Bubble: Oval 7">
                <a:extLst>
                  <a:ext uri="{FF2B5EF4-FFF2-40B4-BE49-F238E27FC236}">
                    <a16:creationId xmlns:a16="http://schemas.microsoft.com/office/drawing/2014/main" id="{D436C618-C4A9-4157-B39C-546358DDD6CF}"/>
                  </a:ext>
                </a:extLst>
              </p:cNvPr>
              <p:cNvSpPr/>
              <p:nvPr/>
            </p:nvSpPr>
            <p:spPr>
              <a:xfrm>
                <a:off x="2712713" y="2433293"/>
                <a:ext cx="1064265" cy="1002823"/>
              </a:xfrm>
              <a:prstGeom prst="wedgeEllipseCallout">
                <a:avLst>
                  <a:gd name="adj1" fmla="val 43604"/>
                  <a:gd name="adj2" fmla="val -43698"/>
                </a:avLst>
              </a:prstGeom>
              <a:blipFill>
                <a:blip r:embed="rId2"/>
                <a:stretch>
                  <a:fillRect l="3626" t="-1763" r="3320" b="-37751"/>
                </a:stretch>
              </a:blip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9" name="Speech Bubble: Oval 8">
                <a:extLst>
                  <a:ext uri="{FF2B5EF4-FFF2-40B4-BE49-F238E27FC236}">
                    <a16:creationId xmlns:a16="http://schemas.microsoft.com/office/drawing/2014/main" id="{FC97E810-1A35-4C1A-8A43-3BE69FB7122B}"/>
                  </a:ext>
                </a:extLst>
              </p:cNvPr>
              <p:cNvSpPr/>
              <p:nvPr/>
            </p:nvSpPr>
            <p:spPr>
              <a:xfrm>
                <a:off x="2712712" y="2272096"/>
                <a:ext cx="1064265" cy="1002823"/>
              </a:xfrm>
              <a:prstGeom prst="wedgeEllipseCallout">
                <a:avLst>
                  <a:gd name="adj1" fmla="val 43604"/>
                  <a:gd name="adj2" fmla="val -43698"/>
                </a:avLst>
              </a:prstGeom>
              <a:blipFill>
                <a:blip r:embed="rId2"/>
                <a:stretch>
                  <a:fillRect l="3626" t="14332" r="3320" b="-53846"/>
                </a:stretch>
              </a:blip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714A007-1DDB-4C72-BF3E-89D69E1E79BF}"/>
              </a:ext>
            </a:extLst>
          </p:cNvPr>
          <p:cNvSpPr/>
          <p:nvPr/>
        </p:nvSpPr>
        <p:spPr>
          <a:xfrm>
            <a:off x="2711196" y="756146"/>
            <a:ext cx="3721608" cy="895485"/>
          </a:xfrm>
          <a:prstGeom prst="roundRect">
            <a:avLst>
              <a:gd name="adj" fmla="val 14821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pc="-30" dirty="0">
                <a:solidFill>
                  <a:schemeClr val="accent6"/>
                </a:solidFill>
              </a:rPr>
              <a:t>Kit and Sam met a butterfly.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3894248-A70C-4DFB-AD98-FA28F9B20385}"/>
              </a:ext>
            </a:extLst>
          </p:cNvPr>
          <p:cNvSpPr/>
          <p:nvPr/>
        </p:nvSpPr>
        <p:spPr>
          <a:xfrm>
            <a:off x="712638" y="2019310"/>
            <a:ext cx="7782138" cy="655449"/>
          </a:xfrm>
          <a:prstGeom prst="roundRect">
            <a:avLst>
              <a:gd name="adj" fmla="val 1648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pc="-30" dirty="0">
                <a:solidFill>
                  <a:schemeClr val="tx1"/>
                </a:solidFill>
              </a:rPr>
              <a:t>Do you think it is an interesting or exciting sentence?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4E796B2-441F-4461-9A16-6ADF0C62893B}"/>
              </a:ext>
            </a:extLst>
          </p:cNvPr>
          <p:cNvSpPr/>
          <p:nvPr/>
        </p:nvSpPr>
        <p:spPr>
          <a:xfrm>
            <a:off x="712638" y="2847827"/>
            <a:ext cx="7782138" cy="895485"/>
          </a:xfrm>
          <a:prstGeom prst="roundRect">
            <a:avLst>
              <a:gd name="adj" fmla="val 1482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1692000" anchor="ctr"/>
          <a:lstStyle/>
          <a:p>
            <a:pPr>
              <a:defRPr/>
            </a:pPr>
            <a:r>
              <a:rPr lang="en-GB" spc="-30" dirty="0">
                <a:solidFill>
                  <a:schemeClr val="tx1"/>
                </a:solidFill>
              </a:rPr>
              <a:t>With your talk partner, talk about one change you could make to improve the sentence. Maybe you could...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3C26A4E-F802-4A4A-9F21-18D1DEF56E58}"/>
              </a:ext>
            </a:extLst>
          </p:cNvPr>
          <p:cNvSpPr/>
          <p:nvPr/>
        </p:nvSpPr>
        <p:spPr>
          <a:xfrm>
            <a:off x="712638" y="3905494"/>
            <a:ext cx="7782138" cy="1114940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Tx/>
              <a:buChar char="-"/>
              <a:defRPr/>
            </a:pPr>
            <a:r>
              <a:rPr lang="en-GB" spc="-30" dirty="0">
                <a:solidFill>
                  <a:schemeClr val="tx1"/>
                </a:solidFill>
              </a:rPr>
              <a:t>add an adjective?</a:t>
            </a:r>
          </a:p>
          <a:p>
            <a:pPr marL="285750" indent="-285750">
              <a:buFontTx/>
              <a:buChar char="-"/>
              <a:defRPr/>
            </a:pPr>
            <a:r>
              <a:rPr lang="en-GB" spc="-30" dirty="0">
                <a:solidFill>
                  <a:schemeClr val="tx1"/>
                </a:solidFill>
              </a:rPr>
              <a:t>extend the sentence? </a:t>
            </a:r>
          </a:p>
          <a:p>
            <a:pPr marL="285750" indent="-285750">
              <a:buFontTx/>
              <a:buChar char="-"/>
              <a:defRPr/>
            </a:pPr>
            <a:r>
              <a:rPr lang="en-GB" spc="-30" dirty="0">
                <a:solidFill>
                  <a:schemeClr val="tx1"/>
                </a:solidFill>
              </a:rPr>
              <a:t>add a noun phrase?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038D4C-9E87-404F-A2AF-F25B59BDE8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495" y="2427514"/>
            <a:ext cx="2990432" cy="4368029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F10D52F-8472-4B2C-BBA4-4D8C35A8B2BE}"/>
              </a:ext>
            </a:extLst>
          </p:cNvPr>
          <p:cNvSpPr/>
          <p:nvPr/>
        </p:nvSpPr>
        <p:spPr>
          <a:xfrm>
            <a:off x="712638" y="5167234"/>
            <a:ext cx="7782138" cy="980340"/>
          </a:xfrm>
          <a:prstGeom prst="roundRect">
            <a:avLst>
              <a:gd name="adj" fmla="val 967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pc="-30" dirty="0">
                <a:solidFill>
                  <a:schemeClr val="tx1"/>
                </a:solidFill>
              </a:rPr>
              <a:t>Write your improved sentence on your whiteboard with your talk partner. Share your ideas and as a class share write a new improved sentence.</a:t>
            </a:r>
          </a:p>
        </p:txBody>
      </p:sp>
    </p:spTree>
    <p:extLst>
      <p:ext uri="{BB962C8B-B14F-4D97-AF65-F5344CB8AC3E}">
        <p14:creationId xmlns:p14="http://schemas.microsoft.com/office/powerpoint/2010/main" val="4062965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418E8F59-6282-49CB-9E6B-99B32945A153}"/>
              </a:ext>
            </a:extLst>
          </p:cNvPr>
          <p:cNvSpPr/>
          <p:nvPr/>
        </p:nvSpPr>
        <p:spPr>
          <a:xfrm>
            <a:off x="2161114" y="2697527"/>
            <a:ext cx="4716860" cy="4608747"/>
          </a:xfrm>
          <a:prstGeom prst="ellipse">
            <a:avLst/>
          </a:prstGeom>
          <a:solidFill>
            <a:srgbClr val="88CBC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C206AC4-62C8-42C4-BA4C-639246AE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Boring to Brilliant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0E86CDC-2B51-419E-80E3-744BAF0EA978}"/>
              </a:ext>
            </a:extLst>
          </p:cNvPr>
          <p:cNvGrpSpPr/>
          <p:nvPr/>
        </p:nvGrpSpPr>
        <p:grpSpPr>
          <a:xfrm>
            <a:off x="7872984" y="227397"/>
            <a:ext cx="1271013" cy="504056"/>
            <a:chOff x="8073721" y="1700808"/>
            <a:chExt cx="1106791" cy="504056"/>
          </a:xfrm>
          <a:solidFill>
            <a:schemeClr val="accent6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CD10E44-0BCC-49E9-B3C3-1898C53DAF9E}"/>
                </a:ext>
              </a:extLst>
            </p:cNvPr>
            <p:cNvSpPr/>
            <p:nvPr/>
          </p:nvSpPr>
          <p:spPr>
            <a:xfrm>
              <a:off x="8073721" y="1700808"/>
              <a:ext cx="467188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2316FF1-CC0A-419A-B2E7-8B5C70507216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Practise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9A0E948-D455-4A2A-9E71-5A12F1B9ED57}"/>
              </a:ext>
            </a:extLst>
          </p:cNvPr>
          <p:cNvSpPr/>
          <p:nvPr/>
        </p:nvSpPr>
        <p:spPr>
          <a:xfrm>
            <a:off x="684213" y="1466008"/>
            <a:ext cx="7775575" cy="954880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pc="-30" dirty="0">
                <a:solidFill>
                  <a:schemeClr val="tx1"/>
                </a:solidFill>
              </a:rPr>
              <a:t>The aim of this game is to keep improving the sentence – just like we’ve done together. Children can either work in a pair or as two pairs together.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694DFF-10B1-42FC-A5BA-2D4EFA5E5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026" y="2322530"/>
            <a:ext cx="4331368" cy="632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59048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2">
            <a:extLst>
              <a:ext uri="{FF2B5EF4-FFF2-40B4-BE49-F238E27FC236}">
                <a16:creationId xmlns:a16="http://schemas.microsoft.com/office/drawing/2014/main" id="{7D0AA488-01CA-4393-8223-776FD3D9EDE4}"/>
              </a:ext>
            </a:extLst>
          </p:cNvPr>
          <p:cNvSpPr/>
          <p:nvPr/>
        </p:nvSpPr>
        <p:spPr bwMode="auto">
          <a:xfrm>
            <a:off x="466727" y="450056"/>
            <a:ext cx="8220075" cy="5957888"/>
          </a:xfrm>
          <a:prstGeom prst="roundRect">
            <a:avLst>
              <a:gd name="adj" fmla="val 2649"/>
            </a:avLst>
          </a:prstGeom>
          <a:blipFill>
            <a:blip r:embed="rId2"/>
            <a:stretch>
              <a:fillRect/>
            </a:stretch>
          </a:blip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2291B26-7638-4ECC-897C-437F67C6439A}"/>
              </a:ext>
            </a:extLst>
          </p:cNvPr>
          <p:cNvSpPr/>
          <p:nvPr/>
        </p:nvSpPr>
        <p:spPr>
          <a:xfrm>
            <a:off x="684213" y="880238"/>
            <a:ext cx="7775575" cy="857684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Write a sentence about the picture (as an individual or as talk partners). Remember to use punctuation.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2BF1B115-8871-452C-BF5C-83178AE2AB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384" y="4534435"/>
            <a:ext cx="317756" cy="3631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B0B776-517D-4217-BDF0-5CCF16FB6D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906464"/>
            <a:ext cx="260997" cy="1963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A9BE93B-974D-4E54-A5F7-70D0718B8F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68" y="5153204"/>
            <a:ext cx="266231" cy="2579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217C438-B1F4-4B8F-989A-391BEDF08B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5675" y="2754502"/>
            <a:ext cx="752711" cy="134899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3C32CE3-8D3C-4BB8-9C06-9CC2EBC32A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0618">
            <a:off x="6022314" y="3899267"/>
            <a:ext cx="952812" cy="4109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857F6F7-D659-4769-AF8D-1C497545E07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96" y="3332860"/>
            <a:ext cx="137596" cy="1870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AF2C2B0-1EDB-4D4F-A044-D422C9B1C2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1535060" y="4093906"/>
            <a:ext cx="2775582" cy="125764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959DF22-D210-4AE9-B697-942F69BF009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4959188" y="4041041"/>
            <a:ext cx="2918103" cy="1296970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DDEE29A-6E00-4B13-B4E7-2D7F5391263C}"/>
              </a:ext>
            </a:extLst>
          </p:cNvPr>
          <p:cNvSpPr/>
          <p:nvPr/>
        </p:nvSpPr>
        <p:spPr>
          <a:xfrm>
            <a:off x="684213" y="5593581"/>
            <a:ext cx="7775575" cy="607900"/>
          </a:xfrm>
          <a:prstGeom prst="roundRect">
            <a:avLst>
              <a:gd name="adj" fmla="val 1605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Pass the whiteboard to your partner (or other pair).</a:t>
            </a:r>
          </a:p>
        </p:txBody>
      </p:sp>
    </p:spTree>
    <p:extLst>
      <p:ext uri="{BB962C8B-B14F-4D97-AF65-F5344CB8AC3E}">
        <p14:creationId xmlns:p14="http://schemas.microsoft.com/office/powerpoint/2010/main" val="401866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">
            <a:extLst>
              <a:ext uri="{FF2B5EF4-FFF2-40B4-BE49-F238E27FC236}">
                <a16:creationId xmlns:a16="http://schemas.microsoft.com/office/drawing/2014/main" id="{944F72D5-24C3-4BCC-8BD9-98690F6E96E6}"/>
              </a:ext>
            </a:extLst>
          </p:cNvPr>
          <p:cNvSpPr/>
          <p:nvPr/>
        </p:nvSpPr>
        <p:spPr bwMode="auto">
          <a:xfrm>
            <a:off x="466727" y="450056"/>
            <a:ext cx="8220075" cy="5957888"/>
          </a:xfrm>
          <a:prstGeom prst="roundRect">
            <a:avLst>
              <a:gd name="adj" fmla="val 2649"/>
            </a:avLst>
          </a:prstGeom>
          <a:blipFill>
            <a:blip r:embed="rId2"/>
            <a:stretch>
              <a:fillRect/>
            </a:stretch>
          </a:blip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44C5AD3-D1F3-4366-A336-2EECDE26E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384" y="4534435"/>
            <a:ext cx="317756" cy="3631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FBD437F-B9E8-4229-BB3E-AA504F591C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906464"/>
            <a:ext cx="260997" cy="19633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FE169FD-4E42-4A7C-A32D-C2A2EC290D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68" y="5153204"/>
            <a:ext cx="266231" cy="25799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C37AAD-741F-4B4F-80C2-939DCB872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5675" y="2754502"/>
            <a:ext cx="752711" cy="134899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A32BDE2-6F4B-44F4-852E-7991454981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0618">
            <a:off x="6022314" y="3899267"/>
            <a:ext cx="952812" cy="41093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05A3828-B0AF-4B76-A9BA-FB6360C305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96" y="3332860"/>
            <a:ext cx="137596" cy="1870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C723272-7A9B-408D-A7B1-2E72AC7F4C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1535060" y="4093906"/>
            <a:ext cx="2775582" cy="12576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FAACB22-C8B1-4075-892D-08502E012A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4959188" y="4041041"/>
            <a:ext cx="2918103" cy="1296970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6DEC82C-648E-41FF-9EA0-33A3A9F1DADA}"/>
              </a:ext>
            </a:extLst>
          </p:cNvPr>
          <p:cNvSpPr/>
          <p:nvPr/>
        </p:nvSpPr>
        <p:spPr>
          <a:xfrm>
            <a:off x="684213" y="880238"/>
            <a:ext cx="7775575" cy="677100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Read the sentence. Check it is punctuated correctly and makes sense.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sp>
        <p:nvSpPr>
          <p:cNvPr id="39" name="Rectangle: Rounded Corners 1">
            <a:extLst>
              <a:ext uri="{FF2B5EF4-FFF2-40B4-BE49-F238E27FC236}">
                <a16:creationId xmlns:a16="http://schemas.microsoft.com/office/drawing/2014/main" id="{08737EF5-9CAF-4A7B-A9B9-7DA75F713FA8}"/>
              </a:ext>
            </a:extLst>
          </p:cNvPr>
          <p:cNvSpPr/>
          <p:nvPr/>
        </p:nvSpPr>
        <p:spPr>
          <a:xfrm>
            <a:off x="-540909" y="3113451"/>
            <a:ext cx="3549285" cy="513074"/>
          </a:xfrm>
          <a:prstGeom prst="roundRect">
            <a:avLst>
              <a:gd name="adj" fmla="val 163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50" charset="0"/>
              </a:rPr>
              <a:t>Make an improvement.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1738472-6C23-4BBA-A02E-8CA5226C8DB8}"/>
              </a:ext>
            </a:extLst>
          </p:cNvPr>
          <p:cNvGrpSpPr/>
          <p:nvPr/>
        </p:nvGrpSpPr>
        <p:grpSpPr>
          <a:xfrm>
            <a:off x="7151441" y="1915867"/>
            <a:ext cx="1737218" cy="1934693"/>
            <a:chOff x="4901326" y="2014242"/>
            <a:chExt cx="1737218" cy="19346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DD741ED-A852-44BA-B2D6-D5DFC6313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901326" y="2014242"/>
              <a:ext cx="1737218" cy="1934693"/>
            </a:xfrm>
            <a:prstGeom prst="rect">
              <a:avLst/>
            </a:prstGeom>
          </p:spPr>
        </p:pic>
        <p:sp>
          <p:nvSpPr>
            <p:cNvPr id="40" name="Rectangle: Rounded Corners 1">
              <a:extLst>
                <a:ext uri="{FF2B5EF4-FFF2-40B4-BE49-F238E27FC236}">
                  <a16:creationId xmlns:a16="http://schemas.microsoft.com/office/drawing/2014/main" id="{A9A9A2D6-22FD-44D3-93D9-C4AC4FD19507}"/>
                </a:ext>
              </a:extLst>
            </p:cNvPr>
            <p:cNvSpPr/>
            <p:nvPr/>
          </p:nvSpPr>
          <p:spPr>
            <a:xfrm>
              <a:off x="5072113" y="2688657"/>
              <a:ext cx="1277020" cy="585861"/>
            </a:xfrm>
            <a:prstGeom prst="roundRect">
              <a:avLst>
                <a:gd name="adj" fmla="val 23554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Click for a suggestion.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410E74B-2E7A-4C96-B660-28AD765C41E1}"/>
              </a:ext>
            </a:extLst>
          </p:cNvPr>
          <p:cNvGrpSpPr/>
          <p:nvPr/>
        </p:nvGrpSpPr>
        <p:grpSpPr>
          <a:xfrm>
            <a:off x="7151441" y="1916586"/>
            <a:ext cx="1737218" cy="1934693"/>
            <a:chOff x="4901326" y="2014242"/>
            <a:chExt cx="1737218" cy="1934693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2234EAD-45CF-4649-BE0E-3F9250FB1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901326" y="2014242"/>
              <a:ext cx="1737218" cy="1934693"/>
            </a:xfrm>
            <a:prstGeom prst="rect">
              <a:avLst/>
            </a:prstGeom>
          </p:spPr>
        </p:pic>
        <p:sp>
          <p:nvSpPr>
            <p:cNvPr id="43" name="Rectangle: Rounded Corners 1">
              <a:extLst>
                <a:ext uri="{FF2B5EF4-FFF2-40B4-BE49-F238E27FC236}">
                  <a16:creationId xmlns:a16="http://schemas.microsoft.com/office/drawing/2014/main" id="{5CC859F8-7E2B-4EB5-8DA1-FC3BB0002190}"/>
                </a:ext>
              </a:extLst>
            </p:cNvPr>
            <p:cNvSpPr/>
            <p:nvPr/>
          </p:nvSpPr>
          <p:spPr>
            <a:xfrm>
              <a:off x="5072113" y="2688657"/>
              <a:ext cx="1277020" cy="585861"/>
            </a:xfrm>
            <a:prstGeom prst="roundRect">
              <a:avLst>
                <a:gd name="adj" fmla="val 23554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Add an adjective.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EF5DCAC9-F521-4F0A-9D36-F4F2F0D3078A}"/>
              </a:ext>
            </a:extLst>
          </p:cNvPr>
          <p:cNvSpPr/>
          <p:nvPr/>
        </p:nvSpPr>
        <p:spPr>
          <a:xfrm>
            <a:off x="684213" y="5552969"/>
            <a:ext cx="7775575" cy="677100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Swap whiteboards back.</a:t>
            </a:r>
          </a:p>
        </p:txBody>
      </p:sp>
    </p:spTree>
    <p:extLst>
      <p:ext uri="{BB962C8B-B14F-4D97-AF65-F5344CB8AC3E}">
        <p14:creationId xmlns:p14="http://schemas.microsoft.com/office/powerpoint/2010/main" val="100231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peech Bubble">
            <a:extLst>
              <a:ext uri="{FF2B5EF4-FFF2-40B4-BE49-F238E27FC236}">
                <a16:creationId xmlns:a16="http://schemas.microsoft.com/office/drawing/2014/main" id="{AB6F159F-735F-465C-A86F-7DB4A3AA22C9}"/>
              </a:ext>
            </a:extLst>
          </p:cNvPr>
          <p:cNvSpPr/>
          <p:nvPr/>
        </p:nvSpPr>
        <p:spPr>
          <a:xfrm>
            <a:off x="1691680" y="836613"/>
            <a:ext cx="6550619" cy="752475"/>
          </a:xfrm>
          <a:prstGeom prst="wedgeRoundRectCallout">
            <a:avLst>
              <a:gd name="adj1" fmla="val -43407"/>
              <a:gd name="adj2" fmla="val 126359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dirty="0">
                <a:solidFill>
                  <a:schemeClr val="tx1"/>
                </a:solidFill>
              </a:rPr>
              <a:t>Let’s practise reading all of this week’s focus words. </a:t>
            </a: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B3684EA4-F61E-4BCB-A388-5B3F2E630E76}"/>
              </a:ext>
            </a:extLst>
          </p:cNvPr>
          <p:cNvGrpSpPr/>
          <p:nvPr/>
        </p:nvGrpSpPr>
        <p:grpSpPr>
          <a:xfrm>
            <a:off x="6696236" y="227397"/>
            <a:ext cx="2447764" cy="504056"/>
            <a:chOff x="6696236" y="1700808"/>
            <a:chExt cx="2447764" cy="504056"/>
          </a:xfrm>
          <a:solidFill>
            <a:schemeClr val="accent6"/>
          </a:solidFill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C1C6107F-5C79-4104-B7DA-2B1F128A553C}"/>
                </a:ext>
              </a:extLst>
            </p:cNvPr>
            <p:cNvSpPr/>
            <p:nvPr/>
          </p:nvSpPr>
          <p:spPr>
            <a:xfrm>
              <a:off x="6696236" y="1700808"/>
              <a:ext cx="504056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3FBA871-89DF-4A04-8142-CFEDFD232984}"/>
                </a:ext>
              </a:extLst>
            </p:cNvPr>
            <p:cNvSpPr/>
            <p:nvPr/>
          </p:nvSpPr>
          <p:spPr>
            <a:xfrm>
              <a:off x="6948264" y="1700808"/>
              <a:ext cx="2195736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rtlCol="0" anchor="ctr"/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Revisit and Review</a:t>
              </a:r>
            </a:p>
          </p:txBody>
        </p:sp>
      </p:grpSp>
      <p:sp>
        <p:nvSpPr>
          <p:cNvPr id="17" name="Rectangle: Rounded Corners 1">
            <a:extLst>
              <a:ext uri="{FF2B5EF4-FFF2-40B4-BE49-F238E27FC236}">
                <a16:creationId xmlns:a16="http://schemas.microsoft.com/office/drawing/2014/main" id="{B66356C2-394A-4255-850D-E761188D36D3}"/>
              </a:ext>
            </a:extLst>
          </p:cNvPr>
          <p:cNvSpPr/>
          <p:nvPr/>
        </p:nvSpPr>
        <p:spPr>
          <a:xfrm>
            <a:off x="2986663" y="2329361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by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18" name="Rectangle: Rounded Corners 1">
            <a:extLst>
              <a:ext uri="{FF2B5EF4-FFF2-40B4-BE49-F238E27FC236}">
                <a16:creationId xmlns:a16="http://schemas.microsoft.com/office/drawing/2014/main" id="{0E62D73A-7BE6-40AF-B6DB-C449520CC797}"/>
              </a:ext>
            </a:extLst>
          </p:cNvPr>
          <p:cNvSpPr/>
          <p:nvPr/>
        </p:nvSpPr>
        <p:spPr>
          <a:xfrm>
            <a:off x="4654296" y="2329361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dry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19" name="Rectangle: Rounded Corners 1">
            <a:extLst>
              <a:ext uri="{FF2B5EF4-FFF2-40B4-BE49-F238E27FC236}">
                <a16:creationId xmlns:a16="http://schemas.microsoft.com/office/drawing/2014/main" id="{1C2DD1FA-EE62-415C-B255-F8619D8FF7F4}"/>
              </a:ext>
            </a:extLst>
          </p:cNvPr>
          <p:cNvSpPr/>
          <p:nvPr/>
        </p:nvSpPr>
        <p:spPr>
          <a:xfrm>
            <a:off x="2986663" y="3232677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shy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0" name="Rectangle: Rounded Corners 1">
            <a:extLst>
              <a:ext uri="{FF2B5EF4-FFF2-40B4-BE49-F238E27FC236}">
                <a16:creationId xmlns:a16="http://schemas.microsoft.com/office/drawing/2014/main" id="{5B353D05-6B96-4B0E-91AB-591834C4F450}"/>
              </a:ext>
            </a:extLst>
          </p:cNvPr>
          <p:cNvSpPr/>
          <p:nvPr/>
        </p:nvSpPr>
        <p:spPr>
          <a:xfrm>
            <a:off x="4654296" y="3232677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fly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1" name="Rectangle: Rounded Corners 1">
            <a:extLst>
              <a:ext uri="{FF2B5EF4-FFF2-40B4-BE49-F238E27FC236}">
                <a16:creationId xmlns:a16="http://schemas.microsoft.com/office/drawing/2014/main" id="{B2F9718F-A4F3-45C5-806F-6B78C0F24A3C}"/>
              </a:ext>
            </a:extLst>
          </p:cNvPr>
          <p:cNvSpPr/>
          <p:nvPr/>
        </p:nvSpPr>
        <p:spPr>
          <a:xfrm>
            <a:off x="2986663" y="4135993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spy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02F7BC3E-4981-4FB0-A254-C817B5EE6CC2}"/>
              </a:ext>
            </a:extLst>
          </p:cNvPr>
          <p:cNvSpPr/>
          <p:nvPr/>
        </p:nvSpPr>
        <p:spPr>
          <a:xfrm>
            <a:off x="4654296" y="4135993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reply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3" name="Rectangle: Rounded Corners 1">
            <a:extLst>
              <a:ext uri="{FF2B5EF4-FFF2-40B4-BE49-F238E27FC236}">
                <a16:creationId xmlns:a16="http://schemas.microsoft.com/office/drawing/2014/main" id="{2BC005D0-2EF4-45E6-8D6F-3076E08BE124}"/>
              </a:ext>
            </a:extLst>
          </p:cNvPr>
          <p:cNvSpPr/>
          <p:nvPr/>
        </p:nvSpPr>
        <p:spPr>
          <a:xfrm>
            <a:off x="2986663" y="5039309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python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4" name="Rectangle: Rounded Corners 1">
            <a:extLst>
              <a:ext uri="{FF2B5EF4-FFF2-40B4-BE49-F238E27FC236}">
                <a16:creationId xmlns:a16="http://schemas.microsoft.com/office/drawing/2014/main" id="{D6DF64E7-5E56-4C88-904C-692E44FDC99F}"/>
              </a:ext>
            </a:extLst>
          </p:cNvPr>
          <p:cNvSpPr/>
          <p:nvPr/>
        </p:nvSpPr>
        <p:spPr>
          <a:xfrm>
            <a:off x="4654296" y="5039309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938F"/>
                </a:solidFill>
                <a:latin typeface="Twinkl" pitchFamily="50" charset="0"/>
              </a:rPr>
              <a:t>pylon</a:t>
            </a:r>
            <a:endParaRPr lang="en-GB" sz="1400" b="1" dirty="0">
              <a:solidFill>
                <a:srgbClr val="00938F"/>
              </a:solidFill>
              <a:latin typeface="Twinkl" pitchFamily="50" charset="0"/>
            </a:endParaRPr>
          </a:p>
        </p:txBody>
      </p:sp>
      <p:sp>
        <p:nvSpPr>
          <p:cNvPr id="25" name="Rectangle: Rounded Corners 1">
            <a:extLst>
              <a:ext uri="{FF2B5EF4-FFF2-40B4-BE49-F238E27FC236}">
                <a16:creationId xmlns:a16="http://schemas.microsoft.com/office/drawing/2014/main" id="{9340E42A-7499-4470-BF07-AD100C951962}"/>
              </a:ext>
            </a:extLst>
          </p:cNvPr>
          <p:cNvSpPr/>
          <p:nvPr/>
        </p:nvSpPr>
        <p:spPr>
          <a:xfrm>
            <a:off x="6318504" y="3232677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DE1E5A"/>
                </a:solidFill>
                <a:latin typeface="Twinkl" pitchFamily="50" charset="0"/>
              </a:rPr>
              <a:t>door</a:t>
            </a:r>
            <a:endParaRPr lang="en-GB" sz="1400" b="1" dirty="0">
              <a:solidFill>
                <a:srgbClr val="DE1E5A"/>
              </a:solidFill>
              <a:latin typeface="Twinkl" pitchFamily="50" charset="0"/>
            </a:endParaRPr>
          </a:p>
        </p:txBody>
      </p:sp>
      <p:sp>
        <p:nvSpPr>
          <p:cNvPr id="26" name="Rectangle: Rounded Corners 1">
            <a:extLst>
              <a:ext uri="{FF2B5EF4-FFF2-40B4-BE49-F238E27FC236}">
                <a16:creationId xmlns:a16="http://schemas.microsoft.com/office/drawing/2014/main" id="{B61F2AFD-089B-4785-B9A1-6E8E5D977E10}"/>
              </a:ext>
            </a:extLst>
          </p:cNvPr>
          <p:cNvSpPr/>
          <p:nvPr/>
        </p:nvSpPr>
        <p:spPr>
          <a:xfrm>
            <a:off x="6318504" y="4135993"/>
            <a:ext cx="1471613" cy="667436"/>
          </a:xfrm>
          <a:prstGeom prst="roundRect">
            <a:avLst>
              <a:gd name="adj" fmla="val 235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DE1E5A"/>
                </a:solidFill>
                <a:latin typeface="Twinkl" pitchFamily="50" charset="0"/>
              </a:rPr>
              <a:t>floor</a:t>
            </a:r>
            <a:endParaRPr lang="en-GB" sz="1400" b="1" dirty="0">
              <a:solidFill>
                <a:srgbClr val="DE1E5A"/>
              </a:solidFill>
              <a:latin typeface="Twinkl" pitchFamily="50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1E7773D-1EFD-4D1A-901D-22F419A583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20" y="1902053"/>
            <a:ext cx="1390081" cy="43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">
            <a:extLst>
              <a:ext uri="{FF2B5EF4-FFF2-40B4-BE49-F238E27FC236}">
                <a16:creationId xmlns:a16="http://schemas.microsoft.com/office/drawing/2014/main" id="{B82CB26B-FFB6-4A1F-8021-988C721CECDF}"/>
              </a:ext>
            </a:extLst>
          </p:cNvPr>
          <p:cNvSpPr/>
          <p:nvPr/>
        </p:nvSpPr>
        <p:spPr bwMode="auto">
          <a:xfrm>
            <a:off x="466727" y="450056"/>
            <a:ext cx="8220075" cy="5957888"/>
          </a:xfrm>
          <a:prstGeom prst="roundRect">
            <a:avLst>
              <a:gd name="adj" fmla="val 2649"/>
            </a:avLst>
          </a:prstGeom>
          <a:blipFill>
            <a:blip r:embed="rId2"/>
            <a:stretch>
              <a:fillRect/>
            </a:stretch>
          </a:blip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44C5AD3-D1F3-4366-A336-2EECDE26E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384" y="4534435"/>
            <a:ext cx="317756" cy="3631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FBD437F-B9E8-4229-BB3E-AA504F591C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906464"/>
            <a:ext cx="260997" cy="19633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FE169FD-4E42-4A7C-A32D-C2A2EC290D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68" y="5153204"/>
            <a:ext cx="266231" cy="25799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C37AAD-741F-4B4F-80C2-939DCB872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5675" y="2754502"/>
            <a:ext cx="752711" cy="134899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A32BDE2-6F4B-44F4-852E-7991454981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0618">
            <a:off x="6022314" y="3899267"/>
            <a:ext cx="952812" cy="41093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05A3828-B0AF-4B76-A9BA-FB6360C305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96" y="3332860"/>
            <a:ext cx="137596" cy="1870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C723272-7A9B-408D-A7B1-2E72AC7F4C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1535060" y="4093906"/>
            <a:ext cx="2775582" cy="12576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FAACB22-C8B1-4075-892D-08502E012A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4959188" y="4041041"/>
            <a:ext cx="2918103" cy="1296970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6DEC82C-648E-41FF-9EA0-33A3A9F1DADA}"/>
              </a:ext>
            </a:extLst>
          </p:cNvPr>
          <p:cNvSpPr/>
          <p:nvPr/>
        </p:nvSpPr>
        <p:spPr>
          <a:xfrm>
            <a:off x="684213" y="880238"/>
            <a:ext cx="7775575" cy="677100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Read the sentence. Check it is punctuated correctly and makes sense.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sp>
        <p:nvSpPr>
          <p:cNvPr id="39" name="Rectangle: Rounded Corners 1">
            <a:extLst>
              <a:ext uri="{FF2B5EF4-FFF2-40B4-BE49-F238E27FC236}">
                <a16:creationId xmlns:a16="http://schemas.microsoft.com/office/drawing/2014/main" id="{08737EF5-9CAF-4A7B-A9B9-7DA75F713FA8}"/>
              </a:ext>
            </a:extLst>
          </p:cNvPr>
          <p:cNvSpPr/>
          <p:nvPr/>
        </p:nvSpPr>
        <p:spPr>
          <a:xfrm>
            <a:off x="-540909" y="3113451"/>
            <a:ext cx="4116213" cy="513074"/>
          </a:xfrm>
          <a:prstGeom prst="roundRect">
            <a:avLst>
              <a:gd name="adj" fmla="val 163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50" charset="0"/>
              </a:rPr>
              <a:t>Make another improvement.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1738472-6C23-4BBA-A02E-8CA5226C8DB8}"/>
              </a:ext>
            </a:extLst>
          </p:cNvPr>
          <p:cNvGrpSpPr/>
          <p:nvPr/>
        </p:nvGrpSpPr>
        <p:grpSpPr>
          <a:xfrm>
            <a:off x="7141820" y="1857796"/>
            <a:ext cx="1737218" cy="1934693"/>
            <a:chOff x="4901326" y="2014242"/>
            <a:chExt cx="1737218" cy="19346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DD741ED-A852-44BA-B2D6-D5DFC6313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901326" y="2014242"/>
              <a:ext cx="1737218" cy="1934693"/>
            </a:xfrm>
            <a:prstGeom prst="rect">
              <a:avLst/>
            </a:prstGeom>
          </p:spPr>
        </p:pic>
        <p:sp>
          <p:nvSpPr>
            <p:cNvPr id="40" name="Rectangle: Rounded Corners 1">
              <a:extLst>
                <a:ext uri="{FF2B5EF4-FFF2-40B4-BE49-F238E27FC236}">
                  <a16:creationId xmlns:a16="http://schemas.microsoft.com/office/drawing/2014/main" id="{A9A9A2D6-22FD-44D3-93D9-C4AC4FD19507}"/>
                </a:ext>
              </a:extLst>
            </p:cNvPr>
            <p:cNvSpPr/>
            <p:nvPr/>
          </p:nvSpPr>
          <p:spPr>
            <a:xfrm>
              <a:off x="5072113" y="2688657"/>
              <a:ext cx="1277020" cy="585861"/>
            </a:xfrm>
            <a:prstGeom prst="roundRect">
              <a:avLst>
                <a:gd name="adj" fmla="val 23554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Click for a suggestion.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410E74B-2E7A-4C96-B660-28AD765C41E1}"/>
              </a:ext>
            </a:extLst>
          </p:cNvPr>
          <p:cNvGrpSpPr/>
          <p:nvPr/>
        </p:nvGrpSpPr>
        <p:grpSpPr>
          <a:xfrm>
            <a:off x="7133228" y="1857622"/>
            <a:ext cx="1737218" cy="1934693"/>
            <a:chOff x="4532604" y="2089661"/>
            <a:chExt cx="1737218" cy="1934693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2234EAD-45CF-4649-BE0E-3F9250FB1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532604" y="2089661"/>
              <a:ext cx="1737218" cy="1934693"/>
            </a:xfrm>
            <a:prstGeom prst="rect">
              <a:avLst/>
            </a:prstGeom>
          </p:spPr>
        </p:pic>
        <p:sp>
          <p:nvSpPr>
            <p:cNvPr id="43" name="Rectangle: Rounded Corners 1">
              <a:extLst>
                <a:ext uri="{FF2B5EF4-FFF2-40B4-BE49-F238E27FC236}">
                  <a16:creationId xmlns:a16="http://schemas.microsoft.com/office/drawing/2014/main" id="{5CC859F8-7E2B-4EB5-8DA1-FC3BB0002190}"/>
                </a:ext>
              </a:extLst>
            </p:cNvPr>
            <p:cNvSpPr/>
            <p:nvPr/>
          </p:nvSpPr>
          <p:spPr>
            <a:xfrm>
              <a:off x="4720575" y="2787841"/>
              <a:ext cx="1277020" cy="585861"/>
            </a:xfrm>
            <a:prstGeom prst="roundRect">
              <a:avLst>
                <a:gd name="adj" fmla="val 21372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Add an adverb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EF5DCAC9-F521-4F0A-9D36-F4F2F0D3078A}"/>
              </a:ext>
            </a:extLst>
          </p:cNvPr>
          <p:cNvSpPr/>
          <p:nvPr/>
        </p:nvSpPr>
        <p:spPr>
          <a:xfrm>
            <a:off x="684213" y="5552969"/>
            <a:ext cx="7775575" cy="677100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Swap whiteboards again.</a:t>
            </a:r>
          </a:p>
        </p:txBody>
      </p:sp>
    </p:spTree>
    <p:extLst>
      <p:ext uri="{BB962C8B-B14F-4D97-AF65-F5344CB8AC3E}">
        <p14:creationId xmlns:p14="http://schemas.microsoft.com/office/powerpoint/2010/main" val="361846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">
            <a:extLst>
              <a:ext uri="{FF2B5EF4-FFF2-40B4-BE49-F238E27FC236}">
                <a16:creationId xmlns:a16="http://schemas.microsoft.com/office/drawing/2014/main" id="{0122FC53-5C69-4D6E-95C7-638129CE0ECD}"/>
              </a:ext>
            </a:extLst>
          </p:cNvPr>
          <p:cNvSpPr/>
          <p:nvPr/>
        </p:nvSpPr>
        <p:spPr bwMode="auto">
          <a:xfrm>
            <a:off x="466727" y="450056"/>
            <a:ext cx="8220075" cy="5957888"/>
          </a:xfrm>
          <a:prstGeom prst="roundRect">
            <a:avLst>
              <a:gd name="adj" fmla="val 2649"/>
            </a:avLst>
          </a:prstGeom>
          <a:blipFill>
            <a:blip r:embed="rId2"/>
            <a:stretch>
              <a:fillRect/>
            </a:stretch>
          </a:blip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44C5AD3-D1F3-4366-A336-2EECDE26E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384" y="4534435"/>
            <a:ext cx="317756" cy="3631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FBD437F-B9E8-4229-BB3E-AA504F591C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906464"/>
            <a:ext cx="260997" cy="19633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FE169FD-4E42-4A7C-A32D-C2A2EC290D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868" y="5153204"/>
            <a:ext cx="266231" cy="25799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C37AAD-741F-4B4F-80C2-939DCB8724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5675" y="2754502"/>
            <a:ext cx="752711" cy="134899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A32BDE2-6F4B-44F4-852E-7991454981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0618">
            <a:off x="6022314" y="3899267"/>
            <a:ext cx="952812" cy="41093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05A3828-B0AF-4B76-A9BA-FB6360C305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96" y="3332860"/>
            <a:ext cx="137596" cy="1870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C723272-7A9B-408D-A7B1-2E72AC7F4C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6" r="-2"/>
          <a:stretch/>
        </p:blipFill>
        <p:spPr>
          <a:xfrm>
            <a:off x="1535060" y="4093906"/>
            <a:ext cx="2775582" cy="125764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FAACB22-C8B1-4075-892D-08502E012A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84"/>
          <a:stretch/>
        </p:blipFill>
        <p:spPr>
          <a:xfrm>
            <a:off x="4959188" y="4041041"/>
            <a:ext cx="2918103" cy="1296970"/>
          </a:xfrm>
          <a:prstGeom prst="rect">
            <a:avLst/>
          </a:prstGeom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A6DEC82C-648E-41FF-9EA0-33A3A9F1DADA}"/>
              </a:ext>
            </a:extLst>
          </p:cNvPr>
          <p:cNvSpPr/>
          <p:nvPr/>
        </p:nvSpPr>
        <p:spPr>
          <a:xfrm>
            <a:off x="684213" y="880238"/>
            <a:ext cx="7775575" cy="677100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Read the sentence. Check it is punctuated correctly and makes sense.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sp>
        <p:nvSpPr>
          <p:cNvPr id="39" name="Rectangle: Rounded Corners 1">
            <a:extLst>
              <a:ext uri="{FF2B5EF4-FFF2-40B4-BE49-F238E27FC236}">
                <a16:creationId xmlns:a16="http://schemas.microsoft.com/office/drawing/2014/main" id="{08737EF5-9CAF-4A7B-A9B9-7DA75F713FA8}"/>
              </a:ext>
            </a:extLst>
          </p:cNvPr>
          <p:cNvSpPr/>
          <p:nvPr/>
        </p:nvSpPr>
        <p:spPr>
          <a:xfrm>
            <a:off x="-540909" y="3113451"/>
            <a:ext cx="4116213" cy="513074"/>
          </a:xfrm>
          <a:prstGeom prst="roundRect">
            <a:avLst>
              <a:gd name="adj" fmla="val 16354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50" charset="0"/>
              </a:rPr>
              <a:t>Make another improvement.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1738472-6C23-4BBA-A02E-8CA5226C8DB8}"/>
              </a:ext>
            </a:extLst>
          </p:cNvPr>
          <p:cNvGrpSpPr/>
          <p:nvPr/>
        </p:nvGrpSpPr>
        <p:grpSpPr>
          <a:xfrm>
            <a:off x="7141820" y="1857796"/>
            <a:ext cx="1737218" cy="1934693"/>
            <a:chOff x="4901326" y="2014242"/>
            <a:chExt cx="1737218" cy="193469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DD741ED-A852-44BA-B2D6-D5DFC6313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901326" y="2014242"/>
              <a:ext cx="1737218" cy="1934693"/>
            </a:xfrm>
            <a:prstGeom prst="rect">
              <a:avLst/>
            </a:prstGeom>
          </p:spPr>
        </p:pic>
        <p:sp>
          <p:nvSpPr>
            <p:cNvPr id="40" name="Rectangle: Rounded Corners 1">
              <a:extLst>
                <a:ext uri="{FF2B5EF4-FFF2-40B4-BE49-F238E27FC236}">
                  <a16:creationId xmlns:a16="http://schemas.microsoft.com/office/drawing/2014/main" id="{A9A9A2D6-22FD-44D3-93D9-C4AC4FD19507}"/>
                </a:ext>
              </a:extLst>
            </p:cNvPr>
            <p:cNvSpPr/>
            <p:nvPr/>
          </p:nvSpPr>
          <p:spPr>
            <a:xfrm>
              <a:off x="5072113" y="2688657"/>
              <a:ext cx="1277020" cy="585861"/>
            </a:xfrm>
            <a:prstGeom prst="roundRect">
              <a:avLst>
                <a:gd name="adj" fmla="val 23554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Click for a suggestion.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410E74B-2E7A-4C96-B660-28AD765C41E1}"/>
              </a:ext>
            </a:extLst>
          </p:cNvPr>
          <p:cNvGrpSpPr/>
          <p:nvPr/>
        </p:nvGrpSpPr>
        <p:grpSpPr>
          <a:xfrm>
            <a:off x="7133228" y="1857622"/>
            <a:ext cx="1737218" cy="1934693"/>
            <a:chOff x="4532604" y="2089661"/>
            <a:chExt cx="1737218" cy="1934693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2234EAD-45CF-4649-BE0E-3F9250FB1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52584">
              <a:off x="4532604" y="2089661"/>
              <a:ext cx="1737218" cy="1934693"/>
            </a:xfrm>
            <a:prstGeom prst="rect">
              <a:avLst/>
            </a:prstGeom>
          </p:spPr>
        </p:pic>
        <p:sp>
          <p:nvSpPr>
            <p:cNvPr id="43" name="Rectangle: Rounded Corners 1">
              <a:extLst>
                <a:ext uri="{FF2B5EF4-FFF2-40B4-BE49-F238E27FC236}">
                  <a16:creationId xmlns:a16="http://schemas.microsoft.com/office/drawing/2014/main" id="{5CC859F8-7E2B-4EB5-8DA1-FC3BB0002190}"/>
                </a:ext>
              </a:extLst>
            </p:cNvPr>
            <p:cNvSpPr/>
            <p:nvPr/>
          </p:nvSpPr>
          <p:spPr>
            <a:xfrm>
              <a:off x="4562541" y="2747283"/>
              <a:ext cx="1507311" cy="693273"/>
            </a:xfrm>
            <a:prstGeom prst="roundRect">
              <a:avLst>
                <a:gd name="adj" fmla="val 21372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solidFill>
                    <a:srgbClr val="00938F"/>
                  </a:solidFill>
                  <a:latin typeface="Twinkl" pitchFamily="50" charset="0"/>
                </a:rPr>
                <a:t>Extend the sentence.</a:t>
              </a:r>
              <a:endParaRPr lang="en-GB" sz="1200" dirty="0">
                <a:solidFill>
                  <a:srgbClr val="00938F"/>
                </a:solidFill>
                <a:latin typeface="Twinkl" pitchFamily="50" charset="0"/>
              </a:endParaRPr>
            </a:p>
          </p:txBody>
        </p:sp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EF5DCAC9-F521-4F0A-9D36-F4F2F0D3078A}"/>
              </a:ext>
            </a:extLst>
          </p:cNvPr>
          <p:cNvSpPr/>
          <p:nvPr/>
        </p:nvSpPr>
        <p:spPr>
          <a:xfrm>
            <a:off x="684213" y="5365574"/>
            <a:ext cx="7775575" cy="864495"/>
          </a:xfrm>
          <a:prstGeom prst="roundRect">
            <a:avLst>
              <a:gd name="adj" fmla="val 1138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Compare the new sentence to the original one. </a:t>
            </a:r>
          </a:p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Share your amazing new sentence with your class.</a:t>
            </a:r>
          </a:p>
        </p:txBody>
      </p:sp>
    </p:spTree>
    <p:extLst>
      <p:ext uri="{BB962C8B-B14F-4D97-AF65-F5344CB8AC3E}">
        <p14:creationId xmlns:p14="http://schemas.microsoft.com/office/powerpoint/2010/main" val="324309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E40DBAC-3413-4031-A66A-EDF09414D90D}"/>
              </a:ext>
            </a:extLst>
          </p:cNvPr>
          <p:cNvSpPr/>
          <p:nvPr/>
        </p:nvSpPr>
        <p:spPr>
          <a:xfrm>
            <a:off x="448733" y="440267"/>
            <a:ext cx="8246534" cy="5952066"/>
          </a:xfrm>
          <a:prstGeom prst="roundRect">
            <a:avLst>
              <a:gd name="adj" fmla="val 2613"/>
            </a:avLst>
          </a:prstGeom>
          <a:solidFill>
            <a:srgbClr val="9DDCF9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6422BE3-D45C-4390-B442-046A85E18C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2386038" cy="141153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DFA749F-B3D5-4924-9BF5-7006406655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88" y="2927321"/>
            <a:ext cx="2890094" cy="170972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85E215C3-E3C7-49C7-A71C-8FC21A72CFFC}"/>
              </a:ext>
            </a:extLst>
          </p:cNvPr>
          <p:cNvGrpSpPr/>
          <p:nvPr/>
        </p:nvGrpSpPr>
        <p:grpSpPr>
          <a:xfrm>
            <a:off x="3145046" y="2723554"/>
            <a:ext cx="4201643" cy="3604568"/>
            <a:chOff x="2483768" y="2586394"/>
            <a:chExt cx="4201643" cy="3604568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56CDA45E-4B06-4A5D-AEDC-1BE890E61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08963" y="2586394"/>
              <a:ext cx="1976289" cy="197815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A8CAA04-B786-4994-8C7C-63C81B01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768" y="3645024"/>
              <a:ext cx="4201643" cy="2545938"/>
            </a:xfrm>
            <a:prstGeom prst="rect">
              <a:avLst/>
            </a:prstGeom>
          </p:spPr>
        </p:pic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0BABB1A-8485-4270-BD9E-284EEB0EABE7}"/>
              </a:ext>
            </a:extLst>
          </p:cNvPr>
          <p:cNvSpPr/>
          <p:nvPr/>
        </p:nvSpPr>
        <p:spPr>
          <a:xfrm>
            <a:off x="684213" y="880238"/>
            <a:ext cx="7775575" cy="1411536"/>
          </a:xfrm>
          <a:prstGeom prst="roundRect">
            <a:avLst>
              <a:gd name="adj" fmla="val 100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000" spc="-30" dirty="0">
                <a:solidFill>
                  <a:schemeClr val="tx1"/>
                </a:solidFill>
              </a:rPr>
              <a:t>Write an amazing sentence for this picture. Use ambitious and interesting vocabulary, correct punctuation and correct spelling. Remember to use our Spelling Strategy to help you spell your interesting words. </a:t>
            </a:r>
          </a:p>
        </p:txBody>
      </p:sp>
      <p:sp>
        <p:nvSpPr>
          <p:cNvPr id="37" name="Rectangle: Rounded Corners 1">
            <a:extLst>
              <a:ext uri="{FF2B5EF4-FFF2-40B4-BE49-F238E27FC236}">
                <a16:creationId xmlns:a16="http://schemas.microsoft.com/office/drawing/2014/main" id="{FC7F0B90-4DB4-47BC-86F3-C4D8191BEA21}"/>
              </a:ext>
            </a:extLst>
          </p:cNvPr>
          <p:cNvSpPr/>
          <p:nvPr/>
        </p:nvSpPr>
        <p:spPr>
          <a:xfrm>
            <a:off x="-540909" y="3805806"/>
            <a:ext cx="4091127" cy="513074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sz="1600" dirty="0">
                <a:solidFill>
                  <a:schemeClr val="tx1"/>
                </a:solidFill>
                <a:latin typeface="Twinkl" pitchFamily="50" charset="0"/>
              </a:rPr>
              <a:t>Spell one syllable at a time</a:t>
            </a:r>
          </a:p>
        </p:txBody>
      </p:sp>
      <p:sp>
        <p:nvSpPr>
          <p:cNvPr id="38" name="Rectangle: Rounded Corners 1">
            <a:extLst>
              <a:ext uri="{FF2B5EF4-FFF2-40B4-BE49-F238E27FC236}">
                <a16:creationId xmlns:a16="http://schemas.microsoft.com/office/drawing/2014/main" id="{530F1D7E-BEB0-4ABB-BFD5-C029EF75C1EC}"/>
              </a:ext>
            </a:extLst>
          </p:cNvPr>
          <p:cNvSpPr/>
          <p:nvPr/>
        </p:nvSpPr>
        <p:spPr>
          <a:xfrm>
            <a:off x="-515113" y="4452541"/>
            <a:ext cx="4091127" cy="695953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sz="1600" dirty="0">
                <a:solidFill>
                  <a:schemeClr val="tx1"/>
                </a:solidFill>
                <a:latin typeface="Twinkl" pitchFamily="50" charset="0"/>
              </a:rPr>
              <a:t>Use the graphemes and rules that you know</a:t>
            </a:r>
          </a:p>
        </p:txBody>
      </p:sp>
      <p:sp>
        <p:nvSpPr>
          <p:cNvPr id="39" name="Rectangle: Rounded Corners 1">
            <a:extLst>
              <a:ext uri="{FF2B5EF4-FFF2-40B4-BE49-F238E27FC236}">
                <a16:creationId xmlns:a16="http://schemas.microsoft.com/office/drawing/2014/main" id="{89E9EAE0-6D55-4A58-A858-8115438B5B00}"/>
              </a:ext>
            </a:extLst>
          </p:cNvPr>
          <p:cNvSpPr/>
          <p:nvPr/>
        </p:nvSpPr>
        <p:spPr>
          <a:xfrm>
            <a:off x="-515113" y="5253994"/>
            <a:ext cx="4439042" cy="88413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sz="1600" dirty="0">
                <a:solidFill>
                  <a:schemeClr val="tx1"/>
                </a:solidFill>
                <a:latin typeface="Twinkl" pitchFamily="50" charset="0"/>
              </a:rPr>
              <a:t>Are there any tricky word spellings or other spelling that you know that you can use to help you? </a:t>
            </a:r>
          </a:p>
        </p:txBody>
      </p:sp>
      <p:sp>
        <p:nvSpPr>
          <p:cNvPr id="40" name="Rectangle: Rounded Corners 1">
            <a:extLst>
              <a:ext uri="{FF2B5EF4-FFF2-40B4-BE49-F238E27FC236}">
                <a16:creationId xmlns:a16="http://schemas.microsoft.com/office/drawing/2014/main" id="{1E116D63-F39C-45F5-AF73-D013D5C35C26}"/>
              </a:ext>
            </a:extLst>
          </p:cNvPr>
          <p:cNvSpPr/>
          <p:nvPr/>
        </p:nvSpPr>
        <p:spPr>
          <a:xfrm>
            <a:off x="-540909" y="3113451"/>
            <a:ext cx="4091127" cy="513074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rtlCol="0" anchor="ctr"/>
          <a:lstStyle/>
          <a:p>
            <a:r>
              <a:rPr lang="en-GB" sz="1600" dirty="0">
                <a:solidFill>
                  <a:schemeClr val="tx1"/>
                </a:solidFill>
                <a:latin typeface="Twinkl" pitchFamily="50" charset="0"/>
              </a:rPr>
              <a:t>Clap out they syllables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704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4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400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4000" fill="hold">
                                          <p:stCondLst>
                                            <p:cond delay="16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D8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A6E38F4-9E24-4A51-90FD-8A72E4DD42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" r="880"/>
          <a:stretch/>
        </p:blipFill>
        <p:spPr>
          <a:xfrm>
            <a:off x="457200" y="431799"/>
            <a:ext cx="8229600" cy="5977467"/>
          </a:xfrm>
          <a:prstGeom prst="roundRect">
            <a:avLst>
              <a:gd name="adj" fmla="val 2883"/>
            </a:avLst>
          </a:prstGeom>
          <a:ln w="28575">
            <a:solidFill>
              <a:schemeClr val="bg1"/>
            </a:solidFill>
          </a:ln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8C74EF3-B4AC-4692-94BC-5E48909CA93A}"/>
              </a:ext>
            </a:extLst>
          </p:cNvPr>
          <p:cNvGrpSpPr/>
          <p:nvPr/>
        </p:nvGrpSpPr>
        <p:grpSpPr>
          <a:xfrm>
            <a:off x="8020050" y="227397"/>
            <a:ext cx="1123947" cy="504056"/>
            <a:chOff x="8020930" y="1700808"/>
            <a:chExt cx="1159582" cy="504056"/>
          </a:xfrm>
          <a:solidFill>
            <a:srgbClr val="00938F"/>
          </a:solidFill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34CAE24-9286-480D-8F5A-6F261BB7E3F2}"/>
                </a:ext>
              </a:extLst>
            </p:cNvPr>
            <p:cNvSpPr/>
            <p:nvPr/>
          </p:nvSpPr>
          <p:spPr>
            <a:xfrm>
              <a:off x="8020930" y="1700808"/>
              <a:ext cx="519979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7D1EDE-17DB-4AB0-8777-5BEFF199694F}"/>
                </a:ext>
              </a:extLst>
            </p:cNvPr>
            <p:cNvSpPr/>
            <p:nvPr/>
          </p:nvSpPr>
          <p:spPr>
            <a:xfrm>
              <a:off x="8280920" y="1700808"/>
              <a:ext cx="899592" cy="504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180000" anchor="ctr"/>
            <a:lstStyle/>
            <a:p>
              <a:pPr>
                <a:defRPr/>
              </a:pPr>
              <a:r>
                <a:rPr lang="en-GB" altLang="en-US" b="1" dirty="0">
                  <a:solidFill>
                    <a:schemeClr val="bg1"/>
                  </a:solidFill>
                </a:rPr>
                <a:t>Apply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E08AF5DD-24BF-4EDF-9004-86AB94C4EF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7704" y="2490316"/>
            <a:ext cx="5528132" cy="37469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9E7C566-7B1F-4946-9AE4-C9B94B6E49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90" b="-4399"/>
          <a:stretch/>
        </p:blipFill>
        <p:spPr>
          <a:xfrm>
            <a:off x="4940419" y="4800599"/>
            <a:ext cx="930106" cy="3200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433323B-AE64-4D0D-8124-DFF717067F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726" y="2130416"/>
            <a:ext cx="1472064" cy="409185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283EE4D-6E33-4098-96BD-E479248792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903347"/>
            <a:ext cx="176797" cy="13891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B7E1EBC-8038-4EAF-A5ED-A8F1D81D080B}"/>
              </a:ext>
            </a:extLst>
          </p:cNvPr>
          <p:cNvGrpSpPr/>
          <p:nvPr/>
        </p:nvGrpSpPr>
        <p:grpSpPr>
          <a:xfrm>
            <a:off x="687898" y="520256"/>
            <a:ext cx="4362282" cy="1190517"/>
            <a:chOff x="712638" y="5008805"/>
            <a:chExt cx="4362282" cy="1190517"/>
          </a:xfrm>
        </p:grpSpPr>
        <p:sp>
          <p:nvSpPr>
            <p:cNvPr id="17" name="Rectangle: Rounded Corners 1">
              <a:extLst>
                <a:ext uri="{FF2B5EF4-FFF2-40B4-BE49-F238E27FC236}">
                  <a16:creationId xmlns:a16="http://schemas.microsoft.com/office/drawing/2014/main" id="{3396B82C-89C8-436E-9E73-1DF31D9C14E3}"/>
                </a:ext>
              </a:extLst>
            </p:cNvPr>
            <p:cNvSpPr/>
            <p:nvPr/>
          </p:nvSpPr>
          <p:spPr>
            <a:xfrm>
              <a:off x="1509610" y="5301931"/>
              <a:ext cx="3565310" cy="798807"/>
            </a:xfrm>
            <a:prstGeom prst="roundRect">
              <a:avLst>
                <a:gd name="adj" fmla="val 12790"/>
              </a:avLst>
            </a:prstGeom>
            <a:solidFill>
              <a:schemeClr val="bg1"/>
            </a:solidFill>
            <a:ln w="28575">
              <a:solidFill>
                <a:srgbClr val="0093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rIns="0" rtlCol="0" anchor="ctr"/>
            <a:lstStyle/>
            <a:p>
              <a:pPr algn="ctr"/>
              <a:r>
                <a:rPr lang="en-GB" sz="1600" dirty="0">
                  <a:solidFill>
                    <a:schemeClr val="tx1"/>
                  </a:solidFill>
                  <a:latin typeface="Twinkl" pitchFamily="50" charset="0"/>
                </a:rPr>
                <a:t>Share your sentence with your </a:t>
              </a:r>
              <a:br>
                <a:rPr lang="en-GB" sz="1600" dirty="0">
                  <a:solidFill>
                    <a:schemeClr val="tx1"/>
                  </a:solidFill>
                  <a:latin typeface="Twinkl" pitchFamily="50" charset="0"/>
                </a:rPr>
              </a:br>
              <a:r>
                <a:rPr lang="en-GB" sz="1600" dirty="0">
                  <a:solidFill>
                    <a:schemeClr val="tx1"/>
                  </a:solidFill>
                  <a:latin typeface="Twinkl" pitchFamily="50" charset="0"/>
                </a:rPr>
                <a:t>partner or as a whole class.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24506D6-1ADB-4508-99D0-3257A81531D0}"/>
                </a:ext>
              </a:extLst>
            </p:cNvPr>
            <p:cNvGrpSpPr/>
            <p:nvPr/>
          </p:nvGrpSpPr>
          <p:grpSpPr>
            <a:xfrm>
              <a:off x="712638" y="5008805"/>
              <a:ext cx="1127299" cy="1190517"/>
              <a:chOff x="2682115" y="2275654"/>
              <a:chExt cx="1127299" cy="1190517"/>
            </a:xfrm>
          </p:grpSpPr>
          <p:sp>
            <p:nvSpPr>
              <p:cNvPr id="22" name="Speech Bubble: Oval 21">
                <a:extLst>
                  <a:ext uri="{FF2B5EF4-FFF2-40B4-BE49-F238E27FC236}">
                    <a16:creationId xmlns:a16="http://schemas.microsoft.com/office/drawing/2014/main" id="{8E98E6D6-19CD-4389-8709-C4347271692A}"/>
                  </a:ext>
                </a:extLst>
              </p:cNvPr>
              <p:cNvSpPr/>
              <p:nvPr/>
            </p:nvSpPr>
            <p:spPr>
              <a:xfrm>
                <a:off x="2682115" y="2403953"/>
                <a:ext cx="1127299" cy="1062218"/>
              </a:xfrm>
              <a:prstGeom prst="wedgeEllipseCallout">
                <a:avLst>
                  <a:gd name="adj1" fmla="val 43604"/>
                  <a:gd name="adj2" fmla="val -43698"/>
                </a:avLst>
              </a:prstGeom>
              <a:solidFill>
                <a:schemeClr val="bg1"/>
              </a:solidFill>
              <a:ln w="57150">
                <a:solidFill>
                  <a:srgbClr val="00938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8FF37E39-AC67-477D-9B0D-F0198F0B1A9E}"/>
                  </a:ext>
                </a:extLst>
              </p:cNvPr>
              <p:cNvGrpSpPr/>
              <p:nvPr/>
            </p:nvGrpSpPr>
            <p:grpSpPr>
              <a:xfrm>
                <a:off x="2716270" y="2275654"/>
                <a:ext cx="1064266" cy="1164020"/>
                <a:chOff x="2712712" y="2272096"/>
                <a:chExt cx="1064266" cy="1164020"/>
              </a:xfrm>
            </p:grpSpPr>
            <p:sp>
              <p:nvSpPr>
                <p:cNvPr id="24" name="Speech Bubble: Oval 23">
                  <a:extLst>
                    <a:ext uri="{FF2B5EF4-FFF2-40B4-BE49-F238E27FC236}">
                      <a16:creationId xmlns:a16="http://schemas.microsoft.com/office/drawing/2014/main" id="{011AA4BE-3D20-4FA9-A89F-A5E5B842AAD9}"/>
                    </a:ext>
                  </a:extLst>
                </p:cNvPr>
                <p:cNvSpPr/>
                <p:nvPr/>
              </p:nvSpPr>
              <p:spPr>
                <a:xfrm>
                  <a:off x="2712713" y="2433293"/>
                  <a:ext cx="1064265" cy="1002823"/>
                </a:xfrm>
                <a:prstGeom prst="wedgeEllipseCallout">
                  <a:avLst>
                    <a:gd name="adj1" fmla="val 43604"/>
                    <a:gd name="adj2" fmla="val -43698"/>
                  </a:avLst>
                </a:prstGeom>
                <a:blipFill>
                  <a:blip r:embed="rId7"/>
                  <a:stretch>
                    <a:fillRect l="3626" t="-1763" r="3320" b="-37751"/>
                  </a:stretch>
                </a:blip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27" name="Speech Bubble: Oval 26">
                  <a:extLst>
                    <a:ext uri="{FF2B5EF4-FFF2-40B4-BE49-F238E27FC236}">
                      <a16:creationId xmlns:a16="http://schemas.microsoft.com/office/drawing/2014/main" id="{386F5DFA-132D-4EDE-93C6-AA71A3FDA076}"/>
                    </a:ext>
                  </a:extLst>
                </p:cNvPr>
                <p:cNvSpPr/>
                <p:nvPr/>
              </p:nvSpPr>
              <p:spPr>
                <a:xfrm>
                  <a:off x="2712712" y="2272096"/>
                  <a:ext cx="1064265" cy="1002823"/>
                </a:xfrm>
                <a:prstGeom prst="wedgeEllipseCallout">
                  <a:avLst>
                    <a:gd name="adj1" fmla="val 43604"/>
                    <a:gd name="adj2" fmla="val -43698"/>
                  </a:avLst>
                </a:prstGeom>
                <a:blipFill>
                  <a:blip r:embed="rId7"/>
                  <a:stretch>
                    <a:fillRect l="3626" t="14332" r="3320" b="-53846"/>
                  </a:stretch>
                </a:blip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/>
                </a:p>
              </p:txBody>
            </p:sp>
          </p:grpSp>
        </p:grpSp>
      </p:grpSp>
      <p:grpSp>
        <p:nvGrpSpPr>
          <p:cNvPr id="30" name="Kit's teachings">
            <a:extLst>
              <a:ext uri="{FF2B5EF4-FFF2-40B4-BE49-F238E27FC236}">
                <a16:creationId xmlns:a16="http://schemas.microsoft.com/office/drawing/2014/main" id="{E5A46ACB-8F74-4F52-BE31-9966FBBBC04A}"/>
              </a:ext>
            </a:extLst>
          </p:cNvPr>
          <p:cNvGrpSpPr/>
          <p:nvPr/>
        </p:nvGrpSpPr>
        <p:grpSpPr>
          <a:xfrm>
            <a:off x="687898" y="5157192"/>
            <a:ext cx="4460166" cy="1008112"/>
            <a:chOff x="687898" y="5157192"/>
            <a:chExt cx="4460166" cy="1008112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EA7993A-A517-4AF4-AC76-608F73A6AB9D}"/>
                </a:ext>
              </a:extLst>
            </p:cNvPr>
            <p:cNvSpPr/>
            <p:nvPr/>
          </p:nvSpPr>
          <p:spPr>
            <a:xfrm>
              <a:off x="1475656" y="5517232"/>
              <a:ext cx="3672408" cy="432048"/>
            </a:xfrm>
            <a:prstGeom prst="roundRect">
              <a:avLst>
                <a:gd name="adj" fmla="val 50000"/>
              </a:avLst>
            </a:prstGeom>
            <a:solidFill>
              <a:srgbClr val="00938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latin typeface="Twinkl SemiBold" pitchFamily="2" charset="0"/>
                </a:rPr>
                <a:t>  Click me for Kit’s teaching tips!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BA727A8-F378-4BC6-A16C-4A6E99E8D9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332" t="-6794" r="-15476" b="57760"/>
            <a:stretch/>
          </p:blipFill>
          <p:spPr>
            <a:xfrm>
              <a:off x="687898" y="5157192"/>
              <a:ext cx="1006678" cy="10081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938F"/>
              </a:solidFill>
            </a:ln>
          </p:spPr>
        </p:pic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B4FBBA4E-DB0A-42C0-9133-717E0DB25D9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98"/>
          <a:stretch/>
        </p:blipFill>
        <p:spPr>
          <a:xfrm flipH="1">
            <a:off x="4921169" y="2504327"/>
            <a:ext cx="970835" cy="1147288"/>
          </a:xfrm>
          <a:prstGeom prst="rect">
            <a:avLst/>
          </a:prstGeom>
        </p:spPr>
      </p:pic>
      <p:sp>
        <p:nvSpPr>
          <p:cNvPr id="33" name="Kit's teaching bubble">
            <a:extLst>
              <a:ext uri="{FF2B5EF4-FFF2-40B4-BE49-F238E27FC236}">
                <a16:creationId xmlns:a16="http://schemas.microsoft.com/office/drawing/2014/main" id="{7BADB348-BE6D-4B5E-96C6-2AF8062E514F}"/>
              </a:ext>
            </a:extLst>
          </p:cNvPr>
          <p:cNvSpPr/>
          <p:nvPr/>
        </p:nvSpPr>
        <p:spPr>
          <a:xfrm>
            <a:off x="1403648" y="3429000"/>
            <a:ext cx="4464496" cy="1644599"/>
          </a:xfrm>
          <a:prstGeom prst="wedgeRoundRectCallout">
            <a:avLst>
              <a:gd name="adj1" fmla="val -50633"/>
              <a:gd name="adj2" fmla="val 93524"/>
              <a:gd name="adj3" fmla="val 16667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GB" dirty="0">
                <a:solidFill>
                  <a:schemeClr val="tx1"/>
                </a:solidFill>
                <a:latin typeface="Twinkl" pitchFamily="50" charset="0"/>
              </a:rPr>
              <a:t>This is a good opportunity to share ambitious vocabulary and identify which words the children have spelt correctly or parts of words that children have spelt correctly. </a:t>
            </a:r>
          </a:p>
        </p:txBody>
      </p:sp>
      <p:sp>
        <p:nvSpPr>
          <p:cNvPr id="34" name="Close bubble">
            <a:extLst>
              <a:ext uri="{FF2B5EF4-FFF2-40B4-BE49-F238E27FC236}">
                <a16:creationId xmlns:a16="http://schemas.microsoft.com/office/drawing/2014/main" id="{5A9B592A-500C-4981-86DD-B10505761F1B}"/>
              </a:ext>
            </a:extLst>
          </p:cNvPr>
          <p:cNvSpPr/>
          <p:nvPr/>
        </p:nvSpPr>
        <p:spPr>
          <a:xfrm>
            <a:off x="5699822" y="3399764"/>
            <a:ext cx="284162" cy="284163"/>
          </a:xfrm>
          <a:prstGeom prst="ellipse">
            <a:avLst/>
          </a:prstGeom>
          <a:solidFill>
            <a:srgbClr val="009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/>
              <a:t>X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291566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1273 L -0.00104 0.01273 C -0.00139 0.01644 -0.00295 0.02037 -0.00208 0.02407 C -0.00122 0.02755 0.00364 0.03171 0.00364 0.03171 C 0.00434 0.03426 0.0066 0.03704 0.00555 0.03935 C 0.00486 0.04051 0.00469 0.04236 0.00364 0.04306 C 0.00191 0.04444 -0.00035 0.04421 -0.00208 0.0456 L -0.00486 0.04815 C -0.00556 0.04954 -0.00625 0.05069 -0.00677 0.05208 C -0.00903 0.05764 -0.00799 0.06574 -0.00677 0.07106 C -0.00642 0.07245 -0.00504 0.07292 -0.00399 0.07361 C -0.00278 0.07431 -0.00139 0.07431 -0.00017 0.07477 C 0.00087 0.07523 0.00173 0.07569 0.00278 0.07616 C 0.0033 0.07685 0.00382 0.07801 0.00469 0.0787 C 0.00573 0.07963 0.00729 0.07986 0.00851 0.08125 C 0.00937 0.08218 0.00972 0.0838 0.01042 0.08495 C 0.00972 0.08634 0.00937 0.08773 0.00851 0.08889 C 0.00746 0.08981 0.00104 0.0912 0.00087 0.09144 C -0.00017 0.09213 -0.00104 0.09329 -0.00208 0.09398 C -0.00504 0.09583 -0.0099 0.09606 -0.0125 0.09653 C -0.01545 0.09676 -0.01823 0.09722 -0.02118 0.09769 C -0.0283 0.09907 -0.02379 0.09884 -0.02674 0.09884 " pathEditMode="relative" ptsTypes="AAAAAAAAAAAAAAAAAAAAAA">
                                      <p:cBhvr>
                                        <p:cTn id="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73AA173-5E40-450D-8D55-358810DBA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745725"/>
            <a:ext cx="8064500" cy="1708671"/>
          </a:xfrm>
        </p:spPr>
        <p:txBody>
          <a:bodyPr/>
          <a:lstStyle/>
          <a:p>
            <a:pPr algn="ctr"/>
            <a:r>
              <a:rPr lang="en-GB" altLang="en-US" sz="3600" b="0" dirty="0"/>
              <a:t>Today, we have applied our writing and spelling skills to write and punctuate sentences.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80FFBE-E6B1-48AA-81FD-5C07F0B02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7184" y="2741582"/>
            <a:ext cx="5189632" cy="351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2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6E6869F-87E1-8448-AF26-FEA43C09390C}"/>
              </a:ext>
            </a:extLst>
          </p:cNvPr>
          <p:cNvSpPr txBox="1"/>
          <p:nvPr/>
        </p:nvSpPr>
        <p:spPr>
          <a:xfrm>
            <a:off x="2346856" y="1429913"/>
            <a:ext cx="433048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by</a:t>
            </a: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2FC87F8B-81D1-2B44-B3DE-402DD812C2E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8F62083A-9171-4242-B1CE-B9D2D637EB9E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4BCDB514-E819-2048-9DB3-F1633F213575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A88ED5A7-B3C9-4F44-A2F3-CBF3606DDA36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25DD50E1-B6D7-2D49-AF49-ED32B5FCDB1F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71E77A45-3BE4-3141-AAEC-D0501BF08455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  <a:latin typeface="Twinkl" pitchFamily="50" charset="0"/>
              </a:rPr>
              <a:t>C</a:t>
            </a: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799EE0-969D-4342-8D49-48392B9160E9}"/>
              </a:ext>
            </a:extLst>
          </p:cNvPr>
          <p:cNvSpPr txBox="1"/>
          <p:nvPr/>
        </p:nvSpPr>
        <p:spPr>
          <a:xfrm>
            <a:off x="2346856" y="1421296"/>
            <a:ext cx="433048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319567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 animBg="1"/>
      <p:bldP spid="7" grpId="0" animBg="1"/>
      <p:bldP spid="7" grpId="1" animBg="1"/>
      <p:bldP spid="8" grpId="0" animBg="1"/>
      <p:bldP spid="9" grpId="0" animBg="1"/>
      <p:bldP spid="10" grpId="0"/>
      <p:bldP spid="10" grpId="1"/>
      <p:bldP spid="10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876B87B-C274-F54D-8DA1-D47B9DD3C056}"/>
              </a:ext>
            </a:extLst>
          </p:cNvPr>
          <p:cNvSpPr txBox="1"/>
          <p:nvPr/>
        </p:nvSpPr>
        <p:spPr>
          <a:xfrm>
            <a:off x="2346856" y="1429913"/>
            <a:ext cx="433048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fly</a:t>
            </a: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676CA9EA-37DF-6645-9F56-34B724FE3F5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CC938EB0-7965-0346-8C49-3F2F09BC2FAA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B078436B-CCCD-1441-BE0F-F8CC21A6B90E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6F9B5A04-2895-6C41-A9F0-CFDEF9F460F1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9DD76B63-0AF0-AE45-9ED1-57F1F08A446E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B8B7F2D3-0A94-5840-AF5F-30B97BD7868A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bg1"/>
                </a:solidFill>
                <a:latin typeface="Twinkl" pitchFamily="50" charset="0"/>
              </a:rPr>
              <a:t>C</a:t>
            </a: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339CC8-307E-8C41-B795-5945AC65DA4A}"/>
              </a:ext>
            </a:extLst>
          </p:cNvPr>
          <p:cNvSpPr txBox="1"/>
          <p:nvPr/>
        </p:nvSpPr>
        <p:spPr>
          <a:xfrm>
            <a:off x="2346856" y="1445172"/>
            <a:ext cx="433048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fly</a:t>
            </a:r>
          </a:p>
        </p:txBody>
      </p:sp>
    </p:spTree>
    <p:extLst>
      <p:ext uri="{BB962C8B-B14F-4D97-AF65-F5344CB8AC3E}">
        <p14:creationId xmlns:p14="http://schemas.microsoft.com/office/powerpoint/2010/main" val="356034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 animBg="1"/>
      <p:bldP spid="7" grpId="0" animBg="1"/>
      <p:bldP spid="7" grpId="1" animBg="1"/>
      <p:bldP spid="8" grpId="0" animBg="1"/>
      <p:bldP spid="9" grpId="0" animBg="1"/>
      <p:bldP spid="10" grpId="0"/>
      <p:bldP spid="10" grpId="1"/>
      <p:bldP spid="10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74A519-AF0A-934E-B916-B9AB57ED7902}"/>
              </a:ext>
            </a:extLst>
          </p:cNvPr>
          <p:cNvSpPr txBox="1"/>
          <p:nvPr/>
        </p:nvSpPr>
        <p:spPr>
          <a:xfrm>
            <a:off x="1925074" y="1942530"/>
            <a:ext cx="50401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reply</a:t>
            </a: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D4DFC412-5A2D-3B45-AB9E-F8672C6144A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268A02BB-B04B-8540-A83A-145C72F4E90E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16B0BBA2-AEE4-CB41-9A53-28D6DC4BF6D1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B4FBD624-387B-CB4F-8838-0C31D296C29B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BEDDBB30-5F3A-174B-A0FF-C59EAAD08D47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2EEC680D-FA0C-6644-83CE-F05E919EC1DE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Check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54CFA1-AEBD-EC4D-BDCB-AFFD73E685FC}"/>
              </a:ext>
            </a:extLst>
          </p:cNvPr>
          <p:cNvSpPr txBox="1"/>
          <p:nvPr/>
        </p:nvSpPr>
        <p:spPr>
          <a:xfrm>
            <a:off x="1925074" y="1978249"/>
            <a:ext cx="50401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reply</a:t>
            </a:r>
          </a:p>
        </p:txBody>
      </p:sp>
    </p:spTree>
    <p:extLst>
      <p:ext uri="{BB962C8B-B14F-4D97-AF65-F5344CB8AC3E}">
        <p14:creationId xmlns:p14="http://schemas.microsoft.com/office/powerpoint/2010/main" val="84973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 animBg="1"/>
      <p:bldP spid="7" grpId="0" animBg="1"/>
      <p:bldP spid="7" grpId="1" animBg="1"/>
      <p:bldP spid="8" grpId="0" animBg="1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8EB0B6-224E-8545-A02C-72A1EDB0B8C0}"/>
              </a:ext>
            </a:extLst>
          </p:cNvPr>
          <p:cNvSpPr txBox="1"/>
          <p:nvPr/>
        </p:nvSpPr>
        <p:spPr>
          <a:xfrm>
            <a:off x="1501447" y="1942530"/>
            <a:ext cx="5511445" cy="26468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pylon</a:t>
            </a:r>
            <a:endParaRPr lang="en-GB" sz="23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D9D66CC8-B3B0-9347-BCC9-F855A1773B8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480FA5FD-78DB-F54F-9A15-E7D5BAB20238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FE09C9BA-CEF6-F74D-BF86-BEF4D60FEF38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E23A49BE-F0C0-9748-8BF5-8159D3F69EFB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BD95E878-0CEC-8F4D-82CC-49876B2EDB37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A49C965C-3B2A-4D44-9D3F-89F23DF42465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Check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B6DC87-5553-0849-9848-27572A205A6B}"/>
              </a:ext>
            </a:extLst>
          </p:cNvPr>
          <p:cNvSpPr txBox="1"/>
          <p:nvPr/>
        </p:nvSpPr>
        <p:spPr>
          <a:xfrm>
            <a:off x="1501447" y="1942530"/>
            <a:ext cx="5511445" cy="264687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pylon</a:t>
            </a:r>
            <a:endParaRPr lang="en-GB" sz="23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0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 animBg="1"/>
      <p:bldP spid="7" grpId="0" animBg="1"/>
      <p:bldP spid="7" grpId="1" animBg="1"/>
      <p:bldP spid="8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2F2CB03-29A4-B643-9BDE-C9BB572F471B}"/>
              </a:ext>
            </a:extLst>
          </p:cNvPr>
          <p:cNvSpPr txBox="1"/>
          <p:nvPr/>
        </p:nvSpPr>
        <p:spPr>
          <a:xfrm>
            <a:off x="1176037" y="2157974"/>
            <a:ext cx="576311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python</a:t>
            </a:r>
            <a:endParaRPr lang="en-GB" sz="23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5C057AE6-6DE0-B64B-AEB2-79490A22F05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3BE9ED5D-2B0F-A34A-883B-88370DCDE992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721697E3-0FE4-D44B-BC4B-6706BF4C522A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9CE05BCE-C944-B44E-86F8-C574B6AE2FD1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4B7FA94A-A339-4143-846A-EE8C95DFAD91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CC3824D1-0D2B-2546-938C-1D55F16C6E17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Check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68491F-473B-5A46-A5BD-1615E0F8E65A}"/>
              </a:ext>
            </a:extLst>
          </p:cNvPr>
          <p:cNvSpPr txBox="1"/>
          <p:nvPr/>
        </p:nvSpPr>
        <p:spPr>
          <a:xfrm>
            <a:off x="1176037" y="2157974"/>
            <a:ext cx="576311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python</a:t>
            </a:r>
            <a:endParaRPr lang="en-GB" sz="23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9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7760E7-DAF9-CE4E-BB88-A20078E5EB95}"/>
              </a:ext>
            </a:extLst>
          </p:cNvPr>
          <p:cNvSpPr txBox="1"/>
          <p:nvPr/>
        </p:nvSpPr>
        <p:spPr>
          <a:xfrm>
            <a:off x="2022374" y="2105561"/>
            <a:ext cx="44839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door</a:t>
            </a:r>
            <a:endParaRPr lang="en-GB" sz="19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9FE43038-FCC9-4A4A-930B-E450E301644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81DE0B09-945F-D64C-AA2D-E8292CE6CFAC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7290C5FB-8204-2945-BA8E-C6C873398AC4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1E3F156F-FFE6-154F-B92A-018E11A00360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D6EAB196-52AF-EE42-9828-4429F3463969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E973147D-4496-EA46-A5C4-71AF7ED264B3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Check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822943-2C8E-694F-8212-7663EE896D7A}"/>
              </a:ext>
            </a:extLst>
          </p:cNvPr>
          <p:cNvSpPr txBox="1"/>
          <p:nvPr/>
        </p:nvSpPr>
        <p:spPr>
          <a:xfrm>
            <a:off x="2022374" y="2105561"/>
            <a:ext cx="448392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door</a:t>
            </a:r>
            <a:endParaRPr lang="en-GB" sz="19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22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399A9A-3E80-104E-9D9C-2079E82637D0}"/>
              </a:ext>
            </a:extLst>
          </p:cNvPr>
          <p:cNvSpPr txBox="1"/>
          <p:nvPr/>
        </p:nvSpPr>
        <p:spPr>
          <a:xfrm>
            <a:off x="1874543" y="2071695"/>
            <a:ext cx="46426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floor</a:t>
            </a:r>
            <a:endParaRPr lang="en-GB" sz="19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  <p:pic>
        <p:nvPicPr>
          <p:cNvPr id="4" name="Google Shape;79;p4">
            <a:extLst>
              <a:ext uri="{FF2B5EF4-FFF2-40B4-BE49-F238E27FC236}">
                <a16:creationId xmlns:a16="http://schemas.microsoft.com/office/drawing/2014/main" id="{2D39F029-57C1-F046-B6ED-680106C4C0F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45367" y="1855758"/>
            <a:ext cx="1162463" cy="3618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5">
            <a:extLst>
              <a:ext uri="{FF2B5EF4-FFF2-40B4-BE49-F238E27FC236}">
                <a16:creationId xmlns:a16="http://schemas.microsoft.com/office/drawing/2014/main" id="{4520D9CA-B50D-C843-9817-64656D251915}"/>
              </a:ext>
            </a:extLst>
          </p:cNvPr>
          <p:cNvSpPr/>
          <p:nvPr/>
        </p:nvSpPr>
        <p:spPr>
          <a:xfrm>
            <a:off x="736169" y="794142"/>
            <a:ext cx="7671661" cy="552120"/>
          </a:xfrm>
          <a:prstGeom prst="roundRect">
            <a:avLst>
              <a:gd name="adj" fmla="val 12790"/>
            </a:avLst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tx1"/>
                </a:solidFill>
                <a:latin typeface="Twinkl" pitchFamily="50" charset="0"/>
              </a:rPr>
              <a:t>Now let’s practise writing them.</a:t>
            </a:r>
          </a:p>
        </p:txBody>
      </p:sp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C6ACAF48-BF62-A24C-BAB4-1805703AE9B4}"/>
              </a:ext>
            </a:extLst>
          </p:cNvPr>
          <p:cNvSpPr/>
          <p:nvPr/>
        </p:nvSpPr>
        <p:spPr>
          <a:xfrm>
            <a:off x="2792750" y="5185677"/>
            <a:ext cx="2236990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ectangle: Rounded Corners 16">
            <a:extLst>
              <a:ext uri="{FF2B5EF4-FFF2-40B4-BE49-F238E27FC236}">
                <a16:creationId xmlns:a16="http://schemas.microsoft.com/office/drawing/2014/main" id="{8330EE1A-4179-A046-80E8-51AE7929425B}"/>
              </a:ext>
            </a:extLst>
          </p:cNvPr>
          <p:cNvSpPr/>
          <p:nvPr/>
        </p:nvSpPr>
        <p:spPr>
          <a:xfrm>
            <a:off x="2861903" y="5257114"/>
            <a:ext cx="2076304" cy="433388"/>
          </a:xfrm>
          <a:prstGeom prst="roundRect">
            <a:avLst/>
          </a:prstGeom>
          <a:solidFill>
            <a:srgbClr val="00938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Rectangle: Rounded Corners 17">
            <a:extLst>
              <a:ext uri="{FF2B5EF4-FFF2-40B4-BE49-F238E27FC236}">
                <a16:creationId xmlns:a16="http://schemas.microsoft.com/office/drawing/2014/main" id="{C0D02568-DEAA-3B43-A511-41A9C84FB446}"/>
              </a:ext>
            </a:extLst>
          </p:cNvPr>
          <p:cNvSpPr/>
          <p:nvPr/>
        </p:nvSpPr>
        <p:spPr>
          <a:xfrm>
            <a:off x="4886866" y="5185677"/>
            <a:ext cx="1222438" cy="5762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93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>
                <a:solidFill>
                  <a:schemeClr val="tx1"/>
                </a:solidFill>
                <a:latin typeface="Twinkl" pitchFamily="2" charset="77"/>
              </a:rPr>
              <a:t>Click here to start timer</a:t>
            </a:r>
          </a:p>
        </p:txBody>
      </p:sp>
      <p:sp>
        <p:nvSpPr>
          <p:cNvPr id="9" name="5">
            <a:extLst>
              <a:ext uri="{FF2B5EF4-FFF2-40B4-BE49-F238E27FC236}">
                <a16:creationId xmlns:a16="http://schemas.microsoft.com/office/drawing/2014/main" id="{9AB8B135-F243-F645-91DA-3587F9C7DDEB}"/>
              </a:ext>
            </a:extLst>
          </p:cNvPr>
          <p:cNvSpPr/>
          <p:nvPr/>
        </p:nvSpPr>
        <p:spPr>
          <a:xfrm>
            <a:off x="1534807" y="5180424"/>
            <a:ext cx="973928" cy="552120"/>
          </a:xfrm>
          <a:prstGeom prst="roundRect">
            <a:avLst>
              <a:gd name="adj" fmla="val 12790"/>
            </a:avLst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kern="0" dirty="0">
                <a:solidFill>
                  <a:schemeClr val="bg1"/>
                </a:solidFill>
                <a:latin typeface="Twinkl" pitchFamily="50" charset="0"/>
              </a:rPr>
              <a:t>Check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81112A-147A-C34F-9CD7-BF68B2F0C2FB}"/>
              </a:ext>
            </a:extLst>
          </p:cNvPr>
          <p:cNvSpPr txBox="1"/>
          <p:nvPr/>
        </p:nvSpPr>
        <p:spPr>
          <a:xfrm>
            <a:off x="1874543" y="2071695"/>
            <a:ext cx="46426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n w="28575">
                  <a:noFill/>
                </a:ln>
                <a:solidFill>
                  <a:schemeClr val="accent6"/>
                </a:solidFill>
                <a:latin typeface="Twinkl SemiBold" pitchFamily="2" charset="0"/>
              </a:rPr>
              <a:t>floor</a:t>
            </a:r>
            <a:endParaRPr lang="en-GB" sz="19900" dirty="0">
              <a:ln w="28575">
                <a:noFill/>
              </a:ln>
              <a:solidFill>
                <a:schemeClr val="accent6"/>
              </a:solidFill>
              <a:latin typeface="Twinkl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67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653C8F"/>
      </a:accent1>
      <a:accent2>
        <a:srgbClr val="F0821A"/>
      </a:accent2>
      <a:accent3>
        <a:srgbClr val="CB4793"/>
      </a:accent3>
      <a:accent4>
        <a:srgbClr val="009640"/>
      </a:accent4>
      <a:accent5>
        <a:srgbClr val="F9B000"/>
      </a:accent5>
      <a:accent6>
        <a:srgbClr val="00938F"/>
      </a:accent6>
      <a:hlink>
        <a:srgbClr val="00B0F0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5AB2986-5574-45A2-BF7E-681B7DC8C31E}" vid="{9AE52945-30AF-4BF8-9DC2-03422E2D27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Twinkl Phonics PowerPoint Template</Template>
  <TotalTime>2234</TotalTime>
  <Words>727</Words>
  <Application>Microsoft Macintosh PowerPoint</Application>
  <PresentationFormat>On-screen Show (4:3)</PresentationFormat>
  <Paragraphs>115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Twinkl SemiBold</vt:lpstr>
      <vt:lpstr>Arial</vt:lpstr>
      <vt:lpstr>Tuffy-TTF</vt:lpstr>
      <vt:lpstr>Twinkl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Minibeast Adventure</vt:lpstr>
      <vt:lpstr>PowerPoint Presentation</vt:lpstr>
      <vt:lpstr>Boring to Brilliant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Today, we have applied our writing and spelling skills to write and punctuate sentences.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Twinkl Phonics</dc:title>
  <dc:creator>Cris Lima</dc:creator>
  <cp:lastModifiedBy>Katy Gaunt</cp:lastModifiedBy>
  <cp:revision>177</cp:revision>
  <dcterms:created xsi:type="dcterms:W3CDTF">2018-06-07T15:07:33Z</dcterms:created>
  <dcterms:modified xsi:type="dcterms:W3CDTF">2021-01-21T14:54:14Z</dcterms:modified>
</cp:coreProperties>
</file>