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368C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72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2014-curriculum-art-and-design-resources/new-2014-curriculum-resources-ks2-art-and-design/new-2014-curriculum-resources-ks2-art-and-design-know-about-great-artists-architects-and-designers-in-histor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2014-curriculum-art-and-design-resources/new-2014-curriculum-resources-ks2-art-and-design/new-2014-curriculum-resources-ks2-art-and-design-know-about-great-artists-architects-and-designers-in-history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2014-curriculum-art-and-design-resources/new-2014-curriculum-resources-ks2-art-and-design/new-2014-curriculum-resources-ks2-art-and-design-know-about-great-artists-architects-and-designers-in-histor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2014-curriculum-art-and-design-resources/new-2014-curriculum-resources-ks2-art-and-design/new-2014-curriculum-resources-ks2-art-and-design-know-about-great-artists-architects-and-designers-in-history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twinkl.co.uk/resources/2014-curriculum-art-and-design-resources/new-2014-curriculum-resources-ks2-art-and-design/new-2014-curriculum-resources-ks2-art-and-design-know-about-great-artists-architects-and-designers-in-history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twinkl.co.uk/resources/2014-curriculum-art-and-design-resources/new-2014-curriculum-resources-ks2-art-and-design/new-2014-curriculum-resources-ks2-art-and-design-know-about-great-artists-architects-and-designers-in-history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2014-curriculum-art-and-design-resources/new-2014-curriculum-resources-ks2-art-and-design/new-2014-curriculum-resources-ks2-art-and-design-know-about-great-artists-architects-and-designers-in-histor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2014-curriculum-art-and-design-resources/new-2014-curriculum-resources-ks2-art-and-design/new-2014-curriculum-resources-ks2-art-and-design-know-about-great-artists-architects-and-designers-in-histor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2014-curriculum-art-and-design-resources/new-2014-curriculum-resources-ks2-art-and-design/new-2014-curriculum-resources-ks2-art-and-design-know-about-great-artists-architects-and-designers-in-history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DAAF94BF-F07B-43F1-BA68-50954DEF932E}"/>
              </a:ext>
            </a:extLst>
          </p:cNvPr>
          <p:cNvSpPr/>
          <p:nvPr/>
        </p:nvSpPr>
        <p:spPr>
          <a:xfrm>
            <a:off x="4009938" y="5511567"/>
            <a:ext cx="1124124" cy="662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EFAB3B2-1945-4F51-8848-28A948676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594">
            <a:off x="5019990" y="2432086"/>
            <a:ext cx="3663159" cy="25060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BB5E97-377C-4756-9F8A-82B8827AA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8" y="2741933"/>
            <a:ext cx="2677978" cy="187226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19FE311-28EA-4916-8B5E-52957405573F}"/>
              </a:ext>
            </a:extLst>
          </p:cNvPr>
          <p:cNvGrpSpPr/>
          <p:nvPr/>
        </p:nvGrpSpPr>
        <p:grpSpPr>
          <a:xfrm>
            <a:off x="755649" y="4383418"/>
            <a:ext cx="7632700" cy="1791837"/>
            <a:chOff x="755649" y="4383418"/>
            <a:chExt cx="7632700" cy="17918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EF401D8-CD9D-4C06-A387-08BE8598D523}"/>
                </a:ext>
              </a:extLst>
            </p:cNvPr>
            <p:cNvSpPr/>
            <p:nvPr/>
          </p:nvSpPr>
          <p:spPr>
            <a:xfrm>
              <a:off x="755649" y="4383418"/>
              <a:ext cx="7632700" cy="179183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C3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A40239B-9918-4E45-86E2-A6FA3E0012BD}"/>
                </a:ext>
              </a:extLst>
            </p:cNvPr>
            <p:cNvSpPr/>
            <p:nvPr/>
          </p:nvSpPr>
          <p:spPr>
            <a:xfrm>
              <a:off x="987996" y="4895304"/>
              <a:ext cx="724999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dirty="0">
                  <a:latin typeface="Twinkl" pitchFamily="50" charset="0"/>
                </a:rPr>
                <a:t>Frida Kahlo is considered to be one of the most important artists                of modern times. She was famous for painting self-portraits              (pictures of herself) but she was particularly famous for                    painting women as strong people.</a:t>
              </a:r>
              <a:endParaRPr lang="en-GB" dirty="0">
                <a:latin typeface="Twinkl" pitchFamily="50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B398573-50F4-4F03-9E14-2D31921196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4"/>
          <a:stretch/>
        </p:blipFill>
        <p:spPr>
          <a:xfrm>
            <a:off x="3133600" y="1235584"/>
            <a:ext cx="2958783" cy="3479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651" y="4366640"/>
            <a:ext cx="7632700" cy="495108"/>
          </a:xfrm>
          <a:prstGeom prst="rect">
            <a:avLst/>
          </a:prstGeom>
          <a:solidFill>
            <a:srgbClr val="8C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latin typeface="Twinkl" pitchFamily="50" charset="0"/>
              </a:rPr>
              <a:t>July 6</a:t>
            </a:r>
            <a:r>
              <a:rPr lang="en-GB" b="1" baseline="30000" dirty="0">
                <a:latin typeface="Twinkl" pitchFamily="50" charset="0"/>
              </a:rPr>
              <a:t>th</a:t>
            </a:r>
            <a:r>
              <a:rPr lang="en-GB" b="1" dirty="0">
                <a:latin typeface="Twinkl" pitchFamily="50" charset="0"/>
              </a:rPr>
              <a:t> 1907 – July 13</a:t>
            </a:r>
            <a:r>
              <a:rPr lang="en-GB" b="1" baseline="30000" dirty="0">
                <a:latin typeface="Twinkl" pitchFamily="50" charset="0"/>
              </a:rPr>
              <a:t>th</a:t>
            </a:r>
            <a:r>
              <a:rPr lang="en-GB" b="1" dirty="0">
                <a:latin typeface="Twinkl" pitchFamily="50" charset="0"/>
              </a:rPr>
              <a:t> 1954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8C368C"/>
                </a:solidFill>
                <a:latin typeface="+mn-lt"/>
              </a:rPr>
              <a:t>Frida Kahlo</a:t>
            </a: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EEEA583E-B72C-48C3-A407-960162A6D7B6}"/>
              </a:ext>
            </a:extLst>
          </p:cNvPr>
          <p:cNvSpPr/>
          <p:nvPr/>
        </p:nvSpPr>
        <p:spPr>
          <a:xfrm>
            <a:off x="8237989" y="6624271"/>
            <a:ext cx="906011" cy="23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35E46C8-EA1D-4D96-A5B4-CFD163492820}"/>
              </a:ext>
            </a:extLst>
          </p:cNvPr>
          <p:cNvGrpSpPr/>
          <p:nvPr/>
        </p:nvGrpSpPr>
        <p:grpSpPr>
          <a:xfrm>
            <a:off x="755650" y="1027084"/>
            <a:ext cx="7632700" cy="2060455"/>
            <a:chOff x="755650" y="691135"/>
            <a:chExt cx="7632700" cy="20604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19FE311-28EA-4916-8B5E-52957405573F}"/>
                </a:ext>
              </a:extLst>
            </p:cNvPr>
            <p:cNvGrpSpPr/>
            <p:nvPr/>
          </p:nvGrpSpPr>
          <p:grpSpPr>
            <a:xfrm>
              <a:off x="755650" y="1338216"/>
              <a:ext cx="7632700" cy="1413374"/>
              <a:chOff x="755650" y="1338215"/>
              <a:chExt cx="7632700" cy="179183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EF401D8-CD9D-4C06-A387-08BE8598D523}"/>
                  </a:ext>
                </a:extLst>
              </p:cNvPr>
              <p:cNvSpPr/>
              <p:nvPr/>
            </p:nvSpPr>
            <p:spPr>
              <a:xfrm>
                <a:off x="755650" y="1338215"/>
                <a:ext cx="7632700" cy="17918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C3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A40239B-9918-4E45-86E2-A6FA3E0012BD}"/>
                  </a:ext>
                </a:extLst>
              </p:cNvPr>
              <p:cNvSpPr/>
              <p:nvPr/>
            </p:nvSpPr>
            <p:spPr>
              <a:xfrm>
                <a:off x="942239" y="1472596"/>
                <a:ext cx="582167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Twinkl" pitchFamily="50" charset="0"/>
                  </a:rPr>
                  <a:t>Frida was born in a village just outside of Mexico City, Mexico, in 1907. When she was a child, Frida loved to draw. She preferred to spend hours on her own, being creative, rather than playing with her siblings.  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B398573-50F4-4F03-9E14-2D31921196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74"/>
            <a:stretch/>
          </p:blipFill>
          <p:spPr>
            <a:xfrm>
              <a:off x="6634756" y="691135"/>
              <a:ext cx="1745205" cy="2052066"/>
            </a:xfrm>
            <a:prstGeom prst="rect">
              <a:avLst/>
            </a:prstGeom>
          </p:spPr>
        </p:pic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8C368C"/>
                </a:solidFill>
                <a:latin typeface="+mn-lt"/>
              </a:rPr>
              <a:t>Early Years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2F1986-308F-4BDC-A00D-95B73B9E1A32}"/>
              </a:ext>
            </a:extLst>
          </p:cNvPr>
          <p:cNvGrpSpPr/>
          <p:nvPr/>
        </p:nvGrpSpPr>
        <p:grpSpPr>
          <a:xfrm>
            <a:off x="755650" y="3364124"/>
            <a:ext cx="7632700" cy="1098679"/>
            <a:chOff x="755650" y="3557071"/>
            <a:chExt cx="7632700" cy="109867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E1E4F3-A59E-4D0D-9653-7F557083FE3B}"/>
                </a:ext>
              </a:extLst>
            </p:cNvPr>
            <p:cNvSpPr/>
            <p:nvPr/>
          </p:nvSpPr>
          <p:spPr>
            <a:xfrm>
              <a:off x="755650" y="3557071"/>
              <a:ext cx="7632700" cy="10986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C3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8473B0-0EFA-4CFF-B7EF-07627EE4D46D}"/>
                </a:ext>
              </a:extLst>
            </p:cNvPr>
            <p:cNvSpPr/>
            <p:nvPr/>
          </p:nvSpPr>
          <p:spPr>
            <a:xfrm>
              <a:off x="942238" y="3655204"/>
              <a:ext cx="724541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Twinkl" pitchFamily="50" charset="0"/>
                </a:rPr>
                <a:t>When Frida was six, she contracted a disease called polio. This left her with a damaged leg which meant that she had to wear a special support to help her walk. </a:t>
              </a:r>
            </a:p>
          </p:txBody>
        </p:sp>
      </p:grpSp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id="{B3A5B841-A238-4FED-96FA-AC7A5E9BD395}"/>
              </a:ext>
            </a:extLst>
          </p:cNvPr>
          <p:cNvSpPr/>
          <p:nvPr/>
        </p:nvSpPr>
        <p:spPr>
          <a:xfrm>
            <a:off x="8237989" y="6624271"/>
            <a:ext cx="906011" cy="23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F7DD35-4487-45AD-BB29-D164267F2308}"/>
              </a:ext>
            </a:extLst>
          </p:cNvPr>
          <p:cNvGrpSpPr/>
          <p:nvPr/>
        </p:nvGrpSpPr>
        <p:grpSpPr>
          <a:xfrm>
            <a:off x="755650" y="4161260"/>
            <a:ext cx="7624311" cy="1956870"/>
            <a:chOff x="755650" y="4161260"/>
            <a:chExt cx="7624311" cy="195687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F0615F-2845-4686-AD98-8CCD3D777AA1}"/>
                </a:ext>
              </a:extLst>
            </p:cNvPr>
            <p:cNvGrpSpPr/>
            <p:nvPr/>
          </p:nvGrpSpPr>
          <p:grpSpPr>
            <a:xfrm>
              <a:off x="755650" y="4891430"/>
              <a:ext cx="7624311" cy="1226700"/>
              <a:chOff x="755650" y="5084377"/>
              <a:chExt cx="7624311" cy="12267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ED7F6A-3396-4968-9F26-D6FF5E41E821}"/>
                  </a:ext>
                </a:extLst>
              </p:cNvPr>
              <p:cNvSpPr/>
              <p:nvPr/>
            </p:nvSpPr>
            <p:spPr>
              <a:xfrm>
                <a:off x="755650" y="5084377"/>
                <a:ext cx="7624311" cy="1226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C3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A5E3F05-D4D4-4166-B07A-26B41BC3A910}"/>
                  </a:ext>
                </a:extLst>
              </p:cNvPr>
              <p:cNvSpPr/>
              <p:nvPr/>
            </p:nvSpPr>
            <p:spPr>
              <a:xfrm>
                <a:off x="886833" y="5374561"/>
                <a:ext cx="574792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Twinkl" pitchFamily="50" charset="0"/>
                  </a:rPr>
                  <a:t>During this recovery time, she spent a lot of time with her father who taught her about photography. 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2CAD43-7D0E-43C6-B751-4F0B13BAC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1" t="8807" r="8992" b="13884"/>
            <a:stretch/>
          </p:blipFill>
          <p:spPr>
            <a:xfrm>
              <a:off x="6864594" y="4161260"/>
              <a:ext cx="1392573" cy="1868590"/>
            </a:xfrm>
            <a:prstGeom prst="rect">
              <a:avLst/>
            </a:prstGeom>
            <a:ln w="12700">
              <a:solidFill>
                <a:srgbClr val="8C368C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98792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8C368C"/>
                </a:solidFill>
                <a:latin typeface="+mn-lt"/>
              </a:rPr>
              <a:t>An Accident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F62937-F7D7-4615-99AD-890870105BF7}"/>
              </a:ext>
            </a:extLst>
          </p:cNvPr>
          <p:cNvGrpSpPr/>
          <p:nvPr/>
        </p:nvGrpSpPr>
        <p:grpSpPr>
          <a:xfrm>
            <a:off x="1653272" y="3429000"/>
            <a:ext cx="6046105" cy="2124534"/>
            <a:chOff x="755650" y="3002799"/>
            <a:chExt cx="6046105" cy="212453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B2F1986-308F-4BDC-A00D-95B73B9E1A32}"/>
                </a:ext>
              </a:extLst>
            </p:cNvPr>
            <p:cNvGrpSpPr/>
            <p:nvPr/>
          </p:nvGrpSpPr>
          <p:grpSpPr>
            <a:xfrm>
              <a:off x="755650" y="3002799"/>
              <a:ext cx="6046105" cy="2124534"/>
              <a:chOff x="755650" y="3573391"/>
              <a:chExt cx="6046105" cy="212453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0E1E4F3-A59E-4D0D-9653-7F557083FE3B}"/>
                  </a:ext>
                </a:extLst>
              </p:cNvPr>
              <p:cNvSpPr/>
              <p:nvPr/>
            </p:nvSpPr>
            <p:spPr>
              <a:xfrm>
                <a:off x="755650" y="3573391"/>
                <a:ext cx="6046105" cy="21245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C3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E8473B0-0EFA-4CFF-B7EF-07627EE4D46D}"/>
                  </a:ext>
                </a:extLst>
              </p:cNvPr>
              <p:cNvSpPr/>
              <p:nvPr/>
            </p:nvSpPr>
            <p:spPr>
              <a:xfrm>
                <a:off x="942238" y="3981167"/>
                <a:ext cx="323547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Twinkl" pitchFamily="50" charset="0"/>
                  </a:rPr>
                  <a:t>She had many operations and spent three months in a           full-body cast to help her              to recover</a:t>
                </a:r>
                <a:r>
                  <a:rPr lang="en-GB" dirty="0"/>
                  <a:t>. 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A29766F-5848-4AA0-A21B-BA5F2312B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85687" y="3019377"/>
              <a:ext cx="2403907" cy="2097346"/>
            </a:xfrm>
            <a:prstGeom prst="rect">
              <a:avLst/>
            </a:prstGeom>
          </p:spPr>
        </p:pic>
      </p:grp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9CBCEAEC-F298-4A13-9B1B-AE1E4954DDBE}"/>
              </a:ext>
            </a:extLst>
          </p:cNvPr>
          <p:cNvSpPr/>
          <p:nvPr/>
        </p:nvSpPr>
        <p:spPr>
          <a:xfrm>
            <a:off x="8237989" y="6624271"/>
            <a:ext cx="906011" cy="23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905C60-0938-49FB-B5BB-BB82C4CA6D94}"/>
              </a:ext>
            </a:extLst>
          </p:cNvPr>
          <p:cNvGrpSpPr/>
          <p:nvPr/>
        </p:nvGrpSpPr>
        <p:grpSpPr>
          <a:xfrm>
            <a:off x="755650" y="746408"/>
            <a:ext cx="7632700" cy="2511083"/>
            <a:chOff x="755650" y="746408"/>
            <a:chExt cx="7632700" cy="251108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19FE311-28EA-4916-8B5E-52957405573F}"/>
                </a:ext>
              </a:extLst>
            </p:cNvPr>
            <p:cNvGrpSpPr/>
            <p:nvPr/>
          </p:nvGrpSpPr>
          <p:grpSpPr>
            <a:xfrm>
              <a:off x="755650" y="1674165"/>
              <a:ext cx="7632700" cy="1583326"/>
              <a:chOff x="755650" y="1338215"/>
              <a:chExt cx="7632700" cy="2007298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EF401D8-CD9D-4C06-A387-08BE8598D523}"/>
                  </a:ext>
                </a:extLst>
              </p:cNvPr>
              <p:cNvSpPr/>
              <p:nvPr/>
            </p:nvSpPr>
            <p:spPr>
              <a:xfrm>
                <a:off x="755650" y="1338215"/>
                <a:ext cx="7632700" cy="18729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C3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A40239B-9918-4E45-86E2-A6FA3E0012BD}"/>
                  </a:ext>
                </a:extLst>
              </p:cNvPr>
              <p:cNvSpPr/>
              <p:nvPr/>
            </p:nvSpPr>
            <p:spPr>
              <a:xfrm>
                <a:off x="942239" y="1472596"/>
                <a:ext cx="4896499" cy="1872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Twinkl" pitchFamily="50" charset="0"/>
                  </a:rPr>
                  <a:t>When Frida was 18, she was involved in a traffic accident. This left her with many injuries including broken bones in her spine, collarbone, ribs, pelvis, leg, foot and shoulder. </a:t>
                </a:r>
              </a:p>
              <a:p>
                <a:endParaRPr lang="en-GB" dirty="0">
                  <a:latin typeface="Twinkl" pitchFamily="50" charset="0"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3A4CF5D-CF2A-40CE-BCEE-67A198C13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7" t="8685" r="9165" b="14128"/>
            <a:stretch/>
          </p:blipFill>
          <p:spPr>
            <a:xfrm>
              <a:off x="6571932" y="746408"/>
              <a:ext cx="1629829" cy="2211660"/>
            </a:xfrm>
            <a:prstGeom prst="rect">
              <a:avLst/>
            </a:prstGeom>
            <a:ln w="12700">
              <a:solidFill>
                <a:srgbClr val="8C368C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547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19FE311-28EA-4916-8B5E-52957405573F}"/>
              </a:ext>
            </a:extLst>
          </p:cNvPr>
          <p:cNvGrpSpPr/>
          <p:nvPr/>
        </p:nvGrpSpPr>
        <p:grpSpPr>
          <a:xfrm>
            <a:off x="755650" y="1674165"/>
            <a:ext cx="7632700" cy="892765"/>
            <a:chOff x="755650" y="1338215"/>
            <a:chExt cx="7632700" cy="11318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EF401D8-CD9D-4C06-A387-08BE8598D523}"/>
                </a:ext>
              </a:extLst>
            </p:cNvPr>
            <p:cNvSpPr/>
            <p:nvPr/>
          </p:nvSpPr>
          <p:spPr>
            <a:xfrm>
              <a:off x="755650" y="1338215"/>
              <a:ext cx="7632700" cy="11318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C3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A40239B-9918-4E45-86E2-A6FA3E0012BD}"/>
                </a:ext>
              </a:extLst>
            </p:cNvPr>
            <p:cNvSpPr/>
            <p:nvPr/>
          </p:nvSpPr>
          <p:spPr>
            <a:xfrm>
              <a:off x="942239" y="1472596"/>
              <a:ext cx="7329306" cy="819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Twinkl" pitchFamily="50" charset="0"/>
                </a:rPr>
                <a:t>During her time in bed when recovering from polio and her accident, Frida would draw to pass the time. </a:t>
              </a:r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8C368C"/>
                </a:solidFill>
                <a:latin typeface="Twinkl" pitchFamily="50" charset="0"/>
              </a:rPr>
              <a:t>Her Recovery</a:t>
            </a:r>
            <a:endParaRPr lang="en-GB" sz="3600" dirty="0">
              <a:solidFill>
                <a:srgbClr val="8C368C"/>
              </a:solidFill>
              <a:latin typeface="+mn-lt"/>
            </a:endParaRPr>
          </a:p>
        </p:txBody>
      </p:sp>
      <p:sp>
        <p:nvSpPr>
          <p:cNvPr id="15" name="Rectangle 14">
            <a:hlinkClick r:id="rId2"/>
            <a:extLst>
              <a:ext uri="{FF2B5EF4-FFF2-40B4-BE49-F238E27FC236}">
                <a16:creationId xmlns:a16="http://schemas.microsoft.com/office/drawing/2014/main" id="{6FCFB790-78F8-4E05-86BB-485BE85B0403}"/>
              </a:ext>
            </a:extLst>
          </p:cNvPr>
          <p:cNvSpPr/>
          <p:nvPr/>
        </p:nvSpPr>
        <p:spPr>
          <a:xfrm>
            <a:off x="8237989" y="6624271"/>
            <a:ext cx="906011" cy="23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3F9DB6-C504-440A-84F9-207023636824}"/>
              </a:ext>
            </a:extLst>
          </p:cNvPr>
          <p:cNvGrpSpPr/>
          <p:nvPr/>
        </p:nvGrpSpPr>
        <p:grpSpPr>
          <a:xfrm>
            <a:off x="755651" y="2672928"/>
            <a:ext cx="7632700" cy="3216144"/>
            <a:chOff x="755651" y="2672928"/>
            <a:chExt cx="7632700" cy="321614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B2F1986-308F-4BDC-A00D-95B73B9E1A32}"/>
                </a:ext>
              </a:extLst>
            </p:cNvPr>
            <p:cNvGrpSpPr/>
            <p:nvPr/>
          </p:nvGrpSpPr>
          <p:grpSpPr>
            <a:xfrm>
              <a:off x="755651" y="2672928"/>
              <a:ext cx="7632700" cy="1618143"/>
              <a:chOff x="755650" y="3573391"/>
              <a:chExt cx="6046105" cy="161814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0E1E4F3-A59E-4D0D-9653-7F557083FE3B}"/>
                  </a:ext>
                </a:extLst>
              </p:cNvPr>
              <p:cNvSpPr/>
              <p:nvPr/>
            </p:nvSpPr>
            <p:spPr>
              <a:xfrm>
                <a:off x="755650" y="3573391"/>
                <a:ext cx="6046105" cy="1618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C3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E8473B0-0EFA-4CFF-B7EF-07627EE4D46D}"/>
                  </a:ext>
                </a:extLst>
              </p:cNvPr>
              <p:cNvSpPr/>
              <p:nvPr/>
            </p:nvSpPr>
            <p:spPr>
              <a:xfrm>
                <a:off x="942238" y="3758495"/>
                <a:ext cx="387495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Twinkl" pitchFamily="50" charset="0"/>
                  </a:rPr>
                  <a:t>She couldn’t see very much from her bed, so she had a mirror placed on the ceiling so that she could see herself. Frida drew and painted a lot of self-portraits. 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B9F8B5-DF23-4052-A3CD-DC6AFD124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30" t="8462" r="9670" b="14128"/>
            <a:stretch/>
          </p:blipFill>
          <p:spPr>
            <a:xfrm>
              <a:off x="5955162" y="2858032"/>
              <a:ext cx="2222802" cy="3031040"/>
            </a:xfrm>
            <a:prstGeom prst="rect">
              <a:avLst/>
            </a:prstGeom>
            <a:ln w="12700">
              <a:solidFill>
                <a:srgbClr val="8C368C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6441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19FE311-28EA-4916-8B5E-52957405573F}"/>
              </a:ext>
            </a:extLst>
          </p:cNvPr>
          <p:cNvGrpSpPr/>
          <p:nvPr/>
        </p:nvGrpSpPr>
        <p:grpSpPr>
          <a:xfrm>
            <a:off x="755650" y="1674165"/>
            <a:ext cx="7632700" cy="1223271"/>
            <a:chOff x="755650" y="1338215"/>
            <a:chExt cx="7632700" cy="15508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EF401D8-CD9D-4C06-A387-08BE8598D523}"/>
                </a:ext>
              </a:extLst>
            </p:cNvPr>
            <p:cNvSpPr/>
            <p:nvPr/>
          </p:nvSpPr>
          <p:spPr>
            <a:xfrm>
              <a:off x="755650" y="1338215"/>
              <a:ext cx="7632700" cy="15508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C3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A40239B-9918-4E45-86E2-A6FA3E0012BD}"/>
                </a:ext>
              </a:extLst>
            </p:cNvPr>
            <p:cNvSpPr/>
            <p:nvPr/>
          </p:nvSpPr>
          <p:spPr>
            <a:xfrm>
              <a:off x="942239" y="1472596"/>
              <a:ext cx="7329306" cy="1170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Twinkl" pitchFamily="50" charset="0"/>
                </a:rPr>
                <a:t>She used lots of bright colours in her self-portraits which reminded her of the vibrant colours of the hot country where she lived. Frida was very proud of her Mexican heritage. </a:t>
              </a:r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8C368C"/>
                </a:solidFill>
                <a:latin typeface="Twinkl" pitchFamily="50" charset="0"/>
              </a:rPr>
              <a:t>Self-Portraits</a:t>
            </a:r>
            <a:endParaRPr lang="en-GB" sz="3600" dirty="0">
              <a:solidFill>
                <a:srgbClr val="8C368C"/>
              </a:solidFill>
              <a:latin typeface="+mn-lt"/>
            </a:endParaRPr>
          </a:p>
        </p:txBody>
      </p:sp>
      <p:sp>
        <p:nvSpPr>
          <p:cNvPr id="17" name="Rectangle 16">
            <a:hlinkClick r:id="rId2"/>
            <a:extLst>
              <a:ext uri="{FF2B5EF4-FFF2-40B4-BE49-F238E27FC236}">
                <a16:creationId xmlns:a16="http://schemas.microsoft.com/office/drawing/2014/main" id="{DCF0331B-EAE5-43DC-88A7-E51F5AC1201C}"/>
              </a:ext>
            </a:extLst>
          </p:cNvPr>
          <p:cNvSpPr/>
          <p:nvPr/>
        </p:nvSpPr>
        <p:spPr>
          <a:xfrm>
            <a:off x="8237989" y="6624271"/>
            <a:ext cx="906011" cy="23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1363B3-ABB0-4169-9AF9-051D4CF8449E}"/>
              </a:ext>
            </a:extLst>
          </p:cNvPr>
          <p:cNvGrpSpPr/>
          <p:nvPr/>
        </p:nvGrpSpPr>
        <p:grpSpPr>
          <a:xfrm>
            <a:off x="755651" y="3296765"/>
            <a:ext cx="7632700" cy="3737600"/>
            <a:chOff x="755651" y="3296765"/>
            <a:chExt cx="7632700" cy="37376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8766CCE-CF0B-4D59-BF22-824D66117FE7}"/>
                </a:ext>
              </a:extLst>
            </p:cNvPr>
            <p:cNvGrpSpPr/>
            <p:nvPr/>
          </p:nvGrpSpPr>
          <p:grpSpPr>
            <a:xfrm>
              <a:off x="755651" y="3296765"/>
              <a:ext cx="7632700" cy="3737600"/>
              <a:chOff x="755651" y="3296765"/>
              <a:chExt cx="7632700" cy="37376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B2F1986-308F-4BDC-A00D-95B73B9E1A32}"/>
                  </a:ext>
                </a:extLst>
              </p:cNvPr>
              <p:cNvGrpSpPr/>
              <p:nvPr/>
            </p:nvGrpSpPr>
            <p:grpSpPr>
              <a:xfrm>
                <a:off x="755651" y="3296765"/>
                <a:ext cx="7632700" cy="994306"/>
                <a:chOff x="755650" y="4197228"/>
                <a:chExt cx="6046105" cy="994306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0E1E4F3-A59E-4D0D-9653-7F557083FE3B}"/>
                    </a:ext>
                  </a:extLst>
                </p:cNvPr>
                <p:cNvSpPr/>
                <p:nvPr/>
              </p:nvSpPr>
              <p:spPr>
                <a:xfrm>
                  <a:off x="755650" y="4197228"/>
                  <a:ext cx="6046105" cy="9943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8C368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E8473B0-0EFA-4CFF-B7EF-07627EE4D46D}"/>
                    </a:ext>
                  </a:extLst>
                </p:cNvPr>
                <p:cNvSpPr/>
                <p:nvPr/>
              </p:nvSpPr>
              <p:spPr>
                <a:xfrm>
                  <a:off x="942238" y="4382462"/>
                  <a:ext cx="387495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dirty="0">
                      <a:latin typeface="Twinkl" pitchFamily="50" charset="0"/>
                    </a:rPr>
                    <a:t>She also included lots of tropical flowers and animals, such as monkeys and birds. </a:t>
                  </a:r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A58F671-9B8A-4B74-B733-DE21B0F93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66529" flipH="1">
                <a:off x="3032952" y="4379214"/>
                <a:ext cx="3556909" cy="2655151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96E658-B57F-4018-9614-F917E3B37B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8" t="8440" r="9511" b="14251"/>
            <a:stretch/>
          </p:blipFill>
          <p:spPr>
            <a:xfrm>
              <a:off x="6182686" y="3429000"/>
              <a:ext cx="2055303" cy="2787450"/>
            </a:xfrm>
            <a:prstGeom prst="rect">
              <a:avLst/>
            </a:prstGeom>
            <a:noFill/>
            <a:ln w="12700">
              <a:solidFill>
                <a:srgbClr val="8C368C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0901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8C368C"/>
                </a:solidFill>
                <a:latin typeface="Twinkl" pitchFamily="50" charset="0"/>
              </a:rPr>
              <a:t>Appearance</a:t>
            </a:r>
            <a:endParaRPr lang="en-GB" sz="3600" dirty="0">
              <a:solidFill>
                <a:srgbClr val="8C368C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A684F6-EAEC-4C46-B0DD-DDF95B0C5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4"/>
          <a:stretch/>
        </p:blipFill>
        <p:spPr>
          <a:xfrm>
            <a:off x="2723571" y="1255559"/>
            <a:ext cx="3696858" cy="43468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249959C-0A96-41C9-8CAE-2764A5823963}"/>
              </a:ext>
            </a:extLst>
          </p:cNvPr>
          <p:cNvSpPr/>
          <p:nvPr/>
        </p:nvSpPr>
        <p:spPr>
          <a:xfrm>
            <a:off x="755651" y="5219660"/>
            <a:ext cx="7632700" cy="772107"/>
          </a:xfrm>
          <a:prstGeom prst="rect">
            <a:avLst/>
          </a:prstGeom>
          <a:solidFill>
            <a:srgbClr val="8C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Frida was well known for wearing bright colours,                                    flowers in her hair and jewellery. </a:t>
            </a:r>
          </a:p>
        </p:txBody>
      </p:sp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id="{84577E68-2729-4FDC-83A8-8DAA7D4B459B}"/>
              </a:ext>
            </a:extLst>
          </p:cNvPr>
          <p:cNvSpPr/>
          <p:nvPr/>
        </p:nvSpPr>
        <p:spPr>
          <a:xfrm>
            <a:off x="8237989" y="6624271"/>
            <a:ext cx="906011" cy="23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75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19FE311-28EA-4916-8B5E-52957405573F}"/>
              </a:ext>
            </a:extLst>
          </p:cNvPr>
          <p:cNvGrpSpPr/>
          <p:nvPr/>
        </p:nvGrpSpPr>
        <p:grpSpPr>
          <a:xfrm>
            <a:off x="755650" y="1674165"/>
            <a:ext cx="7632700" cy="1411862"/>
            <a:chOff x="755650" y="1338215"/>
            <a:chExt cx="7632700" cy="178992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EF401D8-CD9D-4C06-A387-08BE8598D523}"/>
                </a:ext>
              </a:extLst>
            </p:cNvPr>
            <p:cNvSpPr/>
            <p:nvPr/>
          </p:nvSpPr>
          <p:spPr>
            <a:xfrm>
              <a:off x="755650" y="1338215"/>
              <a:ext cx="7632700" cy="17899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C3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A40239B-9918-4E45-86E2-A6FA3E0012BD}"/>
                </a:ext>
              </a:extLst>
            </p:cNvPr>
            <p:cNvSpPr/>
            <p:nvPr/>
          </p:nvSpPr>
          <p:spPr>
            <a:xfrm>
              <a:off x="942239" y="1472596"/>
              <a:ext cx="7329306" cy="1521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Twinkl" pitchFamily="50" charset="0"/>
                </a:rPr>
                <a:t>The Louvre, in Paris, is a very famous art museum. When they purchased one of Frida’s paintings, she became the first Mexican artist to have art acquired by a world-renowned museum. Despite this, Frida didn’t really become famous until after her death. </a:t>
              </a:r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8C368C"/>
                </a:solidFill>
                <a:latin typeface="Twinkl" pitchFamily="50" charset="0"/>
              </a:rPr>
              <a:t>Popularity</a:t>
            </a:r>
            <a:endParaRPr lang="en-GB" sz="3600" dirty="0">
              <a:solidFill>
                <a:srgbClr val="8C368C"/>
              </a:solidFill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39D898-3D8A-453B-BE21-CCFEACB1DAD0}"/>
              </a:ext>
            </a:extLst>
          </p:cNvPr>
          <p:cNvGrpSpPr/>
          <p:nvPr/>
        </p:nvGrpSpPr>
        <p:grpSpPr>
          <a:xfrm>
            <a:off x="755651" y="3296765"/>
            <a:ext cx="7775918" cy="2880610"/>
            <a:chOff x="755651" y="3296765"/>
            <a:chExt cx="7775918" cy="28806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B2F1986-308F-4BDC-A00D-95B73B9E1A32}"/>
                </a:ext>
              </a:extLst>
            </p:cNvPr>
            <p:cNvGrpSpPr/>
            <p:nvPr/>
          </p:nvGrpSpPr>
          <p:grpSpPr>
            <a:xfrm>
              <a:off x="755651" y="3296765"/>
              <a:ext cx="7632700" cy="1319302"/>
              <a:chOff x="755650" y="4197228"/>
              <a:chExt cx="6046105" cy="131930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0E1E4F3-A59E-4D0D-9653-7F557083FE3B}"/>
                  </a:ext>
                </a:extLst>
              </p:cNvPr>
              <p:cNvSpPr/>
              <p:nvPr/>
            </p:nvSpPr>
            <p:spPr>
              <a:xfrm>
                <a:off x="755650" y="4197228"/>
                <a:ext cx="6046105" cy="13193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C3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E8473B0-0EFA-4CFF-B7EF-07627EE4D46D}"/>
                  </a:ext>
                </a:extLst>
              </p:cNvPr>
              <p:cNvSpPr/>
              <p:nvPr/>
            </p:nvSpPr>
            <p:spPr>
              <a:xfrm>
                <a:off x="942238" y="4382462"/>
                <a:ext cx="304590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Twinkl" pitchFamily="50" charset="0"/>
                  </a:rPr>
                  <a:t>Today, there is a museum dedicated to her at the house where she was born and grew up. 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4D2BE44-E909-4A10-9A72-D1C2DD245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061" y="3537084"/>
              <a:ext cx="5253508" cy="2640291"/>
            </a:xfrm>
            <a:prstGeom prst="rect">
              <a:avLst/>
            </a:prstGeom>
          </p:spPr>
        </p:pic>
      </p:grpSp>
      <p:sp>
        <p:nvSpPr>
          <p:cNvPr id="16" name="Rectangle 15">
            <a:hlinkClick r:id="rId3"/>
            <a:extLst>
              <a:ext uri="{FF2B5EF4-FFF2-40B4-BE49-F238E27FC236}">
                <a16:creationId xmlns:a16="http://schemas.microsoft.com/office/drawing/2014/main" id="{523A2A37-1BC5-4D9C-9891-3EAD3F14D071}"/>
              </a:ext>
            </a:extLst>
          </p:cNvPr>
          <p:cNvSpPr/>
          <p:nvPr/>
        </p:nvSpPr>
        <p:spPr>
          <a:xfrm>
            <a:off x="8237989" y="6624271"/>
            <a:ext cx="906011" cy="23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32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8C368C"/>
                </a:solidFill>
                <a:latin typeface="Twinkl" pitchFamily="50" charset="0"/>
              </a:rPr>
              <a:t>Quotes</a:t>
            </a:r>
            <a:endParaRPr lang="en-GB" sz="3600" dirty="0">
              <a:solidFill>
                <a:srgbClr val="8C368C"/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49959C-0A96-41C9-8CAE-2764A5823963}"/>
              </a:ext>
            </a:extLst>
          </p:cNvPr>
          <p:cNvSpPr/>
          <p:nvPr/>
        </p:nvSpPr>
        <p:spPr>
          <a:xfrm>
            <a:off x="755651" y="1473201"/>
            <a:ext cx="7632700" cy="772107"/>
          </a:xfrm>
          <a:prstGeom prst="rect">
            <a:avLst/>
          </a:prstGeom>
          <a:solidFill>
            <a:srgbClr val="8C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latin typeface="Twinkl" pitchFamily="50" charset="0"/>
              </a:rPr>
              <a:t>She said that she painted self-portraits because</a:t>
            </a:r>
          </a:p>
          <a:p>
            <a:r>
              <a:rPr lang="en-GB" dirty="0">
                <a:latin typeface="Twinkl" pitchFamily="50" charset="0"/>
              </a:rPr>
              <a:t> “…I am the person I know best.”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42D26F-8262-4B74-8FC3-2669DA58A9D9}"/>
              </a:ext>
            </a:extLst>
          </p:cNvPr>
          <p:cNvSpPr/>
          <p:nvPr/>
        </p:nvSpPr>
        <p:spPr>
          <a:xfrm>
            <a:off x="750885" y="2467507"/>
            <a:ext cx="7632700" cy="495108"/>
          </a:xfrm>
          <a:prstGeom prst="rect">
            <a:avLst/>
          </a:prstGeom>
          <a:solidFill>
            <a:srgbClr val="8C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latin typeface="Twinkl" pitchFamily="50" charset="0"/>
              </a:rPr>
              <a:t>“I am not sick. I am broken. But I am happy as long as I can paint.”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E9241C-03A7-4011-9004-245417067556}"/>
              </a:ext>
            </a:extLst>
          </p:cNvPr>
          <p:cNvGrpSpPr/>
          <p:nvPr/>
        </p:nvGrpSpPr>
        <p:grpSpPr>
          <a:xfrm>
            <a:off x="750885" y="3139444"/>
            <a:ext cx="5892286" cy="2919837"/>
            <a:chOff x="750885" y="3139444"/>
            <a:chExt cx="5892286" cy="291983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745383D-FEC8-47F7-B2DB-A786CBD4980E}"/>
                </a:ext>
              </a:extLst>
            </p:cNvPr>
            <p:cNvSpPr/>
            <p:nvPr/>
          </p:nvSpPr>
          <p:spPr>
            <a:xfrm>
              <a:off x="1989413" y="3139444"/>
              <a:ext cx="2655065" cy="265506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2230BE8-D6C5-4375-AC29-587EA219E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655" y="3539357"/>
              <a:ext cx="2134582" cy="193640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9BF279-18C7-4332-8F45-3D8F84824E72}"/>
                </a:ext>
              </a:extLst>
            </p:cNvPr>
            <p:cNvSpPr/>
            <p:nvPr/>
          </p:nvSpPr>
          <p:spPr>
            <a:xfrm>
              <a:off x="750885" y="5564173"/>
              <a:ext cx="5892286" cy="495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Do you have a hobby that cheers you up? </a:t>
              </a:r>
            </a:p>
          </p:txBody>
        </p:sp>
      </p:grp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B1D1D14E-B181-47F0-87D8-B5207696C63D}"/>
              </a:ext>
            </a:extLst>
          </p:cNvPr>
          <p:cNvSpPr/>
          <p:nvPr/>
        </p:nvSpPr>
        <p:spPr>
          <a:xfrm>
            <a:off x="8237989" y="6624271"/>
            <a:ext cx="906011" cy="23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A684F6-EAEC-4C46-B0DD-DDF95B0C5E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8"/>
          <a:stretch/>
        </p:blipFill>
        <p:spPr>
          <a:xfrm>
            <a:off x="5268468" y="3139445"/>
            <a:ext cx="3696858" cy="37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7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83</TotalTime>
  <Words>452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Twinkl</vt:lpstr>
      <vt:lpstr>Office Theme</vt:lpstr>
      <vt:lpstr>PowerPoint Presentation</vt:lpstr>
      <vt:lpstr>Frida Kahlo</vt:lpstr>
      <vt:lpstr>Early Years</vt:lpstr>
      <vt:lpstr>An Accident </vt:lpstr>
      <vt:lpstr>Her Recovery</vt:lpstr>
      <vt:lpstr>Self-Portraits</vt:lpstr>
      <vt:lpstr>Appearance</vt:lpstr>
      <vt:lpstr>Popularity</vt:lpstr>
      <vt:lpstr>Quotes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Claire Kerekes</dc:creator>
  <cp:lastModifiedBy>Claire Kerekes</cp:lastModifiedBy>
  <cp:revision>10</cp:revision>
  <dcterms:created xsi:type="dcterms:W3CDTF">2020-04-13T12:09:49Z</dcterms:created>
  <dcterms:modified xsi:type="dcterms:W3CDTF">2020-04-21T15:23:26Z</dcterms:modified>
</cp:coreProperties>
</file>